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sldIdLst>
    <p:sldId id="348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04" r:id="rId14"/>
    <p:sldId id="307" r:id="rId15"/>
    <p:sldId id="360" r:id="rId16"/>
    <p:sldId id="317" r:id="rId17"/>
    <p:sldId id="305" r:id="rId18"/>
    <p:sldId id="282" r:id="rId19"/>
    <p:sldId id="318" r:id="rId20"/>
    <p:sldId id="319" r:id="rId21"/>
    <p:sldId id="269" r:id="rId22"/>
    <p:sldId id="325" r:id="rId23"/>
    <p:sldId id="324" r:id="rId24"/>
    <p:sldId id="271" r:id="rId25"/>
    <p:sldId id="272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346" r:id="rId46"/>
    <p:sldId id="347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93C45-4184-0948-AD51-D186F13758D4}" type="datetimeFigureOut">
              <a:rPr lang="en-US" smtClean="0"/>
              <a:pPr/>
              <a:t>05/02/16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C3039-04D6-5A41-9ED5-9EDF649560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59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C3039-04D6-5A41-9ED5-9EDF6495608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23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Naast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Warffum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o</a:t>
            </a:r>
            <a:r>
              <a:rPr lang="en-US" dirty="0" err="1" smtClean="0"/>
              <a:t>ok</a:t>
            </a:r>
            <a:r>
              <a:rPr lang="en-US" dirty="0" smtClean="0"/>
              <a:t> </a:t>
            </a:r>
            <a:r>
              <a:rPr lang="en-US" dirty="0" err="1" smtClean="0"/>
              <a:t>Bree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Tessenderlo</a:t>
            </a:r>
            <a:r>
              <a:rPr lang="en-US" baseline="0" dirty="0" smtClean="0"/>
              <a:t>, cf. double perfect </a:t>
            </a:r>
            <a:r>
              <a:rPr lang="en-US" i="1" baseline="0" dirty="0" err="1" smtClean="0"/>
              <a:t>ik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heb</a:t>
            </a:r>
            <a:r>
              <a:rPr lang="en-US" i="1" baseline="0" dirty="0" smtClean="0"/>
              <a:t> het </a:t>
            </a:r>
            <a:r>
              <a:rPr lang="en-US" i="1" baseline="0" dirty="0" err="1" smtClean="0"/>
              <a:t>gezegd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gehad</a:t>
            </a:r>
            <a:r>
              <a:rPr lang="en-US" i="1" baseline="0" dirty="0" smtClean="0"/>
              <a:t> </a:t>
            </a:r>
            <a:r>
              <a:rPr lang="en-US" i="0" baseline="0" dirty="0" smtClean="0"/>
              <a:t>met </a:t>
            </a:r>
            <a:r>
              <a:rPr lang="en-US" i="0" baseline="0" dirty="0" err="1" smtClean="0"/>
              <a:t>als</a:t>
            </a:r>
            <a:r>
              <a:rPr lang="en-US" i="0" baseline="0" dirty="0" smtClean="0"/>
              <a:t> </a:t>
            </a:r>
            <a:r>
              <a:rPr lang="en-US" i="0" baseline="0" dirty="0" err="1" smtClean="0"/>
              <a:t>betekenis</a:t>
            </a:r>
            <a:r>
              <a:rPr lang="en-US" i="0" baseline="0" dirty="0" smtClean="0"/>
              <a:t> </a:t>
            </a:r>
            <a:r>
              <a:rPr lang="en-US" i="1" baseline="0" dirty="0" err="1" smtClean="0"/>
              <a:t>ik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heb</a:t>
            </a:r>
            <a:r>
              <a:rPr lang="en-US" i="1" baseline="0" dirty="0" smtClean="0"/>
              <a:t> het </a:t>
            </a:r>
            <a:r>
              <a:rPr lang="en-US" i="1" baseline="0" dirty="0" err="1" smtClean="0"/>
              <a:t>gezegd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C3039-04D6-5A41-9ED5-9EDF6495608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4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3956D-513C-4D35-824F-F43EA53C3D8A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596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C3039-04D6-5A41-9ED5-9EDF6495608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45058" name="Rectangle 2"/>
          <p:cNvSpPr>
            <a:spLocks noGrp="1" noChangeArrowheads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sz="800"/>
              <a:t>He spilt the beans = he disclosed a secret.</a:t>
            </a:r>
          </a:p>
          <a:p>
            <a:r>
              <a:rPr lang="en-US" sz="800"/>
              <a:t>He often spills the beans = he often discloses a secret.</a:t>
            </a:r>
          </a:p>
          <a:p>
            <a:r>
              <a:rPr lang="en-US" sz="800"/>
              <a:t>He might kick the bucket = he might die.</a:t>
            </a:r>
          </a:p>
          <a:p>
            <a:r>
              <a:rPr lang="en-US" sz="800"/>
              <a:t>He kicked the bucket = he died.</a:t>
            </a:r>
          </a:p>
          <a:p>
            <a:r>
              <a:rPr lang="en-US" sz="800"/>
              <a:t>The shit has hit the fan = there has suddenly been a lot of trouble</a:t>
            </a:r>
          </a:p>
          <a:p>
            <a:r>
              <a:rPr lang="en-US" sz="800"/>
              <a:t>The shit hit the fan = there suddenly was a lot of trouble</a:t>
            </a:r>
          </a:p>
          <a:p>
            <a:r>
              <a:rPr lang="en-US" sz="800"/>
              <a:t>He is bringing down the house = he is garnering enthusiastic/wild applause </a:t>
            </a:r>
          </a:p>
          <a:p>
            <a:r>
              <a:rPr lang="en-US" sz="800"/>
              <a:t>He brings down the house every evening = every evening, he garners enthusiastic/wild applause</a:t>
            </a:r>
          </a:p>
          <a:p>
            <a:r>
              <a:rPr lang="en-US" sz="800"/>
              <a:t>Strings were pulled = influence was used</a:t>
            </a:r>
          </a:p>
          <a:p>
            <a:r>
              <a:rPr lang="en-US" sz="800"/>
              <a:t>He has been pulling strings = he has been using influence.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47106" name="Rectangle 2"/>
          <p:cNvSpPr>
            <a:spLocks noGrp="1" noChangeArrowheads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sz="1400" dirty="0"/>
              <a:t>Idioms are comprised of material from the </a:t>
            </a:r>
            <a:r>
              <a:rPr lang="en-US" sz="1400" dirty="0" err="1"/>
              <a:t>vP</a:t>
            </a:r>
            <a:r>
              <a:rPr lang="en-US" sz="1400" dirty="0"/>
              <a:t> domain = the verbal predicate and its arguments</a:t>
            </a:r>
          </a:p>
          <a:p>
            <a:endParaRPr lang="en-US" sz="1400" dirty="0"/>
          </a:p>
          <a:p>
            <a:r>
              <a:rPr lang="en-US" sz="1400" dirty="0"/>
              <a:t>Chomsky (2000, 2001): </a:t>
            </a:r>
            <a:r>
              <a:rPr lang="en-US" sz="1400" dirty="0" err="1"/>
              <a:t>vP</a:t>
            </a:r>
            <a:r>
              <a:rPr lang="en-US" sz="1400" dirty="0"/>
              <a:t> = clause-internal phase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2BDF5-FF6C-4D02-A082-C72AA05156C9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8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95D9-DC87-46E2-AD3A-E6F60451926B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2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158E-E748-4C30-A137-9A607AFBAAD6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2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8DE9-A80E-4657-A4DF-81F4E850A3C2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7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A417-843F-48B5-A44B-62FFBC4EF0F8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8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D796-B462-4391-882F-E6DC808C22C8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0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F328-2263-4D4E-8389-1B947D1E839D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6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A6D5B-92B4-441C-A6AE-5F0A75EC6953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9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D005-B750-4340-81F4-988E606F9008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7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FB60-2211-4727-BEFE-108A69E907C5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1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66F8A-D634-4248-B99A-30CFE85005AA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7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04D20-4919-4996-9C84-EE001C70E2B5}" type="datetime1">
              <a:rPr lang="en-US" smtClean="0"/>
              <a:pPr/>
              <a:t>05/02/16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167C8-838D-5A4B-939F-01F794C06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0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Syntax of Idioms: </a:t>
            </a:r>
            <a:br>
              <a:rPr lang="en-US" dirty="0" smtClean="0"/>
            </a:br>
            <a:r>
              <a:rPr lang="en-US" dirty="0" smtClean="0"/>
              <a:t>A cross-dialectal perspective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Norbert </a:t>
            </a:r>
            <a:r>
              <a:rPr lang="en-US" b="1" dirty="0" err="1" smtClean="0"/>
              <a:t>Corver</a:t>
            </a:r>
            <a:r>
              <a:rPr lang="en-US" b="1" dirty="0" smtClean="0"/>
              <a:t>, </a:t>
            </a:r>
            <a:r>
              <a:rPr lang="en-US" b="1" dirty="0" err="1" smtClean="0"/>
              <a:t>Jeroen</a:t>
            </a:r>
            <a:r>
              <a:rPr lang="en-US" b="1" dirty="0" smtClean="0"/>
              <a:t> van </a:t>
            </a:r>
            <a:r>
              <a:rPr lang="en-US" b="1" dirty="0" err="1" smtClean="0"/>
              <a:t>Craenenbroeck</a:t>
            </a:r>
            <a:r>
              <a:rPr lang="en-US" b="1" dirty="0" smtClean="0"/>
              <a:t>, Will Harwood, </a:t>
            </a:r>
          </a:p>
          <a:p>
            <a:r>
              <a:rPr lang="en-US" b="1" dirty="0" smtClean="0"/>
              <a:t>Marko </a:t>
            </a:r>
            <a:r>
              <a:rPr lang="en-US" b="1" dirty="0" err="1" smtClean="0"/>
              <a:t>Hladnik</a:t>
            </a:r>
            <a:r>
              <a:rPr lang="en-US" b="1" dirty="0" smtClean="0"/>
              <a:t>, Sterre Leufkens, Tanja Temmerman</a:t>
            </a:r>
          </a:p>
          <a:p>
            <a:endParaRPr lang="en-US" dirty="0"/>
          </a:p>
          <a:p>
            <a:r>
              <a:rPr lang="en-US" dirty="0"/>
              <a:t>NWO/FWO Project ‘G.A049.12N’</a:t>
            </a:r>
          </a:p>
          <a:p>
            <a:endParaRPr lang="en-US" dirty="0"/>
          </a:p>
          <a:p>
            <a:r>
              <a:rPr lang="en-US" dirty="0" smtClean="0"/>
              <a:t>Grote </a:t>
            </a:r>
            <a:r>
              <a:rPr lang="en-US" dirty="0" err="1" smtClean="0"/>
              <a:t>Taaldag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90827"/>
            <a:ext cx="2133600" cy="762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400" y="6220383"/>
            <a:ext cx="2159000" cy="3937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5511" y="-157916"/>
            <a:ext cx="4102100" cy="1625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7461" y="5629833"/>
            <a:ext cx="21590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26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syntax of </a:t>
            </a:r>
            <a:r>
              <a:rPr lang="nl-NL" dirty="0" err="1" smtClean="0"/>
              <a:t>idioms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Fieldwork </a:t>
            </a:r>
            <a:r>
              <a:rPr lang="nl-NL" dirty="0" err="1" smtClean="0"/>
              <a:t>methodology</a:t>
            </a:r>
            <a:endParaRPr lang="nl-NL" dirty="0" smtClean="0"/>
          </a:p>
          <a:p>
            <a:pPr lvl="1"/>
            <a:r>
              <a:rPr lang="nl-NL" dirty="0" smtClean="0"/>
              <a:t>Collect </a:t>
            </a:r>
            <a:r>
              <a:rPr lang="nl-NL" dirty="0" err="1" smtClean="0"/>
              <a:t>idioms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dialect </a:t>
            </a:r>
            <a:r>
              <a:rPr lang="nl-NL" dirty="0" err="1" smtClean="0"/>
              <a:t>dictionary</a:t>
            </a:r>
            <a:endParaRPr lang="nl-NL" dirty="0" smtClean="0"/>
          </a:p>
          <a:p>
            <a:pPr lvl="1"/>
            <a:r>
              <a:rPr lang="nl-NL" dirty="0" err="1" smtClean="0"/>
              <a:t>Ask</a:t>
            </a:r>
            <a:r>
              <a:rPr lang="nl-NL" dirty="0" smtClean="0"/>
              <a:t> native speaker </a:t>
            </a:r>
            <a:r>
              <a:rPr lang="nl-NL" dirty="0" err="1" smtClean="0"/>
              <a:t>to</a:t>
            </a:r>
            <a:r>
              <a:rPr lang="nl-NL" dirty="0" smtClean="0"/>
              <a:t> select </a:t>
            </a:r>
            <a:r>
              <a:rPr lang="nl-NL" dirty="0" err="1" smtClean="0"/>
              <a:t>those</a:t>
            </a:r>
            <a:r>
              <a:rPr lang="nl-NL" dirty="0" smtClean="0"/>
              <a:t> </a:t>
            </a:r>
            <a:r>
              <a:rPr lang="nl-NL" dirty="0" err="1" smtClean="0"/>
              <a:t>idioms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are </a:t>
            </a:r>
            <a:r>
              <a:rPr lang="nl-NL" dirty="0" smtClean="0"/>
              <a:t>well-</a:t>
            </a:r>
            <a:r>
              <a:rPr lang="nl-NL" dirty="0" err="1" smtClean="0"/>
              <a:t>known</a:t>
            </a:r>
            <a:r>
              <a:rPr lang="nl-NL" dirty="0" smtClean="0"/>
              <a:t>/</a:t>
            </a:r>
            <a:r>
              <a:rPr lang="nl-NL" dirty="0" err="1" smtClean="0"/>
              <a:t>frequently</a:t>
            </a:r>
            <a:r>
              <a:rPr lang="nl-NL" dirty="0" smtClean="0"/>
              <a:t> </a:t>
            </a:r>
            <a:r>
              <a:rPr lang="nl-NL" dirty="0" err="1" smtClean="0"/>
              <a:t>used</a:t>
            </a:r>
            <a:endParaRPr lang="nl-NL" dirty="0" smtClean="0"/>
          </a:p>
          <a:p>
            <a:pPr lvl="1"/>
            <a:r>
              <a:rPr lang="nl-NL" dirty="0" err="1" smtClean="0"/>
              <a:t>Compile</a:t>
            </a:r>
            <a:r>
              <a:rPr lang="nl-NL" dirty="0" smtClean="0"/>
              <a:t> questionnaire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syntactic</a:t>
            </a:r>
            <a:r>
              <a:rPr lang="nl-NL" dirty="0" smtClean="0"/>
              <a:t> </a:t>
            </a:r>
            <a:r>
              <a:rPr lang="nl-NL" dirty="0" err="1" smtClean="0"/>
              <a:t>manipulations</a:t>
            </a:r>
            <a:r>
              <a:rPr lang="nl-NL" dirty="0" smtClean="0"/>
              <a:t> of </a:t>
            </a:r>
            <a:r>
              <a:rPr lang="nl-NL" dirty="0" err="1" smtClean="0"/>
              <a:t>idioms</a:t>
            </a:r>
            <a:endParaRPr lang="nl-NL" dirty="0" smtClean="0"/>
          </a:p>
          <a:p>
            <a:pPr lvl="1"/>
            <a:r>
              <a:rPr lang="nl-NL" dirty="0" smtClean="0"/>
              <a:t>Interview </a:t>
            </a:r>
            <a:r>
              <a:rPr lang="nl-NL" dirty="0" err="1" smtClean="0"/>
              <a:t>informants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25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syntax of </a:t>
            </a:r>
            <a:r>
              <a:rPr lang="nl-NL" dirty="0" err="1" smtClean="0"/>
              <a:t>idioms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nl-NL" dirty="0" smtClean="0"/>
              <a:t>Part 1 of </a:t>
            </a:r>
            <a:r>
              <a:rPr lang="sl-SI" dirty="0" smtClean="0"/>
              <a:t>the </a:t>
            </a:r>
            <a:r>
              <a:rPr lang="nl-NL" dirty="0" smtClean="0"/>
              <a:t>questionnaire: manipulations of </a:t>
            </a:r>
            <a:r>
              <a:rPr lang="nl-NL" dirty="0" err="1" smtClean="0"/>
              <a:t>internal</a:t>
            </a:r>
            <a:r>
              <a:rPr lang="nl-NL" dirty="0" smtClean="0"/>
              <a:t> syntax</a:t>
            </a:r>
          </a:p>
          <a:p>
            <a:pPr lvl="1"/>
            <a:r>
              <a:rPr lang="nl-NL" dirty="0" err="1"/>
              <a:t>D</a:t>
            </a:r>
            <a:r>
              <a:rPr lang="nl-NL" dirty="0" err="1" smtClean="0"/>
              <a:t>efiniteness</a:t>
            </a:r>
            <a:r>
              <a:rPr lang="nl-NL" dirty="0" smtClean="0"/>
              <a:t>, </a:t>
            </a:r>
            <a:r>
              <a:rPr lang="nl-NL" dirty="0" err="1" smtClean="0"/>
              <a:t>demonstratives</a:t>
            </a:r>
            <a:r>
              <a:rPr lang="nl-NL" dirty="0" smtClean="0"/>
              <a:t>, </a:t>
            </a:r>
            <a:r>
              <a:rPr lang="nl-NL" dirty="0" err="1" smtClean="0"/>
              <a:t>possession</a:t>
            </a:r>
            <a:r>
              <a:rPr lang="nl-NL" dirty="0" smtClean="0"/>
              <a:t>, </a:t>
            </a:r>
            <a:r>
              <a:rPr lang="nl-NL" dirty="0" err="1" smtClean="0"/>
              <a:t>quantification</a:t>
            </a:r>
            <a:r>
              <a:rPr lang="nl-NL" dirty="0" smtClean="0"/>
              <a:t>, </a:t>
            </a:r>
            <a:r>
              <a:rPr lang="nl-NL" dirty="0" err="1" smtClean="0"/>
              <a:t>modification</a:t>
            </a:r>
            <a:endParaRPr lang="nl-NL" dirty="0" smtClean="0"/>
          </a:p>
          <a:p>
            <a:r>
              <a:rPr lang="nl-NL" dirty="0"/>
              <a:t>Part 2 of</a:t>
            </a:r>
            <a:r>
              <a:rPr lang="sl-SI" dirty="0"/>
              <a:t> the</a:t>
            </a:r>
            <a:r>
              <a:rPr lang="nl-NL" dirty="0"/>
              <a:t> questionnaire: </a:t>
            </a:r>
            <a:r>
              <a:rPr lang="nl-NL" dirty="0" err="1"/>
              <a:t>manipulations</a:t>
            </a:r>
            <a:r>
              <a:rPr lang="nl-NL" dirty="0"/>
              <a:t> of </a:t>
            </a:r>
            <a:r>
              <a:rPr lang="nl-NL" dirty="0" err="1"/>
              <a:t>external</a:t>
            </a:r>
            <a:r>
              <a:rPr lang="nl-NL" dirty="0"/>
              <a:t> </a:t>
            </a:r>
            <a:r>
              <a:rPr lang="nl-NL" dirty="0" smtClean="0"/>
              <a:t>syntax</a:t>
            </a:r>
          </a:p>
          <a:p>
            <a:pPr lvl="1"/>
            <a:r>
              <a:rPr lang="nl-NL" dirty="0" err="1" smtClean="0"/>
              <a:t>Topicalization</a:t>
            </a:r>
            <a:r>
              <a:rPr lang="nl-NL" dirty="0" smtClean="0"/>
              <a:t>, Voice, </a:t>
            </a:r>
            <a:r>
              <a:rPr lang="nl-NL" dirty="0" err="1" smtClean="0"/>
              <a:t>Tense</a:t>
            </a:r>
            <a:r>
              <a:rPr lang="nl-NL" dirty="0" smtClean="0"/>
              <a:t>, Aspect, </a:t>
            </a:r>
            <a:r>
              <a:rPr lang="nl-NL" dirty="0" err="1" smtClean="0"/>
              <a:t>Modality</a:t>
            </a:r>
            <a:endParaRPr lang="nl-NL" dirty="0" smtClean="0"/>
          </a:p>
          <a:p>
            <a:r>
              <a:rPr lang="nl-NL" dirty="0" err="1" smtClean="0"/>
              <a:t>Fillers</a:t>
            </a:r>
            <a:r>
              <a:rPr lang="nl-NL" dirty="0" smtClean="0"/>
              <a:t> &amp; </a:t>
            </a:r>
            <a:r>
              <a:rPr lang="nl-NL" dirty="0" err="1" smtClean="0"/>
              <a:t>controls</a:t>
            </a:r>
            <a:endParaRPr lang="nl-NL" dirty="0"/>
          </a:p>
          <a:p>
            <a:endParaRPr lang="nl-N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22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syntax </a:t>
            </a:r>
            <a:r>
              <a:rPr lang="en-US" dirty="0"/>
              <a:t>o</a:t>
            </a:r>
            <a:r>
              <a:rPr lang="en-US" dirty="0" smtClean="0"/>
              <a:t>f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52987"/>
          </a:xfrm>
        </p:spPr>
        <p:txBody>
          <a:bodyPr>
            <a:normAutofit/>
          </a:bodyPr>
          <a:lstStyle/>
          <a:p>
            <a:r>
              <a:rPr lang="en-US" dirty="0" smtClean="0"/>
              <a:t>Database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(</a:t>
            </a:r>
            <a:r>
              <a:rPr lang="en-US" dirty="0" smtClean="0"/>
              <a:t>sub)parts: </a:t>
            </a:r>
          </a:p>
          <a:p>
            <a:pPr lvl="2"/>
            <a:r>
              <a:rPr lang="en-US" dirty="0" smtClean="0"/>
              <a:t>(a) idioms collected from dialect dictionaries + their syntactic properties</a:t>
            </a:r>
            <a:r>
              <a:rPr lang="en-US" smtClean="0"/>
              <a:t>, </a:t>
            </a:r>
          </a:p>
          <a:p>
            <a:pPr lvl="2"/>
            <a:r>
              <a:rPr lang="en-US" smtClean="0"/>
              <a:t>(</a:t>
            </a:r>
            <a:r>
              <a:rPr lang="en-US" dirty="0" smtClean="0"/>
              <a:t>b) selected </a:t>
            </a:r>
            <a:r>
              <a:rPr lang="en-US" dirty="0"/>
              <a:t>idioms in </a:t>
            </a:r>
            <a:r>
              <a:rPr lang="en-US" dirty="0" smtClean="0"/>
              <a:t>the 14 </a:t>
            </a:r>
            <a:r>
              <a:rPr lang="en-US" dirty="0"/>
              <a:t>varieties + judgments on their syntactic flexibility </a:t>
            </a:r>
            <a:r>
              <a:rPr lang="en-US" dirty="0" smtClean="0"/>
              <a:t>(min. 6 </a:t>
            </a:r>
            <a:r>
              <a:rPr lang="en-US" dirty="0"/>
              <a:t>speakers per dialect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allows for the presentation of gathered data and facilitates searches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ill be made available online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44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8675" cy="4525963"/>
          </a:xfrm>
        </p:spPr>
        <p:txBody>
          <a:bodyPr>
            <a:normAutofit/>
          </a:bodyPr>
          <a:lstStyle/>
          <a:p>
            <a:endParaRPr lang="en-GB" sz="2800" dirty="0" smtClean="0"/>
          </a:p>
          <a:p>
            <a:r>
              <a:rPr lang="en-GB" sz="2800" dirty="0" smtClean="0"/>
              <a:t>The </a:t>
            </a:r>
            <a:r>
              <a:rPr lang="en-GB" sz="2800" dirty="0"/>
              <a:t>internal morphosyntax of idioms appears to be no different from that of non-idiomatic expressions, in the sense that both types are built by the same abstract mechanisms </a:t>
            </a:r>
            <a:r>
              <a:rPr lang="en-GB" sz="2800" dirty="0" smtClean="0"/>
              <a:t>(</a:t>
            </a:r>
            <a:r>
              <a:rPr lang="sl-SI" sz="2800" dirty="0" smtClean="0"/>
              <a:t>cf</a:t>
            </a:r>
            <a:r>
              <a:rPr lang="en-GB" sz="2800" dirty="0" smtClean="0"/>
              <a:t>. </a:t>
            </a:r>
            <a:r>
              <a:rPr lang="en-GB" sz="2800" dirty="0" err="1"/>
              <a:t>Fellbaum</a:t>
            </a:r>
            <a:r>
              <a:rPr lang="en-GB" sz="2800" dirty="0"/>
              <a:t> </a:t>
            </a:r>
            <a:r>
              <a:rPr lang="en-GB" sz="2800" dirty="0" smtClean="0"/>
              <a:t>1993, </a:t>
            </a:r>
            <a:r>
              <a:rPr lang="en-GB" sz="2800" dirty="0" err="1"/>
              <a:t>Nunberg</a:t>
            </a:r>
            <a:r>
              <a:rPr lang="en-GB" sz="2800" dirty="0"/>
              <a:t> et al. 1994, </a:t>
            </a:r>
            <a:r>
              <a:rPr lang="en-GB" sz="2800" dirty="0" err="1"/>
              <a:t>Ifill</a:t>
            </a:r>
            <a:r>
              <a:rPr lang="en-GB" sz="2800" dirty="0"/>
              <a:t> 2002, </a:t>
            </a:r>
            <a:r>
              <a:rPr lang="en-GB" sz="2800" dirty="0" err="1"/>
              <a:t>Svenonius</a:t>
            </a:r>
            <a:r>
              <a:rPr lang="en-GB" sz="2800" dirty="0"/>
              <a:t> </a:t>
            </a:r>
            <a:r>
              <a:rPr lang="en-GB" sz="2800" dirty="0" smtClean="0"/>
              <a:t>2005, </a:t>
            </a:r>
            <a:r>
              <a:rPr lang="en-GB" sz="2800" dirty="0" err="1" smtClean="0"/>
              <a:t>a.o.</a:t>
            </a:r>
            <a:r>
              <a:rPr lang="nl-NL" sz="2800" dirty="0" smtClean="0"/>
              <a:t>)</a:t>
            </a:r>
          </a:p>
          <a:p>
            <a:endParaRPr lang="nl-NL" sz="2800" dirty="0" smtClean="0">
              <a:effectLst/>
            </a:endParaRPr>
          </a:p>
          <a:p>
            <a:r>
              <a:rPr lang="nl-NL" sz="2800" dirty="0" err="1" smtClean="0">
                <a:effectLst/>
              </a:rPr>
              <a:t>What</a:t>
            </a:r>
            <a:r>
              <a:rPr lang="nl-NL" sz="2800" dirty="0" smtClean="0"/>
              <a:t>, </a:t>
            </a:r>
            <a:r>
              <a:rPr lang="nl-NL" sz="2800" dirty="0" err="1" smtClean="0"/>
              <a:t>then</a:t>
            </a:r>
            <a:r>
              <a:rPr lang="nl-NL" sz="2800" dirty="0" smtClean="0"/>
              <a:t>, </a:t>
            </a:r>
            <a:r>
              <a:rPr lang="nl-NL" sz="2800" dirty="0" err="1" smtClean="0"/>
              <a:t>gives</a:t>
            </a:r>
            <a:r>
              <a:rPr lang="nl-NL" sz="2800" dirty="0" smtClean="0"/>
              <a:t> </a:t>
            </a:r>
            <a:r>
              <a:rPr lang="nl-NL" sz="2800" dirty="0" err="1" smtClean="0"/>
              <a:t>rise</a:t>
            </a:r>
            <a:r>
              <a:rPr lang="nl-NL" sz="2800" dirty="0" smtClean="0"/>
              <a:t> </a:t>
            </a:r>
            <a:r>
              <a:rPr lang="nl-NL" sz="2800" dirty="0" err="1" smtClean="0"/>
              <a:t>to</a:t>
            </a:r>
            <a:r>
              <a:rPr lang="nl-NL" sz="2800" dirty="0" smtClean="0"/>
              <a:t> </a:t>
            </a:r>
            <a:r>
              <a:rPr lang="nl-NL" sz="2800" dirty="0" err="1" smtClean="0"/>
              <a:t>idiomatic</a:t>
            </a:r>
            <a:r>
              <a:rPr lang="nl-NL" sz="2800" dirty="0"/>
              <a:t> </a:t>
            </a:r>
            <a:r>
              <a:rPr lang="nl-NL" sz="2800" dirty="0" err="1" smtClean="0"/>
              <a:t>interpretation</a:t>
            </a:r>
            <a:r>
              <a:rPr lang="nl-NL" sz="2800" dirty="0" smtClean="0"/>
              <a:t>?</a:t>
            </a:r>
            <a:endParaRPr lang="en-US" sz="2800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06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8675" cy="4525963"/>
          </a:xfrm>
        </p:spPr>
        <p:txBody>
          <a:bodyPr>
            <a:normAutofit/>
          </a:bodyPr>
          <a:lstStyle/>
          <a:p>
            <a:endParaRPr lang="nl-NL" sz="2800" dirty="0" smtClean="0"/>
          </a:p>
          <a:p>
            <a:r>
              <a:rPr lang="nl-NL" sz="2800" dirty="0" err="1" smtClean="0"/>
              <a:t>Zooming</a:t>
            </a:r>
            <a:r>
              <a:rPr lang="nl-NL" sz="2800" dirty="0" smtClean="0"/>
              <a:t> in at the DP </a:t>
            </a:r>
            <a:r>
              <a:rPr lang="nl-NL" sz="2800" dirty="0" err="1" smtClean="0"/>
              <a:t>structure</a:t>
            </a:r>
            <a:r>
              <a:rPr lang="nl-NL" sz="2800" dirty="0" smtClean="0"/>
              <a:t> in V-DO </a:t>
            </a:r>
            <a:r>
              <a:rPr lang="nl-NL" sz="2800" dirty="0" err="1" smtClean="0"/>
              <a:t>idioms</a:t>
            </a:r>
            <a:r>
              <a:rPr lang="nl-NL" sz="2800" dirty="0" smtClean="0"/>
              <a:t>, </a:t>
            </a:r>
            <a:r>
              <a:rPr lang="nl-NL" sz="2800" dirty="0"/>
              <a:t>we </a:t>
            </a:r>
            <a:r>
              <a:rPr lang="nl-NL" sz="2800" dirty="0" err="1"/>
              <a:t>will</a:t>
            </a:r>
            <a:r>
              <a:rPr lang="nl-NL" sz="2800" dirty="0"/>
              <a:t> </a:t>
            </a:r>
            <a:r>
              <a:rPr lang="nl-NL" sz="2800" dirty="0" err="1" smtClean="0"/>
              <a:t>explore</a:t>
            </a:r>
            <a:r>
              <a:rPr lang="nl-NL" sz="2800" dirty="0" smtClean="0"/>
              <a:t> the </a:t>
            </a:r>
            <a:r>
              <a:rPr lang="nl-NL" sz="2800" dirty="0" err="1" smtClean="0"/>
              <a:t>role</a:t>
            </a:r>
            <a:r>
              <a:rPr lang="nl-NL" sz="2800" dirty="0" smtClean="0"/>
              <a:t> of </a:t>
            </a:r>
            <a:r>
              <a:rPr lang="nl-NL" sz="2800" dirty="0" err="1" smtClean="0"/>
              <a:t>its</a:t>
            </a:r>
            <a:r>
              <a:rPr lang="nl-NL" sz="2800" dirty="0" smtClean="0"/>
              <a:t> </a:t>
            </a:r>
            <a:r>
              <a:rPr lang="nl-NL" sz="2800" dirty="0" err="1" smtClean="0"/>
              <a:t>functional</a:t>
            </a:r>
            <a:r>
              <a:rPr lang="nl-NL" sz="2800" dirty="0" smtClean="0"/>
              <a:t> </a:t>
            </a:r>
            <a:r>
              <a:rPr lang="nl-NL" sz="2800" dirty="0" err="1" smtClean="0"/>
              <a:t>layer</a:t>
            </a:r>
            <a:endParaRPr lang="nl-NL" sz="2800" dirty="0"/>
          </a:p>
          <a:p>
            <a:endParaRPr lang="nl-NL" sz="2800" dirty="0" smtClean="0"/>
          </a:p>
          <a:p>
            <a:r>
              <a:rPr lang="nl-NL" sz="2800" dirty="0" err="1" smtClean="0"/>
              <a:t>Main</a:t>
            </a:r>
            <a:r>
              <a:rPr lang="nl-NL" sz="2800" dirty="0" smtClean="0"/>
              <a:t> </a:t>
            </a:r>
            <a:r>
              <a:rPr lang="nl-NL" sz="2800" dirty="0" err="1" smtClean="0"/>
              <a:t>idea</a:t>
            </a:r>
            <a:r>
              <a:rPr lang="nl-NL" sz="2800" dirty="0" smtClean="0"/>
              <a:t>: The </a:t>
            </a:r>
            <a:r>
              <a:rPr lang="nl-NL" sz="2800" dirty="0" err="1" smtClean="0"/>
              <a:t>use</a:t>
            </a:r>
            <a:r>
              <a:rPr lang="nl-NL" sz="2800" dirty="0" smtClean="0"/>
              <a:t> of a </a:t>
            </a:r>
            <a:r>
              <a:rPr lang="nl-NL" sz="2800" dirty="0" err="1" smtClean="0"/>
              <a:t>definite</a:t>
            </a:r>
            <a:r>
              <a:rPr lang="nl-NL" sz="2800" dirty="0" smtClean="0"/>
              <a:t> </a:t>
            </a:r>
            <a:r>
              <a:rPr lang="nl-NL" sz="2800" dirty="0" err="1" smtClean="0"/>
              <a:t>determiner</a:t>
            </a:r>
            <a:r>
              <a:rPr lang="nl-NL" sz="2800" dirty="0" smtClean="0"/>
              <a:t> in </a:t>
            </a:r>
            <a:r>
              <a:rPr lang="nl-NL" sz="2800" dirty="0" err="1" smtClean="0"/>
              <a:t>unexpected</a:t>
            </a:r>
            <a:r>
              <a:rPr lang="nl-NL" sz="2800" dirty="0" smtClean="0"/>
              <a:t> </a:t>
            </a:r>
            <a:r>
              <a:rPr lang="nl-NL" sz="2800" dirty="0" err="1" smtClean="0"/>
              <a:t>contexts</a:t>
            </a:r>
            <a:r>
              <a:rPr lang="nl-NL" sz="2800" dirty="0" smtClean="0"/>
              <a:t> is </a:t>
            </a:r>
            <a:r>
              <a:rPr lang="nl-NL" sz="2800" dirty="0"/>
              <a:t>a </a:t>
            </a:r>
            <a:r>
              <a:rPr lang="nl-NL" sz="2800" dirty="0" err="1"/>
              <a:t>contributing</a:t>
            </a:r>
            <a:r>
              <a:rPr lang="nl-NL" sz="2800" dirty="0"/>
              <a:t> trigger </a:t>
            </a:r>
            <a:r>
              <a:rPr lang="nl-NL" sz="2800" dirty="0" err="1"/>
              <a:t>for</a:t>
            </a:r>
            <a:r>
              <a:rPr lang="nl-NL" sz="2800" dirty="0"/>
              <a:t> </a:t>
            </a:r>
            <a:r>
              <a:rPr lang="nl-NL" sz="2800" dirty="0" err="1" smtClean="0"/>
              <a:t>idiomaticity</a:t>
            </a:r>
            <a:endParaRPr lang="nl-NL" sz="2800" dirty="0" smtClean="0"/>
          </a:p>
          <a:p>
            <a:endParaRPr lang="nl-NL" sz="2800" dirty="0"/>
          </a:p>
          <a:p>
            <a:r>
              <a:rPr lang="en-US" sz="2800" dirty="0" smtClean="0"/>
              <a:t>Unexpected in what way? To be discussed next.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27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syntax </a:t>
            </a:r>
            <a:r>
              <a:rPr lang="en-US" dirty="0"/>
              <a:t>o</a:t>
            </a:r>
            <a:r>
              <a:rPr lang="en-US" dirty="0" smtClean="0"/>
              <a:t>f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2761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800" b="1" dirty="0" smtClean="0">
                <a:solidFill>
                  <a:prstClr val="black"/>
                </a:solidFill>
              </a:rPr>
              <a:t>Distinction to keep in mind </a:t>
            </a:r>
            <a:r>
              <a:rPr lang="en-US" sz="2800" dirty="0" smtClean="0">
                <a:solidFill>
                  <a:prstClr val="black"/>
                </a:solidFill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</a:rPr>
              <a:t>Nunberg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et al. </a:t>
            </a:r>
            <a:r>
              <a:rPr lang="en-US" sz="2800" dirty="0" smtClean="0">
                <a:solidFill>
                  <a:prstClr val="black"/>
                </a:solidFill>
              </a:rPr>
              <a:t>1994</a:t>
            </a:r>
            <a:r>
              <a:rPr lang="en-US" sz="2800" dirty="0">
                <a:solidFill>
                  <a:prstClr val="black"/>
                </a:solidFill>
              </a:rPr>
              <a:t>)</a:t>
            </a:r>
            <a:r>
              <a:rPr lang="en-US" sz="2800" dirty="0" smtClean="0">
                <a:solidFill>
                  <a:prstClr val="black"/>
                </a:solidFill>
              </a:rPr>
              <a:t>:</a:t>
            </a:r>
          </a:p>
          <a:p>
            <a:pPr lvl="1"/>
            <a:r>
              <a:rPr lang="en-US" dirty="0" smtClean="0"/>
              <a:t>Idiomatically </a:t>
            </a:r>
            <a:r>
              <a:rPr lang="en-US" dirty="0" smtClean="0"/>
              <a:t>Combining </a:t>
            </a:r>
            <a:r>
              <a:rPr lang="en-US" dirty="0"/>
              <a:t>E</a:t>
            </a:r>
            <a:r>
              <a:rPr lang="en-US" dirty="0" smtClean="0"/>
              <a:t>xpressions </a:t>
            </a:r>
            <a:r>
              <a:rPr lang="en-US" dirty="0" smtClean="0"/>
              <a:t>(ICEs) </a:t>
            </a:r>
          </a:p>
          <a:p>
            <a:pPr marL="914400" lvl="2" indent="0">
              <a:buNone/>
            </a:pPr>
            <a:r>
              <a:rPr lang="en-US" dirty="0" smtClean="0"/>
              <a:t>(</a:t>
            </a:r>
            <a:r>
              <a:rPr lang="en-US" i="1" dirty="0" smtClean="0"/>
              <a:t>spill the beans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lements </a:t>
            </a:r>
            <a:r>
              <a:rPr lang="en-US" dirty="0"/>
              <a:t>of the literal expression can be mapped onto elements of the figurative </a:t>
            </a:r>
            <a:r>
              <a:rPr lang="en-US" dirty="0" smtClean="0"/>
              <a:t>meaning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DP actually has a </a:t>
            </a:r>
            <a:r>
              <a:rPr lang="en-US" dirty="0" smtClean="0"/>
              <a:t>referent; </a:t>
            </a:r>
            <a:r>
              <a:rPr lang="en-US" i="1" dirty="0" smtClean="0"/>
              <a:t>beans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secret; </a:t>
            </a:r>
            <a:r>
              <a:rPr lang="en-US" dirty="0"/>
              <a:t>the noun is used metaphorically and collocates with a particular verb</a:t>
            </a:r>
            <a:endParaRPr lang="en-US" dirty="0" smtClean="0"/>
          </a:p>
          <a:p>
            <a:pPr lvl="1"/>
            <a:r>
              <a:rPr lang="en-US" dirty="0" smtClean="0"/>
              <a:t>Idiomatic </a:t>
            </a:r>
            <a:r>
              <a:rPr lang="en-US" dirty="0" smtClean="0"/>
              <a:t>Phrases </a:t>
            </a:r>
            <a:r>
              <a:rPr lang="en-US" dirty="0" smtClean="0"/>
              <a:t>(</a:t>
            </a:r>
            <a:r>
              <a:rPr lang="en-US" dirty="0" err="1" smtClean="0"/>
              <a:t>IdPs</a:t>
            </a:r>
            <a:r>
              <a:rPr lang="en-US" dirty="0" smtClean="0"/>
              <a:t>)</a:t>
            </a:r>
          </a:p>
          <a:p>
            <a:pPr marL="914400" lvl="2" indent="0">
              <a:buNone/>
            </a:pPr>
            <a:r>
              <a:rPr lang="en-US" dirty="0" smtClean="0"/>
              <a:t>(</a:t>
            </a:r>
            <a:r>
              <a:rPr lang="en-US" i="1" dirty="0"/>
              <a:t>kick the bucket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the expression as a whole is mapped to the figurative meaning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ICEs are syntactically flexible, </a:t>
            </a:r>
            <a:r>
              <a:rPr lang="en-US" dirty="0" err="1" smtClean="0"/>
              <a:t>IdPs</a:t>
            </a:r>
            <a:r>
              <a:rPr lang="en-US" dirty="0" smtClean="0"/>
              <a:t> are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95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8675" cy="4525963"/>
          </a:xfrm>
        </p:spPr>
        <p:txBody>
          <a:bodyPr>
            <a:normAutofit fontScale="92500"/>
          </a:bodyPr>
          <a:lstStyle/>
          <a:p>
            <a:r>
              <a:rPr lang="sl-SI" dirty="0" smtClean="0"/>
              <a:t>In </a:t>
            </a:r>
            <a:r>
              <a:rPr lang="nl-NL" b="1" dirty="0" err="1" smtClean="0"/>
              <a:t>ICEs</a:t>
            </a:r>
            <a:r>
              <a:rPr lang="sl-SI" dirty="0" smtClean="0"/>
              <a:t>, the use of determiners is predictable,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sl-SI" dirty="0" smtClean="0"/>
              <a:t>either definite or indefinite</a:t>
            </a:r>
            <a:r>
              <a:rPr lang="nl-NL" dirty="0" smtClean="0"/>
              <a:t>, </a:t>
            </a:r>
            <a:r>
              <a:rPr lang="nl-NL" dirty="0" err="1" smtClean="0"/>
              <a:t>depending</a:t>
            </a:r>
            <a:r>
              <a:rPr lang="nl-NL" dirty="0" smtClean="0"/>
              <a:t> on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referential</a:t>
            </a:r>
            <a:r>
              <a:rPr lang="nl-NL" dirty="0" smtClean="0"/>
              <a:t> </a:t>
            </a:r>
            <a:r>
              <a:rPr lang="nl-NL" dirty="0" err="1" smtClean="0"/>
              <a:t>properties</a:t>
            </a:r>
            <a:endParaRPr lang="sl-SI" dirty="0" smtClean="0"/>
          </a:p>
          <a:p>
            <a:pPr lvl="1"/>
            <a:r>
              <a:rPr lang="en-US" dirty="0" smtClean="0"/>
              <a:t>Definite: the entity referred to has been pre-established in the discourse, is</a:t>
            </a:r>
            <a:r>
              <a:rPr lang="sl-SI" dirty="0" smtClean="0"/>
              <a:t> inferable from general knowledge, or is unique, etc.</a:t>
            </a:r>
          </a:p>
          <a:p>
            <a:pPr lvl="2"/>
            <a:r>
              <a:rPr lang="en-GB" i="1" dirty="0" smtClean="0"/>
              <a:t>John spilled the beans</a:t>
            </a:r>
            <a:r>
              <a:rPr lang="sl-SI" i="1" dirty="0" smtClean="0"/>
              <a:t> (about his girlfriend)</a:t>
            </a:r>
          </a:p>
          <a:p>
            <a:pPr lvl="2"/>
            <a:r>
              <a:rPr lang="en-GB" i="1" dirty="0" smtClean="0"/>
              <a:t>#John spilled the beans that his girlfriend worked for the CIA.</a:t>
            </a:r>
            <a:endParaRPr lang="en-US" i="1" dirty="0" smtClean="0"/>
          </a:p>
          <a:p>
            <a:pPr lvl="1"/>
            <a:r>
              <a:rPr lang="en-US" dirty="0" smtClean="0"/>
              <a:t>Indefinite: introduces a new referent to the discourse</a:t>
            </a:r>
            <a:endParaRPr lang="sl-SI" dirty="0" smtClean="0"/>
          </a:p>
          <a:p>
            <a:pPr lvl="2"/>
            <a:r>
              <a:rPr lang="en-US" i="1" dirty="0" smtClean="0"/>
              <a:t>have a bone to pick </a:t>
            </a:r>
            <a:r>
              <a:rPr lang="sl-SI" i="1" dirty="0" smtClean="0"/>
              <a:t>(</a:t>
            </a:r>
            <a:r>
              <a:rPr lang="en-US" i="1" dirty="0" smtClean="0"/>
              <a:t>with someone</a:t>
            </a:r>
            <a:r>
              <a:rPr lang="sl-SI" i="1" dirty="0" smtClean="0"/>
              <a:t>)</a:t>
            </a:r>
            <a:endParaRPr lang="en-US" i="1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17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6675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An additional use of the definite determiner</a:t>
            </a:r>
            <a:r>
              <a:rPr lang="nl-NL" dirty="0" smtClean="0"/>
              <a:t> in </a:t>
            </a:r>
            <a:r>
              <a:rPr lang="nl-NL" b="1" dirty="0" err="1" smtClean="0"/>
              <a:t>Idiomatic</a:t>
            </a:r>
            <a:r>
              <a:rPr lang="nl-NL" b="1" dirty="0" smtClean="0"/>
              <a:t> </a:t>
            </a:r>
            <a:r>
              <a:rPr lang="nl-NL" b="1" dirty="0" err="1" smtClean="0"/>
              <a:t>phrases</a:t>
            </a:r>
            <a:r>
              <a:rPr lang="nl-NL" b="1" dirty="0" smtClean="0"/>
              <a:t> </a:t>
            </a:r>
            <a:r>
              <a:rPr lang="nl-NL" dirty="0" smtClean="0"/>
              <a:t>(‘proper </a:t>
            </a:r>
            <a:r>
              <a:rPr lang="nl-NL" dirty="0" err="1" smtClean="0"/>
              <a:t>idioms</a:t>
            </a:r>
            <a:r>
              <a:rPr lang="nl-NL" dirty="0" smtClean="0"/>
              <a:t>’)</a:t>
            </a:r>
            <a:br>
              <a:rPr lang="nl-NL" dirty="0" smtClean="0"/>
            </a:br>
            <a:r>
              <a:rPr lang="sl-SI" sz="2400" dirty="0" smtClean="0"/>
              <a:t>(cf. Fellbaum 1993</a:t>
            </a:r>
            <a:r>
              <a:rPr lang="nl-NL" sz="2400" dirty="0" smtClean="0"/>
              <a:t>, </a:t>
            </a:r>
            <a:r>
              <a:rPr lang="nl-NL" sz="2400" dirty="0" err="1" smtClean="0"/>
              <a:t>also</a:t>
            </a:r>
            <a:r>
              <a:rPr lang="nl-NL" sz="2400" dirty="0" smtClean="0"/>
              <a:t> </a:t>
            </a:r>
            <a:r>
              <a:rPr lang="en-US" sz="2400" dirty="0" err="1"/>
              <a:t>Gregoire</a:t>
            </a:r>
            <a:r>
              <a:rPr lang="en-US" sz="2400" dirty="0"/>
              <a:t> 2009</a:t>
            </a:r>
            <a:r>
              <a:rPr lang="sl-SI" sz="2400" dirty="0" smtClean="0"/>
              <a:t>)</a:t>
            </a:r>
          </a:p>
          <a:p>
            <a:pPr lvl="1"/>
            <a:r>
              <a:rPr lang="sl-SI" dirty="0" smtClean="0"/>
              <a:t>there is no referent at all, the use of a definite determiner is </a:t>
            </a:r>
            <a:r>
              <a:rPr lang="nl-NL" dirty="0" err="1" smtClean="0"/>
              <a:t>therefore</a:t>
            </a:r>
            <a:r>
              <a:rPr lang="nl-NL" dirty="0" smtClean="0"/>
              <a:t> </a:t>
            </a:r>
            <a:r>
              <a:rPr lang="sl-SI" dirty="0" smtClean="0"/>
              <a:t>not prototypical, but unexpected and triggers an idiomatic interpretation</a:t>
            </a:r>
            <a:endParaRPr lang="en-US" dirty="0" smtClean="0"/>
          </a:p>
          <a:p>
            <a:pPr lvl="2"/>
            <a:r>
              <a:rPr lang="en-US" i="1" dirty="0"/>
              <a:t>kick the bucket, chew the fat, bite the dust, shoot the breeze </a:t>
            </a:r>
          </a:p>
          <a:p>
            <a:pPr lvl="1"/>
            <a:r>
              <a:rPr lang="en-US" dirty="0"/>
              <a:t>Less flexible</a:t>
            </a:r>
          </a:p>
          <a:p>
            <a:pPr lvl="2"/>
            <a:r>
              <a:rPr lang="en-US" dirty="0"/>
              <a:t>#As for the bucket, John kicked it last week. </a:t>
            </a:r>
          </a:p>
          <a:p>
            <a:pPr lvl="1"/>
            <a:r>
              <a:rPr lang="en-US" dirty="0"/>
              <a:t>Idiomatic meaning disappears when the definite determiner is replaced by an indefinite one </a:t>
            </a:r>
          </a:p>
          <a:p>
            <a:pPr lvl="2"/>
            <a:r>
              <a:rPr lang="en-US" dirty="0"/>
              <a:t>#John kicked a bucket.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65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Relation between referent </a:t>
            </a:r>
            <a:r>
              <a:rPr lang="sl-SI" dirty="0" smtClean="0"/>
              <a:t>availability </a:t>
            </a:r>
            <a:r>
              <a:rPr lang="en-US" dirty="0" smtClean="0"/>
              <a:t>and syntactic </a:t>
            </a:r>
            <a:r>
              <a:rPr lang="en-US" dirty="0" smtClean="0"/>
              <a:t>flexibility</a:t>
            </a:r>
            <a:endParaRPr lang="en-US" dirty="0" smtClean="0"/>
          </a:p>
          <a:p>
            <a:pPr lvl="1"/>
            <a:r>
              <a:rPr lang="nl-NL" dirty="0" smtClean="0"/>
              <a:t>ne </a:t>
            </a:r>
            <a:r>
              <a:rPr lang="nl-NL" dirty="0" smtClean="0"/>
              <a:t>metten schieten (</a:t>
            </a:r>
            <a:r>
              <a:rPr lang="nl-NL" dirty="0" err="1" smtClean="0"/>
              <a:t>lit</a:t>
            </a:r>
            <a:r>
              <a:rPr lang="nl-NL" dirty="0" smtClean="0"/>
              <a:t>.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shoot</a:t>
            </a:r>
            <a:r>
              <a:rPr lang="nl-NL" dirty="0" smtClean="0"/>
              <a:t> a </a:t>
            </a:r>
            <a:r>
              <a:rPr lang="nl-NL" dirty="0" err="1" smtClean="0"/>
              <a:t>young</a:t>
            </a:r>
            <a:r>
              <a:rPr lang="nl-NL" dirty="0" smtClean="0"/>
              <a:t> </a:t>
            </a:r>
            <a:r>
              <a:rPr lang="nl-NL" dirty="0" err="1" smtClean="0"/>
              <a:t>calf</a:t>
            </a:r>
            <a:r>
              <a:rPr lang="nl-NL" dirty="0" smtClean="0"/>
              <a:t>, ‘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smtClean="0"/>
              <a:t>make a </a:t>
            </a:r>
            <a:r>
              <a:rPr lang="nl-NL" dirty="0" err="1" smtClean="0"/>
              <a:t>mistake</a:t>
            </a:r>
            <a:r>
              <a:rPr lang="nl-NL" dirty="0" smtClean="0"/>
              <a:t>’)</a:t>
            </a:r>
            <a:endParaRPr lang="sl-SI" dirty="0" smtClean="0"/>
          </a:p>
          <a:p>
            <a:pPr lvl="1">
              <a:buNone/>
            </a:pPr>
            <a:r>
              <a:rPr lang="sl-SI" sz="2000" dirty="0" smtClean="0"/>
              <a:t>	</a:t>
            </a:r>
            <a:r>
              <a:rPr lang="en-US" sz="2000" dirty="0" smtClean="0"/>
              <a:t>(</a:t>
            </a:r>
            <a:r>
              <a:rPr lang="nl-NL" sz="2000" dirty="0"/>
              <a:t>A</a:t>
            </a:r>
            <a:r>
              <a:rPr lang="nl-NL" sz="2000" dirty="0" smtClean="0"/>
              <a:t>alst</a:t>
            </a:r>
            <a:r>
              <a:rPr lang="en-US" sz="2000" dirty="0" smtClean="0"/>
              <a:t>)</a:t>
            </a:r>
            <a:endParaRPr lang="sl-SI" sz="2000" dirty="0" smtClean="0"/>
          </a:p>
          <a:p>
            <a:pPr lvl="1"/>
            <a:r>
              <a:rPr lang="nl-NL" dirty="0" smtClean="0"/>
              <a:t>referent </a:t>
            </a:r>
            <a:r>
              <a:rPr lang="nl-NL" dirty="0" err="1" smtClean="0"/>
              <a:t>available</a:t>
            </a:r>
            <a:r>
              <a:rPr lang="sl-SI" dirty="0" smtClean="0"/>
              <a:t> (</a:t>
            </a:r>
            <a:r>
              <a:rPr lang="nl-NL" i="1" dirty="0" err="1" smtClean="0"/>
              <a:t>mistake</a:t>
            </a:r>
            <a:r>
              <a:rPr lang="sl-SI" dirty="0" smtClean="0"/>
              <a:t>)</a:t>
            </a:r>
            <a:r>
              <a:rPr lang="nl-NL" dirty="0" smtClean="0"/>
              <a:t>, allows </a:t>
            </a:r>
            <a:r>
              <a:rPr lang="nl-NL" dirty="0" err="1" smtClean="0"/>
              <a:t>for</a:t>
            </a:r>
            <a:r>
              <a:rPr lang="nl-NL" dirty="0" smtClean="0"/>
              <a:t> change of </a:t>
            </a:r>
            <a:r>
              <a:rPr lang="nl-NL" dirty="0" err="1" smtClean="0"/>
              <a:t>determiner</a:t>
            </a:r>
            <a:r>
              <a:rPr lang="nl-NL" dirty="0" smtClean="0"/>
              <a:t>, </a:t>
            </a:r>
            <a:r>
              <a:rPr lang="nl-NL" dirty="0" err="1" smtClean="0"/>
              <a:t>modification</a:t>
            </a:r>
            <a:endParaRPr lang="sl-SI" dirty="0" smtClean="0"/>
          </a:p>
          <a:p>
            <a:pPr lvl="2"/>
            <a:r>
              <a:rPr lang="nl-NL" dirty="0"/>
              <a:t>Ieder </a:t>
            </a:r>
            <a:r>
              <a:rPr lang="nl-NL" dirty="0" err="1"/>
              <a:t>joor</a:t>
            </a:r>
            <a:r>
              <a:rPr lang="nl-NL" dirty="0"/>
              <a:t> op da congres schiet Piet ne </a:t>
            </a:r>
            <a:r>
              <a:rPr lang="nl-NL" dirty="0" smtClean="0"/>
              <a:t>metten, </a:t>
            </a:r>
            <a:r>
              <a:rPr lang="nl-NL" dirty="0"/>
              <a:t>mor deis </a:t>
            </a:r>
            <a:r>
              <a:rPr lang="nl-NL" dirty="0" err="1"/>
              <a:t>joor</a:t>
            </a:r>
            <a:r>
              <a:rPr lang="nl-NL" dirty="0"/>
              <a:t> </a:t>
            </a:r>
            <a:r>
              <a:rPr lang="nl-NL" dirty="0" err="1" smtClean="0"/>
              <a:t>schoet</a:t>
            </a:r>
            <a:r>
              <a:rPr lang="nl-NL" dirty="0" smtClean="0"/>
              <a:t> </a:t>
            </a:r>
            <a:r>
              <a:rPr lang="nl-NL" dirty="0"/>
              <a:t>Jan de </a:t>
            </a:r>
            <a:r>
              <a:rPr lang="nl-NL" dirty="0" smtClean="0"/>
              <a:t>metten.</a:t>
            </a:r>
            <a:endParaRPr lang="nl-NL" dirty="0" smtClean="0"/>
          </a:p>
          <a:p>
            <a:pPr lvl="2"/>
            <a:r>
              <a:rPr lang="de-DE" dirty="0" smtClean="0"/>
              <a:t>A </a:t>
            </a:r>
            <a:r>
              <a:rPr lang="de-DE" dirty="0" err="1"/>
              <a:t>schiet</a:t>
            </a:r>
            <a:r>
              <a:rPr lang="de-DE" dirty="0"/>
              <a:t> ne </a:t>
            </a:r>
            <a:r>
              <a:rPr lang="de-DE" dirty="0" err="1"/>
              <a:t>gralèke</a:t>
            </a:r>
            <a:r>
              <a:rPr lang="de-DE" dirty="0"/>
              <a:t> </a:t>
            </a:r>
            <a:r>
              <a:rPr lang="de-DE" dirty="0" err="1" smtClean="0"/>
              <a:t>metten</a:t>
            </a:r>
            <a:r>
              <a:rPr lang="de-DE" dirty="0" smtClean="0"/>
              <a:t>. (</a:t>
            </a:r>
            <a:r>
              <a:rPr lang="de-DE" dirty="0" smtClean="0"/>
              <a:t>'</a:t>
            </a:r>
            <a:r>
              <a:rPr lang="de-DE" dirty="0" smtClean="0"/>
              <a:t>he </a:t>
            </a:r>
            <a:r>
              <a:rPr lang="de-DE" dirty="0" err="1" smtClean="0"/>
              <a:t>made</a:t>
            </a:r>
            <a:r>
              <a:rPr lang="de-DE" dirty="0" smtClean="0"/>
              <a:t> an </a:t>
            </a:r>
            <a:r>
              <a:rPr lang="de-DE" dirty="0" err="1" smtClean="0"/>
              <a:t>enormous</a:t>
            </a:r>
            <a:r>
              <a:rPr lang="de-DE" dirty="0" smtClean="0"/>
              <a:t> </a:t>
            </a:r>
            <a:r>
              <a:rPr lang="de-DE" dirty="0" err="1" smtClean="0"/>
              <a:t>mistake</a:t>
            </a:r>
            <a:r>
              <a:rPr lang="de-DE" dirty="0" smtClean="0"/>
              <a:t>‘)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4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 between referent </a:t>
            </a:r>
            <a:r>
              <a:rPr lang="sl-SI" dirty="0" smtClean="0"/>
              <a:t>availability </a:t>
            </a:r>
            <a:r>
              <a:rPr lang="en-US" dirty="0" smtClean="0"/>
              <a:t>and syntactic </a:t>
            </a:r>
            <a:r>
              <a:rPr lang="en-US" dirty="0" smtClean="0"/>
              <a:t>flexibility</a:t>
            </a:r>
            <a:endParaRPr lang="en-US" dirty="0" smtClean="0"/>
          </a:p>
          <a:p>
            <a:pPr lvl="1"/>
            <a:r>
              <a:rPr lang="sl-SI" dirty="0" smtClean="0"/>
              <a:t>de melk optrekken </a:t>
            </a:r>
            <a:r>
              <a:rPr lang="nl-NL" dirty="0" smtClean="0"/>
              <a:t>(‘go back on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promise</a:t>
            </a:r>
            <a:r>
              <a:rPr lang="nl-NL" dirty="0" smtClean="0"/>
              <a:t>’) </a:t>
            </a:r>
            <a:endParaRPr lang="sl-SI" dirty="0" smtClean="0"/>
          </a:p>
          <a:p>
            <a:pPr lvl="1">
              <a:buNone/>
            </a:pPr>
            <a:r>
              <a:rPr lang="sl-SI" sz="2000" dirty="0" smtClean="0"/>
              <a:t>	(Deventers)</a:t>
            </a:r>
          </a:p>
          <a:p>
            <a:pPr lvl="1"/>
            <a:r>
              <a:rPr lang="nl-NL" dirty="0" smtClean="0"/>
              <a:t>referent </a:t>
            </a:r>
            <a:r>
              <a:rPr lang="nl-NL" dirty="0" err="1" smtClean="0"/>
              <a:t>available</a:t>
            </a:r>
            <a:r>
              <a:rPr lang="sl-SI" dirty="0" smtClean="0"/>
              <a:t> (</a:t>
            </a:r>
            <a:r>
              <a:rPr lang="nl-NL" i="1" dirty="0" err="1" smtClean="0"/>
              <a:t>promise</a:t>
            </a:r>
            <a:r>
              <a:rPr lang="sl-SI" dirty="0" smtClean="0"/>
              <a:t>)</a:t>
            </a:r>
            <a:r>
              <a:rPr lang="nl-NL" dirty="0" smtClean="0"/>
              <a:t>, allows for topicalization</a:t>
            </a:r>
            <a:r>
              <a:rPr lang="sl-SI" dirty="0" smtClean="0"/>
              <a:t> and modification</a:t>
            </a:r>
          </a:p>
          <a:p>
            <a:pPr lvl="2"/>
            <a:r>
              <a:rPr lang="nl-NL" dirty="0" smtClean="0"/>
              <a:t>Jazeker, de melk wordt deur hem altied opgetrokken!</a:t>
            </a:r>
            <a:endParaRPr lang="sl-SI" dirty="0" smtClean="0"/>
          </a:p>
          <a:p>
            <a:pPr lvl="2"/>
            <a:r>
              <a:rPr lang="nl-NL" dirty="0" smtClean="0"/>
              <a:t>De politicus trok de beloofde melk op</a:t>
            </a:r>
            <a:r>
              <a:rPr lang="sl-SI" dirty="0" smtClean="0"/>
              <a:t>.</a:t>
            </a:r>
            <a:endParaRPr lang="nl-NL" dirty="0" smtClean="0"/>
          </a:p>
          <a:p>
            <a:pPr lvl="1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4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of research project </a:t>
            </a:r>
            <a:br>
              <a:rPr lang="en-US" dirty="0" smtClean="0"/>
            </a:br>
            <a:r>
              <a:rPr lang="en-US" dirty="0" smtClean="0"/>
              <a:t>‘The syntax of idioms’</a:t>
            </a:r>
            <a:endParaRPr lang="en-US" dirty="0"/>
          </a:p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do we know, what do we think, what have we found so far?</a:t>
            </a:r>
          </a:p>
          <a:p>
            <a:r>
              <a:rPr lang="en-US" dirty="0" smtClean="0"/>
              <a:t>The external syntax of idioms: </a:t>
            </a:r>
            <a:br>
              <a:rPr lang="en-US" dirty="0" smtClean="0"/>
            </a:br>
            <a:r>
              <a:rPr lang="en-US" dirty="0" smtClean="0"/>
              <a:t>what do we know, what do we think, what have we found so far?</a:t>
            </a:r>
          </a:p>
          <a:p>
            <a:r>
              <a:rPr lang="en-US" dirty="0" smtClean="0"/>
              <a:t>What do you think?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9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 between referent </a:t>
            </a:r>
            <a:r>
              <a:rPr lang="sl-SI" dirty="0" smtClean="0"/>
              <a:t>availability </a:t>
            </a:r>
            <a:r>
              <a:rPr lang="en-US" dirty="0" smtClean="0"/>
              <a:t>and syntactic </a:t>
            </a:r>
            <a:r>
              <a:rPr lang="en-US" dirty="0" smtClean="0"/>
              <a:t>flexibility</a:t>
            </a:r>
            <a:endParaRPr lang="en-US" dirty="0" smtClean="0"/>
          </a:p>
          <a:p>
            <a:pPr lvl="1"/>
            <a:r>
              <a:rPr lang="sl-SI" dirty="0" smtClean="0"/>
              <a:t>de Battemse krante l</a:t>
            </a:r>
            <a:r>
              <a:rPr lang="nl-NL" dirty="0" smtClean="0"/>
              <a:t>èz</a:t>
            </a:r>
            <a:r>
              <a:rPr lang="sl-SI" dirty="0" smtClean="0"/>
              <a:t>en </a:t>
            </a:r>
            <a:r>
              <a:rPr lang="nl-NL" dirty="0" smtClean="0"/>
              <a:t>(‘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sl-SI" dirty="0" smtClean="0"/>
              <a:t>sleep</a:t>
            </a:r>
            <a:r>
              <a:rPr lang="nl-NL" dirty="0" smtClean="0"/>
              <a:t>/nap’)</a:t>
            </a:r>
            <a:endParaRPr lang="sl-SI" dirty="0" smtClean="0"/>
          </a:p>
          <a:p>
            <a:pPr lvl="1">
              <a:buNone/>
            </a:pPr>
            <a:r>
              <a:rPr lang="sl-SI" sz="2000" dirty="0" smtClean="0"/>
              <a:t>	(Deventers)</a:t>
            </a:r>
          </a:p>
          <a:p>
            <a:pPr lvl="1"/>
            <a:r>
              <a:rPr lang="nl-NL" dirty="0" smtClean="0"/>
              <a:t>no referent, inflexible</a:t>
            </a:r>
            <a:endParaRPr lang="sl-SI" dirty="0" smtClean="0"/>
          </a:p>
          <a:p>
            <a:pPr lvl="2"/>
            <a:r>
              <a:rPr lang="sl-SI" dirty="0" smtClean="0"/>
              <a:t>#</a:t>
            </a:r>
            <a:r>
              <a:rPr lang="nl-NL" dirty="0" smtClean="0"/>
              <a:t>Ja zeker, de Battemse krante leest hee elke dag!  </a:t>
            </a:r>
            <a:endParaRPr lang="sl-SI" dirty="0" smtClean="0"/>
          </a:p>
          <a:p>
            <a:pPr lvl="2"/>
            <a:r>
              <a:rPr lang="sl-SI" dirty="0" smtClean="0"/>
              <a:t>#</a:t>
            </a:r>
            <a:r>
              <a:rPr lang="nl-NL" dirty="0" smtClean="0"/>
              <a:t>Hee las de hele Battemse krante</a:t>
            </a:r>
            <a:r>
              <a:rPr lang="sl-SI" dirty="0" smtClean="0"/>
              <a:t>.</a:t>
            </a:r>
          </a:p>
          <a:p>
            <a:pPr lvl="2"/>
            <a:r>
              <a:rPr lang="sl-SI" dirty="0" smtClean="0"/>
              <a:t>#</a:t>
            </a:r>
            <a:r>
              <a:rPr lang="nl-NL" dirty="0" smtClean="0"/>
              <a:t>Hee las een Battemse krant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4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r>
              <a:rPr lang="nl-NL" dirty="0" err="1" smtClean="0"/>
              <a:t>Idiomatic</a:t>
            </a:r>
            <a:r>
              <a:rPr lang="nl-NL" dirty="0" smtClean="0"/>
              <a:t> </a:t>
            </a:r>
            <a:r>
              <a:rPr lang="nl-NL" dirty="0" err="1" smtClean="0"/>
              <a:t>phrases</a:t>
            </a:r>
            <a:r>
              <a:rPr lang="sl-SI" dirty="0" smtClean="0"/>
              <a:t>, of course, also have a literal interpretation, with a referential, definite object</a:t>
            </a:r>
          </a:p>
          <a:p>
            <a:r>
              <a:rPr lang="sl-SI" dirty="0" smtClean="0"/>
              <a:t>The same string thus ha</a:t>
            </a:r>
            <a:r>
              <a:rPr lang="nl-NL" dirty="0" smtClean="0"/>
              <a:t>s</a:t>
            </a:r>
            <a:r>
              <a:rPr lang="sl-SI" dirty="0" smtClean="0"/>
              <a:t> two interpretations – could there be two distinct syntactic structures underlying them?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02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err="1" smtClean="0"/>
              <a:t>One</a:t>
            </a:r>
            <a:r>
              <a:rPr lang="nl-NL" dirty="0" smtClean="0"/>
              <a:t> </a:t>
            </a:r>
            <a:r>
              <a:rPr lang="nl-NL" dirty="0" err="1" smtClean="0"/>
              <a:t>possibility</a:t>
            </a:r>
            <a:r>
              <a:rPr lang="sl-SI" dirty="0" smtClean="0"/>
              <a:t>:</a:t>
            </a:r>
          </a:p>
          <a:p>
            <a:r>
              <a:rPr lang="sl-SI" dirty="0" smtClean="0"/>
              <a:t>Less structure, the DP layer is not projected</a:t>
            </a:r>
          </a:p>
          <a:p>
            <a:pPr marL="342900" lvl="1" indent="-342900">
              <a:buFont typeface="Arial"/>
              <a:buChar char="•"/>
            </a:pPr>
            <a:r>
              <a:rPr lang="sl-SI" sz="3000" dirty="0"/>
              <a:t>No DP </a:t>
            </a:r>
            <a:r>
              <a:rPr lang="sl-SI" sz="3000" dirty="0">
                <a:sym typeface="Wingdings" pitchFamily="2" charset="2"/>
              </a:rPr>
              <a:t> no phase, these idioms don’t straddle phase boundaries</a:t>
            </a:r>
            <a:endParaRPr lang="en-US" sz="3000" dirty="0"/>
          </a:p>
          <a:p>
            <a:r>
              <a:rPr lang="nl-NL" dirty="0" smtClean="0"/>
              <a:t>T</a:t>
            </a:r>
            <a:r>
              <a:rPr lang="sl-SI" dirty="0" smtClean="0"/>
              <a:t>he</a:t>
            </a:r>
            <a:r>
              <a:rPr lang="nl-NL" dirty="0" smtClean="0"/>
              <a:t> </a:t>
            </a:r>
            <a:r>
              <a:rPr lang="nl-NL" dirty="0" err="1" smtClean="0"/>
              <a:t>determiner</a:t>
            </a:r>
            <a:r>
              <a:rPr lang="sl-SI" i="1" dirty="0" smtClean="0"/>
              <a:t> </a:t>
            </a:r>
            <a:r>
              <a:rPr lang="sl-SI" dirty="0" smtClean="0"/>
              <a:t>is the spell out of little </a:t>
            </a:r>
            <a:r>
              <a:rPr lang="sl-SI" i="1" dirty="0" smtClean="0"/>
              <a:t>n</a:t>
            </a:r>
            <a:r>
              <a:rPr lang="sl-SI" dirty="0" smtClean="0"/>
              <a:t>, not contributing any definiteness</a:t>
            </a:r>
            <a:endParaRPr lang="nl-NL" dirty="0" smtClean="0"/>
          </a:p>
          <a:p>
            <a:pPr marL="342900" lvl="1" indent="-342900">
              <a:lnSpc>
                <a:spcPct val="90000"/>
              </a:lnSpc>
              <a:buFont typeface="Arial"/>
              <a:buChar char="•"/>
            </a:pPr>
            <a:r>
              <a:rPr lang="sl-SI" sz="3000" dirty="0" smtClean="0"/>
              <a:t>The </a:t>
            </a:r>
            <a:r>
              <a:rPr lang="en-US" sz="3000" dirty="0" err="1" smtClean="0"/>
              <a:t>nP</a:t>
            </a:r>
            <a:r>
              <a:rPr lang="en-US" sz="3000" dirty="0" smtClean="0"/>
              <a:t> f</a:t>
            </a:r>
            <a:r>
              <a:rPr lang="sl-SI" sz="3000" dirty="0" smtClean="0"/>
              <a:t>orms</a:t>
            </a:r>
            <a:r>
              <a:rPr lang="en-US" sz="3000" dirty="0" smtClean="0"/>
              <a:t> a complex</a:t>
            </a:r>
            <a:r>
              <a:rPr lang="sl-SI" sz="3000" dirty="0" smtClean="0"/>
              <a:t>, one-place</a:t>
            </a:r>
            <a:r>
              <a:rPr lang="en-US" sz="3000" dirty="0" smtClean="0"/>
              <a:t> predicate</a:t>
            </a:r>
            <a:r>
              <a:rPr lang="sl-SI" sz="3000" dirty="0" smtClean="0"/>
              <a:t> with the verb</a:t>
            </a:r>
          </a:p>
          <a:p>
            <a:r>
              <a:rPr lang="sl-SI" dirty="0" smtClean="0"/>
              <a:t>If APs are adjoined at the DP level (cf.</a:t>
            </a:r>
            <a:r>
              <a:rPr lang="nl-NL" dirty="0" smtClean="0"/>
              <a:t> </a:t>
            </a:r>
            <a:r>
              <a:rPr lang="sl-SI" dirty="0" smtClean="0"/>
              <a:t>Schoorlemmer</a:t>
            </a:r>
            <a:r>
              <a:rPr lang="nl-NL" dirty="0" smtClean="0"/>
              <a:t> </a:t>
            </a:r>
            <a:r>
              <a:rPr lang="sl-SI" dirty="0" smtClean="0"/>
              <a:t>2009), this explains the </a:t>
            </a:r>
            <a:r>
              <a:rPr lang="nl-NL" dirty="0" smtClean="0"/>
              <a:t>i</a:t>
            </a:r>
            <a:r>
              <a:rPr lang="sl-SI" dirty="0" smtClean="0"/>
              <a:t>mpossibility of adjectival modification in </a:t>
            </a:r>
            <a:r>
              <a:rPr lang="nl-NL" dirty="0" err="1" smtClean="0"/>
              <a:t>idiomatic</a:t>
            </a:r>
            <a:r>
              <a:rPr lang="nl-NL" dirty="0" smtClean="0"/>
              <a:t> </a:t>
            </a:r>
            <a:r>
              <a:rPr lang="nl-NL" dirty="0" err="1" smtClean="0"/>
              <a:t>phrases</a:t>
            </a:r>
            <a:endParaRPr lang="sl-SI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6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err="1" smtClean="0"/>
              <a:t>Alternatively</a:t>
            </a:r>
            <a:r>
              <a:rPr lang="en-US" dirty="0" smtClean="0"/>
              <a:t>: </a:t>
            </a:r>
            <a:r>
              <a:rPr lang="sl-SI" dirty="0" smtClean="0"/>
              <a:t>differences in </a:t>
            </a:r>
            <a:r>
              <a:rPr lang="en-US" dirty="0" smtClean="0"/>
              <a:t>projection &amp; labelling (Chomsky 2011)</a:t>
            </a:r>
          </a:p>
          <a:p>
            <a:r>
              <a:rPr lang="sl-SI" dirty="0" smtClean="0"/>
              <a:t>N </a:t>
            </a:r>
            <a:r>
              <a:rPr lang="nl-NL" dirty="0" smtClean="0"/>
              <a:t>is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sl-SI" dirty="0" smtClean="0"/>
              <a:t>modified</a:t>
            </a:r>
            <a:r>
              <a:rPr lang="nl-NL" dirty="0" smtClean="0"/>
              <a:t> </a:t>
            </a:r>
            <a:r>
              <a:rPr lang="sl-SI" dirty="0" smtClean="0">
                <a:sym typeface="Wingdings" pitchFamily="2" charset="2"/>
              </a:rPr>
              <a:t></a:t>
            </a:r>
            <a:r>
              <a:rPr lang="sl-SI" dirty="0" smtClean="0"/>
              <a:t> merging two heads</a:t>
            </a:r>
            <a:r>
              <a:rPr lang="nl-NL" dirty="0" smtClean="0"/>
              <a:t>, D </a:t>
            </a:r>
            <a:r>
              <a:rPr lang="nl-NL" dirty="0" err="1" smtClean="0"/>
              <a:t>and</a:t>
            </a:r>
            <a:r>
              <a:rPr lang="nl-NL" dirty="0" smtClean="0"/>
              <a:t> N</a:t>
            </a:r>
            <a:endParaRPr lang="sl-SI" dirty="0" smtClean="0"/>
          </a:p>
          <a:p>
            <a:r>
              <a:rPr lang="sl-SI" dirty="0" smtClean="0"/>
              <a:t>Non-idiomatic reading: r</a:t>
            </a:r>
            <a:r>
              <a:rPr lang="en-US" dirty="0" err="1" smtClean="0"/>
              <a:t>egular</a:t>
            </a:r>
            <a:r>
              <a:rPr lang="en-US" dirty="0" smtClean="0"/>
              <a:t> DP, compositional, syntactically flexible</a:t>
            </a:r>
            <a:endParaRPr lang="sl-SI" dirty="0" smtClean="0"/>
          </a:p>
          <a:p>
            <a:r>
              <a:rPr lang="en-US" dirty="0"/>
              <a:t>Idiomatic </a:t>
            </a:r>
            <a:r>
              <a:rPr lang="sl-SI" dirty="0" smtClean="0"/>
              <a:t>reading</a:t>
            </a:r>
            <a:r>
              <a:rPr lang="nl-NL" dirty="0" smtClean="0"/>
              <a:t>: N </a:t>
            </a:r>
            <a:r>
              <a:rPr lang="nl-NL" dirty="0" err="1" smtClean="0"/>
              <a:t>projects</a:t>
            </a:r>
            <a:r>
              <a:rPr lang="nl-NL" dirty="0" smtClean="0"/>
              <a:t>!</a:t>
            </a:r>
            <a:endParaRPr lang="sl-SI" dirty="0" smtClean="0"/>
          </a:p>
          <a:p>
            <a:pPr>
              <a:buNone/>
            </a:pPr>
            <a:r>
              <a:rPr lang="sl-SI" dirty="0" smtClean="0"/>
              <a:t>									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							 			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143" y="4792663"/>
            <a:ext cx="22193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789" y="4849813"/>
            <a:ext cx="21526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902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l-SI" dirty="0" smtClean="0"/>
          </a:p>
          <a:p>
            <a:pPr marL="342900" lvl="1" indent="-342900">
              <a:lnSpc>
                <a:spcPct val="90000"/>
              </a:lnSpc>
              <a:buFont typeface="Arial"/>
              <a:buChar char="•"/>
            </a:pPr>
            <a:r>
              <a:rPr lang="sl-SI" sz="3000" dirty="0" smtClean="0"/>
              <a:t>The d</a:t>
            </a:r>
            <a:r>
              <a:rPr lang="en-US" sz="3000" dirty="0" err="1" smtClean="0"/>
              <a:t>efinite</a:t>
            </a:r>
            <a:r>
              <a:rPr lang="en-US" sz="3000" dirty="0" smtClean="0"/>
              <a:t> determiner </a:t>
            </a:r>
            <a:r>
              <a:rPr lang="sl-SI" sz="3000" dirty="0" smtClean="0"/>
              <a:t>in these idioms </a:t>
            </a:r>
            <a:r>
              <a:rPr lang="en-US" sz="3000" dirty="0" smtClean="0"/>
              <a:t>is semantically vacuous</a:t>
            </a:r>
            <a:r>
              <a:rPr lang="sl-SI" sz="3000" dirty="0" smtClean="0"/>
              <a:t>: no referentiality established as the syntactic object is an NP</a:t>
            </a:r>
          </a:p>
          <a:p>
            <a:pPr marL="342900" lvl="1" indent="-342900">
              <a:lnSpc>
                <a:spcPct val="90000"/>
              </a:lnSpc>
              <a:buFont typeface="Arial"/>
              <a:buChar char="•"/>
            </a:pPr>
            <a:r>
              <a:rPr lang="nl-NL" sz="3000" dirty="0" err="1" smtClean="0"/>
              <a:t>Again</a:t>
            </a:r>
            <a:r>
              <a:rPr lang="nl-NL" sz="3000" dirty="0" smtClean="0"/>
              <a:t>, </a:t>
            </a:r>
            <a:r>
              <a:rPr lang="sl-SI" sz="3000" dirty="0" smtClean="0"/>
              <a:t>No DP </a:t>
            </a:r>
            <a:r>
              <a:rPr lang="sl-SI" sz="3000" dirty="0" smtClean="0">
                <a:sym typeface="Wingdings" pitchFamily="2" charset="2"/>
              </a:rPr>
              <a:t> no phase</a:t>
            </a:r>
            <a:endParaRPr lang="nl-NL" sz="3000" dirty="0" smtClean="0">
              <a:sym typeface="Wingdings" pitchFamily="2" charset="2"/>
            </a:endParaRPr>
          </a:p>
          <a:p>
            <a:pPr marL="342900" lvl="1" indent="-342900">
              <a:lnSpc>
                <a:spcPct val="90000"/>
              </a:lnSpc>
              <a:buFont typeface="Arial"/>
              <a:buChar char="•"/>
            </a:pPr>
            <a:r>
              <a:rPr lang="sl-SI" sz="3000" dirty="0" smtClean="0"/>
              <a:t>The </a:t>
            </a:r>
            <a:r>
              <a:rPr lang="en-US" sz="3000" dirty="0" smtClean="0"/>
              <a:t>NP f</a:t>
            </a:r>
            <a:r>
              <a:rPr lang="sl-SI" sz="3000" dirty="0" smtClean="0"/>
              <a:t>orms</a:t>
            </a:r>
            <a:r>
              <a:rPr lang="en-US" sz="3000" dirty="0" smtClean="0"/>
              <a:t> a complex</a:t>
            </a:r>
            <a:r>
              <a:rPr lang="sl-SI" sz="3000" dirty="0" smtClean="0"/>
              <a:t>, one-place</a:t>
            </a:r>
            <a:r>
              <a:rPr lang="en-US" sz="3000" dirty="0" smtClean="0"/>
              <a:t> predicate</a:t>
            </a:r>
            <a:r>
              <a:rPr lang="sl-SI" sz="3000" dirty="0" smtClean="0"/>
              <a:t> with the verb</a:t>
            </a:r>
            <a:endParaRPr lang="nl-NL" sz="3000" dirty="0"/>
          </a:p>
          <a:p>
            <a:pPr marL="342900" lvl="1" indent="-342900">
              <a:lnSpc>
                <a:spcPct val="90000"/>
              </a:lnSpc>
              <a:buFont typeface="Arial"/>
              <a:buChar char="•"/>
            </a:pPr>
            <a:r>
              <a:rPr lang="nl-NL" sz="3000" dirty="0" smtClean="0"/>
              <a:t>No </a:t>
            </a:r>
            <a:r>
              <a:rPr lang="nl-NL" sz="3000" dirty="0" err="1" smtClean="0"/>
              <a:t>place</a:t>
            </a:r>
            <a:r>
              <a:rPr lang="nl-NL" sz="3000" dirty="0" smtClean="0"/>
              <a:t> </a:t>
            </a:r>
            <a:r>
              <a:rPr lang="nl-NL" sz="3000" dirty="0" err="1" smtClean="0"/>
              <a:t>for</a:t>
            </a:r>
            <a:r>
              <a:rPr lang="nl-NL" sz="3000" dirty="0" smtClean="0"/>
              <a:t> </a:t>
            </a:r>
            <a:r>
              <a:rPr lang="nl-NL" sz="3000" dirty="0" err="1" smtClean="0"/>
              <a:t>adjectives</a:t>
            </a:r>
            <a:r>
              <a:rPr lang="nl-NL" sz="3000" dirty="0"/>
              <a:t>:</a:t>
            </a:r>
            <a:r>
              <a:rPr lang="nl-NL" sz="3000" dirty="0" smtClean="0"/>
              <a:t> </a:t>
            </a:r>
            <a:r>
              <a:rPr lang="nl-NL" sz="3000" dirty="0" err="1" smtClean="0"/>
              <a:t>if</a:t>
            </a:r>
            <a:r>
              <a:rPr lang="nl-NL" sz="3000" dirty="0" smtClean="0"/>
              <a:t> </a:t>
            </a:r>
            <a:r>
              <a:rPr lang="nl-NL" sz="3000" dirty="0" err="1" smtClean="0"/>
              <a:t>you</a:t>
            </a:r>
            <a:r>
              <a:rPr lang="nl-NL" sz="3000" dirty="0" smtClean="0"/>
              <a:t> </a:t>
            </a:r>
            <a:r>
              <a:rPr lang="nl-NL" sz="3000" dirty="0" err="1" smtClean="0"/>
              <a:t>merge</a:t>
            </a:r>
            <a:r>
              <a:rPr lang="nl-NL" sz="3000" dirty="0" smtClean="0"/>
              <a:t> a </a:t>
            </a:r>
            <a:r>
              <a:rPr lang="nl-NL" sz="3000" dirty="0" err="1" smtClean="0"/>
              <a:t>head</a:t>
            </a:r>
            <a:r>
              <a:rPr lang="nl-NL" sz="3000" dirty="0" smtClean="0"/>
              <a:t> </a:t>
            </a:r>
            <a:r>
              <a:rPr lang="nl-NL" sz="3000" dirty="0" err="1" smtClean="0"/>
              <a:t>and</a:t>
            </a:r>
            <a:r>
              <a:rPr lang="nl-NL" sz="3000" dirty="0" smtClean="0"/>
              <a:t> a </a:t>
            </a:r>
            <a:r>
              <a:rPr lang="nl-NL" sz="3000" dirty="0" err="1" smtClean="0"/>
              <a:t>phrase</a:t>
            </a:r>
            <a:r>
              <a:rPr lang="nl-NL" sz="3000" dirty="0" smtClean="0"/>
              <a:t> (NP), the </a:t>
            </a:r>
            <a:r>
              <a:rPr lang="nl-NL" sz="3000" dirty="0" err="1" smtClean="0"/>
              <a:t>head</a:t>
            </a:r>
            <a:r>
              <a:rPr lang="nl-NL" sz="3000" dirty="0" smtClean="0"/>
              <a:t> </a:t>
            </a:r>
            <a:r>
              <a:rPr lang="nl-NL" sz="3000" dirty="0" err="1" smtClean="0"/>
              <a:t>will</a:t>
            </a:r>
            <a:r>
              <a:rPr lang="nl-NL" sz="3000" dirty="0" smtClean="0"/>
              <a:t> </a:t>
            </a:r>
            <a:r>
              <a:rPr lang="nl-NL" sz="3000" dirty="0" err="1" smtClean="0"/>
              <a:t>always</a:t>
            </a:r>
            <a:r>
              <a:rPr lang="nl-NL" sz="3000" dirty="0" smtClean="0"/>
              <a:t> </a:t>
            </a:r>
            <a:r>
              <a:rPr lang="nl-NL" sz="3000" dirty="0" smtClean="0"/>
              <a:t>project</a:t>
            </a:r>
            <a:endParaRPr lang="sl-SI" sz="3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6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internal syntax of idioms: </a:t>
            </a:r>
            <a:br>
              <a:rPr lang="en-US" dirty="0" smtClean="0"/>
            </a:br>
            <a:r>
              <a:rPr lang="en-US" dirty="0" smtClean="0"/>
              <a:t>what we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l-SI" sz="3800" b="1" dirty="0" smtClean="0"/>
              <a:t>A parallel to </a:t>
            </a:r>
            <a:r>
              <a:rPr lang="nl-NL" sz="3800" b="1" dirty="0" err="1" smtClean="0"/>
              <a:t>explore</a:t>
            </a:r>
            <a:r>
              <a:rPr lang="nl-NL" sz="3800" b="1" dirty="0" smtClean="0"/>
              <a:t>: </a:t>
            </a:r>
            <a:r>
              <a:rPr lang="en-US" sz="3800" b="1" dirty="0" smtClean="0"/>
              <a:t>Weak </a:t>
            </a:r>
            <a:r>
              <a:rPr lang="en-US" sz="3800" b="1" dirty="0" err="1"/>
              <a:t>Definites</a:t>
            </a:r>
            <a:r>
              <a:rPr lang="en-US" sz="3800" b="1" dirty="0"/>
              <a:t> </a:t>
            </a:r>
            <a:r>
              <a:rPr lang="en-US" sz="2600" dirty="0"/>
              <a:t>(Aguilar-Guevara &amp; Zwarts </a:t>
            </a:r>
            <a:r>
              <a:rPr lang="en-US" sz="2600" dirty="0" smtClean="0"/>
              <a:t>2010, </a:t>
            </a:r>
            <a:r>
              <a:rPr lang="en-US" sz="2600" dirty="0" err="1" smtClean="0"/>
              <a:t>a.o.</a:t>
            </a:r>
            <a:r>
              <a:rPr lang="en-US" sz="2600" dirty="0" smtClean="0"/>
              <a:t>)</a:t>
            </a:r>
            <a:r>
              <a:rPr lang="sl-SI" sz="2600" dirty="0" smtClean="0"/>
              <a:t> </a:t>
            </a:r>
            <a:endParaRPr lang="nl-NL" dirty="0"/>
          </a:p>
          <a:p>
            <a:pPr>
              <a:buNone/>
            </a:pPr>
            <a:endParaRPr lang="sl-SI" b="1" dirty="0" smtClean="0"/>
          </a:p>
          <a:p>
            <a:r>
              <a:rPr lang="sl-SI" sz="4000" dirty="0" smtClean="0"/>
              <a:t>only in object position</a:t>
            </a:r>
          </a:p>
          <a:p>
            <a:r>
              <a:rPr lang="sl-SI" sz="4000" dirty="0" smtClean="0"/>
              <a:t>no unique, concrete referent, </a:t>
            </a:r>
            <a:r>
              <a:rPr lang="en-US" sz="4000" dirty="0" smtClean="0"/>
              <a:t>limited capacity to establish discourse referents</a:t>
            </a:r>
          </a:p>
          <a:p>
            <a:pPr lvl="2"/>
            <a:r>
              <a:rPr lang="sl-SI" sz="2900" dirty="0"/>
              <a:t>Lola listened to the radio until she fell asleep. #She turned </a:t>
            </a:r>
            <a:r>
              <a:rPr lang="sl-SI" sz="2900" b="1" dirty="0"/>
              <a:t>it</a:t>
            </a:r>
            <a:r>
              <a:rPr lang="sl-SI" sz="2900" dirty="0"/>
              <a:t> off when she woke up in the middle of the night</a:t>
            </a:r>
            <a:r>
              <a:rPr lang="sl-SI" sz="2900" dirty="0" smtClean="0"/>
              <a:t>.</a:t>
            </a:r>
            <a:endParaRPr lang="nl-NL" sz="2900" dirty="0"/>
          </a:p>
          <a:p>
            <a:r>
              <a:rPr lang="en-US" sz="4000" dirty="0"/>
              <a:t>restricted when it comes to modification</a:t>
            </a:r>
          </a:p>
          <a:p>
            <a:pPr lvl="2"/>
            <a:r>
              <a:rPr lang="sl-SI" sz="2900" dirty="0"/>
              <a:t>#Lola went to the new hospital.</a:t>
            </a:r>
          </a:p>
          <a:p>
            <a:r>
              <a:rPr lang="en-US" sz="4000" dirty="0"/>
              <a:t>restricted when it comes to altering </a:t>
            </a:r>
            <a:r>
              <a:rPr lang="sl-SI" sz="4000" dirty="0"/>
              <a:t>number</a:t>
            </a:r>
            <a:endParaRPr lang="en-US" sz="4000" dirty="0"/>
          </a:p>
          <a:p>
            <a:pPr lvl="2"/>
            <a:r>
              <a:rPr lang="en-US" sz="2900" dirty="0">
                <a:solidFill>
                  <a:srgbClr val="000000"/>
                </a:solidFill>
              </a:rPr>
              <a:t>Sally </a:t>
            </a:r>
            <a:r>
              <a:rPr lang="sl-SI" sz="2900" dirty="0">
                <a:solidFill>
                  <a:srgbClr val="000000"/>
                </a:solidFill>
              </a:rPr>
              <a:t>read</a:t>
            </a:r>
            <a:r>
              <a:rPr lang="en-US" sz="2900" dirty="0">
                <a:solidFill>
                  <a:srgbClr val="000000"/>
                </a:solidFill>
              </a:rPr>
              <a:t> the </a:t>
            </a:r>
            <a:r>
              <a:rPr lang="sl-SI" sz="2900" dirty="0">
                <a:solidFill>
                  <a:srgbClr val="000000"/>
                </a:solidFill>
              </a:rPr>
              <a:t>newspaper</a:t>
            </a:r>
            <a:r>
              <a:rPr lang="en-US" sz="2900" dirty="0">
                <a:solidFill>
                  <a:srgbClr val="000000"/>
                </a:solidFill>
              </a:rPr>
              <a:t> vs. Sally </a:t>
            </a:r>
            <a:r>
              <a:rPr lang="sl-SI" sz="2900" dirty="0">
                <a:solidFill>
                  <a:srgbClr val="000000"/>
                </a:solidFill>
              </a:rPr>
              <a:t>read</a:t>
            </a:r>
            <a:r>
              <a:rPr lang="en-US" sz="2900" dirty="0">
                <a:solidFill>
                  <a:srgbClr val="000000"/>
                </a:solidFill>
              </a:rPr>
              <a:t> #the</a:t>
            </a:r>
            <a:r>
              <a:rPr lang="sl-SI" sz="2900" dirty="0">
                <a:solidFill>
                  <a:srgbClr val="000000"/>
                </a:solidFill>
              </a:rPr>
              <a:t> newspapers</a:t>
            </a:r>
          </a:p>
          <a:p>
            <a:r>
              <a:rPr lang="sl-SI" sz="4000" dirty="0"/>
              <a:t>How close can we bring idioms and WD in a common analysis</a:t>
            </a:r>
            <a:r>
              <a:rPr lang="sl-SI" sz="4000" dirty="0" smtClean="0"/>
              <a:t>?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34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US" dirty="0"/>
              <a:t>Chomsky (1980, 1981); Marantz (1984): verbal idioms - verbal predicate and its arguments</a:t>
            </a:r>
          </a:p>
        </p:txBody>
      </p:sp>
      <p:pic>
        <p:nvPicPr>
          <p:cNvPr id="34818" name="Picture 2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129" y="3981525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4819" name="Rectangle 3"/>
          <p:cNvSpPr>
            <a:spLocks/>
          </p:cNvSpPr>
          <p:nvPr/>
        </p:nvSpPr>
        <p:spPr bwMode="auto">
          <a:xfrm>
            <a:off x="2803922" y="3702274"/>
            <a:ext cx="32047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34820" name="Picture 4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054" y="414225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4821" name="Picture 5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992" y="445144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4822" name="Rectangle 6"/>
          <p:cNvSpPr>
            <a:spLocks/>
          </p:cNvSpPr>
          <p:nvPr/>
        </p:nvSpPr>
        <p:spPr bwMode="auto">
          <a:xfrm>
            <a:off x="3903390" y="4172199"/>
            <a:ext cx="35015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34823" name="Picture 7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754" y="4612184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4824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286856"/>
            <a:r>
              <a:rPr lang="en-US" sz="3600" dirty="0"/>
              <a:t>The external syntax of idioms: </a:t>
            </a:r>
            <a:br>
              <a:rPr lang="en-US" sz="3600" dirty="0"/>
            </a:br>
            <a:r>
              <a:rPr lang="en-US" sz="3600" dirty="0"/>
              <a:t>what we know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087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US" dirty="0"/>
              <a:t>Chomsky (1980, 1981); Marantz (1984): verbal idioms - verbal predicate and its arguments</a:t>
            </a:r>
          </a:p>
        </p:txBody>
      </p:sp>
      <p:pic>
        <p:nvPicPr>
          <p:cNvPr id="35842" name="Picture 2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129" y="3981525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5843" name="Rectangle 3"/>
          <p:cNvSpPr>
            <a:spLocks/>
          </p:cNvSpPr>
          <p:nvPr/>
        </p:nvSpPr>
        <p:spPr bwMode="auto">
          <a:xfrm>
            <a:off x="2803922" y="3702274"/>
            <a:ext cx="32047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35844" name="Picture 4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054" y="414225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5845" name="Picture 5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992" y="445144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5846" name="Rectangle 6"/>
          <p:cNvSpPr>
            <a:spLocks/>
          </p:cNvSpPr>
          <p:nvPr/>
        </p:nvSpPr>
        <p:spPr bwMode="auto">
          <a:xfrm>
            <a:off x="3903390" y="4172199"/>
            <a:ext cx="35015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35847" name="Picture 7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754" y="4612184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5848" name="Rectangle 8"/>
          <p:cNvSpPr>
            <a:spLocks/>
          </p:cNvSpPr>
          <p:nvPr/>
        </p:nvSpPr>
        <p:spPr bwMode="auto">
          <a:xfrm>
            <a:off x="616149" y="2813531"/>
            <a:ext cx="1982911" cy="34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marL="312528" indent="-312528">
              <a:buSzPct val="75000"/>
              <a:buFontTx/>
              <a:buChar char="•"/>
            </a:pPr>
            <a:r>
              <a:rPr lang="en-US" dirty="0"/>
              <a:t>Verb + </a:t>
            </a:r>
            <a:r>
              <a:rPr lang="en-US" dirty="0" smtClean="0"/>
              <a:t>DP-theme</a:t>
            </a:r>
            <a:endParaRPr lang="en-US" dirty="0"/>
          </a:p>
        </p:txBody>
      </p:sp>
      <p:sp>
        <p:nvSpPr>
          <p:cNvPr id="35849" name="Rectangle 9"/>
          <p:cNvSpPr>
            <a:spLocks/>
          </p:cNvSpPr>
          <p:nvPr/>
        </p:nvSpPr>
        <p:spPr bwMode="auto">
          <a:xfrm>
            <a:off x="3818558" y="4758210"/>
            <a:ext cx="47263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kick</a:t>
            </a:r>
          </a:p>
        </p:txBody>
      </p:sp>
      <p:sp>
        <p:nvSpPr>
          <p:cNvPr id="35850" name="Rectangle 10"/>
          <p:cNvSpPr>
            <a:spLocks/>
          </p:cNvSpPr>
          <p:nvPr/>
        </p:nvSpPr>
        <p:spPr bwMode="auto">
          <a:xfrm>
            <a:off x="4623346" y="4758210"/>
            <a:ext cx="1186469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the bucket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8078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US" dirty="0"/>
              <a:t>Chomsky (1980, 1981); Marantz (1984): verbal idioms - verbal predicate and its arguments</a:t>
            </a:r>
          </a:p>
        </p:txBody>
      </p:sp>
      <p:pic>
        <p:nvPicPr>
          <p:cNvPr id="36866" name="Picture 2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129" y="3981525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6867" name="Rectangle 3"/>
          <p:cNvSpPr>
            <a:spLocks/>
          </p:cNvSpPr>
          <p:nvPr/>
        </p:nvSpPr>
        <p:spPr bwMode="auto">
          <a:xfrm>
            <a:off x="2803922" y="3702274"/>
            <a:ext cx="32047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36868" name="Picture 4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054" y="414225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69" name="Picture 5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992" y="445144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6870" name="Rectangle 6"/>
          <p:cNvSpPr>
            <a:spLocks/>
          </p:cNvSpPr>
          <p:nvPr/>
        </p:nvSpPr>
        <p:spPr bwMode="auto">
          <a:xfrm>
            <a:off x="3903390" y="4172199"/>
            <a:ext cx="35015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36871" name="Picture 7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754" y="4612184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6872" name="Rectangle 8"/>
          <p:cNvSpPr>
            <a:spLocks/>
          </p:cNvSpPr>
          <p:nvPr/>
        </p:nvSpPr>
        <p:spPr bwMode="auto">
          <a:xfrm>
            <a:off x="616149" y="2813531"/>
            <a:ext cx="1982911" cy="34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marL="312528" indent="-312528">
              <a:buSzPct val="75000"/>
              <a:buFontTx/>
              <a:buChar char="•"/>
            </a:pPr>
            <a:r>
              <a:rPr lang="en-US" dirty="0"/>
              <a:t>Verb + </a:t>
            </a:r>
            <a:r>
              <a:rPr lang="en-US" dirty="0" smtClean="0"/>
              <a:t>DP-theme</a:t>
            </a:r>
            <a:endParaRPr lang="en-US" dirty="0"/>
          </a:p>
        </p:txBody>
      </p:sp>
      <p:sp>
        <p:nvSpPr>
          <p:cNvPr id="36873" name="Rectangle 9"/>
          <p:cNvSpPr>
            <a:spLocks/>
          </p:cNvSpPr>
          <p:nvPr/>
        </p:nvSpPr>
        <p:spPr bwMode="auto">
          <a:xfrm>
            <a:off x="3839765" y="4758210"/>
            <a:ext cx="459357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pull</a:t>
            </a:r>
          </a:p>
        </p:txBody>
      </p:sp>
      <p:sp>
        <p:nvSpPr>
          <p:cNvPr id="36874" name="Rectangle 10"/>
          <p:cNvSpPr>
            <a:spLocks/>
          </p:cNvSpPr>
          <p:nvPr/>
        </p:nvSpPr>
        <p:spPr bwMode="auto">
          <a:xfrm>
            <a:off x="4742781" y="4758210"/>
            <a:ext cx="762425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strings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8807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US" dirty="0"/>
              <a:t>Chomsky (1980, 1981); Marantz (1984): verbal idioms - verbal predicate and its arguments</a:t>
            </a:r>
          </a:p>
        </p:txBody>
      </p:sp>
      <p:pic>
        <p:nvPicPr>
          <p:cNvPr id="39938" name="Picture 2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129" y="3981525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9939" name="Rectangle 3"/>
          <p:cNvSpPr>
            <a:spLocks/>
          </p:cNvSpPr>
          <p:nvPr/>
        </p:nvSpPr>
        <p:spPr bwMode="auto">
          <a:xfrm>
            <a:off x="2803922" y="3702274"/>
            <a:ext cx="32047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39940" name="Picture 4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054" y="414225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9941" name="Picture 5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992" y="445144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9942" name="Rectangle 6"/>
          <p:cNvSpPr>
            <a:spLocks/>
          </p:cNvSpPr>
          <p:nvPr/>
        </p:nvSpPr>
        <p:spPr bwMode="auto">
          <a:xfrm>
            <a:off x="3903390" y="4172199"/>
            <a:ext cx="35015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39943" name="Picture 7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754" y="4612184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9944" name="Rectangle 8"/>
          <p:cNvSpPr>
            <a:spLocks/>
          </p:cNvSpPr>
          <p:nvPr/>
        </p:nvSpPr>
        <p:spPr bwMode="auto">
          <a:xfrm>
            <a:off x="1105049" y="2813531"/>
            <a:ext cx="1546894" cy="34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marL="312528" indent="-312528">
              <a:buSzPct val="75000"/>
              <a:buFontTx/>
              <a:buChar char="•"/>
            </a:pPr>
            <a:r>
              <a:rPr lang="en-US"/>
              <a:t>Subject + VP</a:t>
            </a:r>
          </a:p>
        </p:txBody>
      </p:sp>
      <p:sp>
        <p:nvSpPr>
          <p:cNvPr id="39945" name="Rectangle 9"/>
          <p:cNvSpPr>
            <a:spLocks/>
          </p:cNvSpPr>
          <p:nvPr/>
        </p:nvSpPr>
        <p:spPr bwMode="auto">
          <a:xfrm>
            <a:off x="3908971" y="4758210"/>
            <a:ext cx="351655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hit</a:t>
            </a: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4938117" y="4758210"/>
            <a:ext cx="81427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the fan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1794868" y="4139829"/>
            <a:ext cx="858229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the shit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0891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syntax </a:t>
            </a:r>
            <a:r>
              <a:rPr lang="en-US" dirty="0"/>
              <a:t>o</a:t>
            </a:r>
            <a:r>
              <a:rPr lang="en-US" dirty="0" smtClean="0"/>
              <a:t>f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08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NWO/FWO funded project (2013-2017)</a:t>
            </a:r>
          </a:p>
          <a:p>
            <a:r>
              <a:rPr lang="en-US" sz="2800" dirty="0" smtClean="0">
                <a:latin typeface="Calibri"/>
                <a:cs typeface="Calibri"/>
              </a:rPr>
              <a:t>Cooperation of KU Leuven (external syntax) &amp; University of Utrecht (internal syntax)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>
                <a:latin typeface="Calibri"/>
                <a:cs typeface="Calibri"/>
              </a:rPr>
              <a:t>Current team: 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latin typeface="Calibri"/>
                <a:cs typeface="Calibri"/>
              </a:rPr>
              <a:t>Norbert </a:t>
            </a:r>
            <a:r>
              <a:rPr lang="en-US" dirty="0">
                <a:latin typeface="Calibri"/>
                <a:cs typeface="Calibri"/>
              </a:rPr>
              <a:t>Corver (Utrecht)</a:t>
            </a:r>
          </a:p>
          <a:p>
            <a:pPr lvl="2">
              <a:spcBef>
                <a:spcPts val="0"/>
              </a:spcBef>
            </a:pPr>
            <a:r>
              <a:rPr lang="en-US" dirty="0">
                <a:latin typeface="Calibri"/>
                <a:cs typeface="Calibri"/>
              </a:rPr>
              <a:t>Jeroen van Craenenbroeck (Leuven)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latin typeface="Calibri"/>
                <a:cs typeface="Calibri"/>
              </a:rPr>
              <a:t>Will </a:t>
            </a:r>
            <a:r>
              <a:rPr lang="en-US" dirty="0">
                <a:latin typeface="Calibri"/>
                <a:cs typeface="Calibri"/>
              </a:rPr>
              <a:t>Harwood (Leuven</a:t>
            </a:r>
            <a:r>
              <a:rPr lang="en-US" dirty="0" smtClean="0">
                <a:latin typeface="Calibri"/>
                <a:cs typeface="Calibri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latin typeface="Calibri"/>
                <a:cs typeface="Calibri"/>
              </a:rPr>
              <a:t>Marko </a:t>
            </a:r>
            <a:r>
              <a:rPr lang="en-US" dirty="0" err="1" smtClean="0">
                <a:latin typeface="Calibri"/>
                <a:cs typeface="Calibri"/>
              </a:rPr>
              <a:t>Hladnik</a:t>
            </a:r>
            <a:r>
              <a:rPr lang="en-US" dirty="0" smtClean="0">
                <a:latin typeface="Calibri"/>
                <a:cs typeface="Calibri"/>
              </a:rPr>
              <a:t> (Utrecht)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latin typeface="Calibri"/>
                <a:cs typeface="Calibri"/>
              </a:rPr>
              <a:t>Sterre Leufkens (Utrecht)</a:t>
            </a:r>
          </a:p>
          <a:p>
            <a:pPr lvl="2">
              <a:spcBef>
                <a:spcPts val="0"/>
              </a:spcBef>
            </a:pPr>
            <a:r>
              <a:rPr lang="en-US" dirty="0">
                <a:cs typeface="Calibri"/>
              </a:rPr>
              <a:t>Tanja Temmerman (Leuven</a:t>
            </a:r>
            <a:r>
              <a:rPr lang="en-US" dirty="0" smtClean="0"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96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US" dirty="0"/>
              <a:t>Chomsky (1980, 1981); Marantz (1984): verbal idioms - verbal predicate and its arguments</a:t>
            </a:r>
          </a:p>
        </p:txBody>
      </p:sp>
      <p:pic>
        <p:nvPicPr>
          <p:cNvPr id="41986" name="Picture 2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129" y="3981525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1987" name="Rectangle 3"/>
          <p:cNvSpPr>
            <a:spLocks/>
          </p:cNvSpPr>
          <p:nvPr/>
        </p:nvSpPr>
        <p:spPr bwMode="auto">
          <a:xfrm>
            <a:off x="2803922" y="3702274"/>
            <a:ext cx="32047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41988" name="Picture 4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054" y="414225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1989" name="Picture 5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992" y="445144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1990" name="Rectangle 6"/>
          <p:cNvSpPr>
            <a:spLocks/>
          </p:cNvSpPr>
          <p:nvPr/>
        </p:nvSpPr>
        <p:spPr bwMode="auto">
          <a:xfrm>
            <a:off x="3903390" y="4172199"/>
            <a:ext cx="35015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41991" name="Picture 7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754" y="4612184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1992" name="Rectangle 8"/>
          <p:cNvSpPr>
            <a:spLocks/>
          </p:cNvSpPr>
          <p:nvPr/>
        </p:nvSpPr>
        <p:spPr bwMode="auto">
          <a:xfrm>
            <a:off x="1105049" y="2813531"/>
            <a:ext cx="1546894" cy="34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marL="312528" indent="-312528">
              <a:buSzPct val="75000"/>
              <a:buFontTx/>
              <a:buChar char="•"/>
            </a:pPr>
            <a:r>
              <a:rPr lang="en-US"/>
              <a:t>Subject + VP</a:t>
            </a:r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3723680" y="4758210"/>
            <a:ext cx="67576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broke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4784081" y="4758210"/>
            <a:ext cx="629426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loose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1842865" y="4139829"/>
            <a:ext cx="750778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all hell</a:t>
            </a:r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0907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US"/>
              <a:t>None of these idioms are dependent on anything outside of the vP domain.</a:t>
            </a:r>
          </a:p>
        </p:txBody>
      </p:sp>
      <p:pic>
        <p:nvPicPr>
          <p:cNvPr id="43010" name="Picture 2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129" y="3981525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3011" name="Rectangle 3"/>
          <p:cNvSpPr>
            <a:spLocks/>
          </p:cNvSpPr>
          <p:nvPr/>
        </p:nvSpPr>
        <p:spPr bwMode="auto">
          <a:xfrm>
            <a:off x="2803922" y="3702274"/>
            <a:ext cx="32047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43012" name="Picture 4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054" y="414225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3013" name="Picture 5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992" y="4451449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3014" name="Rectangle 6"/>
          <p:cNvSpPr>
            <a:spLocks/>
          </p:cNvSpPr>
          <p:nvPr/>
        </p:nvSpPr>
        <p:spPr bwMode="auto">
          <a:xfrm>
            <a:off x="3903390" y="4172199"/>
            <a:ext cx="350152" cy="3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2000"/>
              <a:t>VP</a:t>
            </a:r>
          </a:p>
        </p:txBody>
      </p:sp>
      <p:pic>
        <p:nvPicPr>
          <p:cNvPr id="43015" name="Picture 7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754" y="4612184"/>
            <a:ext cx="1015752" cy="23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3016" name="AutoShape 8"/>
          <p:cNvSpPr>
            <a:spLocks/>
          </p:cNvSpPr>
          <p:nvPr/>
        </p:nvSpPr>
        <p:spPr bwMode="auto">
          <a:xfrm>
            <a:off x="2363019" y="3589735"/>
            <a:ext cx="900782" cy="899666"/>
          </a:xfrm>
          <a:custGeom>
            <a:avLst/>
            <a:gdLst>
              <a:gd name="T0" fmla="+- 0 11390 1181"/>
              <a:gd name="T1" fmla="*/ T0 w 20419"/>
              <a:gd name="T2" fmla="+- 0 11390 1181"/>
              <a:gd name="T3" fmla="*/ 11390 h 20419"/>
              <a:gd name="T4" fmla="+- 0 11390 1181"/>
              <a:gd name="T5" fmla="*/ T4 w 20419"/>
              <a:gd name="T6" fmla="+- 0 11390 1181"/>
              <a:gd name="T7" fmla="*/ 11390 h 20419"/>
              <a:gd name="T8" fmla="+- 0 11390 1181"/>
              <a:gd name="T9" fmla="*/ T8 w 20419"/>
              <a:gd name="T10" fmla="+- 0 11390 1181"/>
              <a:gd name="T11" fmla="*/ 11390 h 20419"/>
              <a:gd name="T12" fmla="+- 0 11390 1181"/>
              <a:gd name="T13" fmla="*/ T12 w 20419"/>
              <a:gd name="T14" fmla="+- 0 11390 1181"/>
              <a:gd name="T15" fmla="*/ 11390 h 2041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419" h="20419">
                <a:moveTo>
                  <a:pt x="169" y="20419"/>
                </a:moveTo>
                <a:cubicBezTo>
                  <a:pt x="-1181" y="5569"/>
                  <a:pt x="5569" y="-1181"/>
                  <a:pt x="20419" y="16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19517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body" sz="half" idx="1"/>
          </p:nvPr>
        </p:nvSpPr>
        <p:spPr>
          <a:xfrm>
            <a:off x="669726" y="3961433"/>
            <a:ext cx="3750469" cy="3643313"/>
          </a:xfrm>
        </p:spPr>
        <p:txBody>
          <a:bodyPr anchor="t">
            <a:normAutofit/>
          </a:bodyPr>
          <a:lstStyle/>
          <a:p>
            <a:pPr marL="0" indent="0">
              <a:buSzPct val="100000"/>
              <a:buNone/>
            </a:pPr>
            <a:r>
              <a:rPr lang="en-US" sz="1800" dirty="0" smtClean="0"/>
              <a:t>(1)	He </a:t>
            </a:r>
            <a:r>
              <a:rPr lang="en-US" sz="1800" dirty="0"/>
              <a:t>spilt the beans. [Tense]</a:t>
            </a:r>
          </a:p>
          <a:p>
            <a:pPr marL="0" indent="0">
              <a:buSzPct val="100000"/>
              <a:buNone/>
            </a:pPr>
            <a:r>
              <a:rPr lang="en-US" sz="1800" dirty="0" smtClean="0"/>
              <a:t>(2)	He </a:t>
            </a:r>
            <a:r>
              <a:rPr lang="en-US" sz="1800" dirty="0"/>
              <a:t>often spills the beans</a:t>
            </a:r>
            <a:r>
              <a:rPr lang="en-US" sz="1800" dirty="0" smtClean="0"/>
              <a:t>.</a:t>
            </a:r>
            <a:br>
              <a:rPr lang="en-US" sz="1800" dirty="0" smtClean="0"/>
            </a:br>
            <a:endParaRPr lang="en-US" sz="1800" dirty="0"/>
          </a:p>
          <a:p>
            <a:pPr marL="0" indent="0">
              <a:buSzPct val="100000"/>
              <a:buNone/>
            </a:pPr>
            <a:r>
              <a:rPr lang="en-US" sz="1800" dirty="0" smtClean="0"/>
              <a:t>(3)	He </a:t>
            </a:r>
            <a:r>
              <a:rPr lang="en-US" sz="1800" dirty="0"/>
              <a:t>might kick the bucket. [Mod]</a:t>
            </a:r>
          </a:p>
          <a:p>
            <a:pPr marL="0" indent="0">
              <a:buSzPct val="100000"/>
              <a:buNone/>
            </a:pPr>
            <a:r>
              <a:rPr lang="en-US" sz="1800" dirty="0" smtClean="0"/>
              <a:t>(4)	He </a:t>
            </a:r>
            <a:r>
              <a:rPr lang="en-US" sz="1800" dirty="0"/>
              <a:t>kicked the </a:t>
            </a:r>
            <a:r>
              <a:rPr lang="en-US" sz="1800" dirty="0" smtClean="0"/>
              <a:t>bucket.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(5)	The </a:t>
            </a:r>
            <a:r>
              <a:rPr lang="en-US" sz="1800" dirty="0"/>
              <a:t>shit has hit the fan. [</a:t>
            </a:r>
            <a:r>
              <a:rPr lang="en-US" sz="1800" dirty="0" err="1"/>
              <a:t>Perf</a:t>
            </a:r>
            <a:r>
              <a:rPr lang="en-US" sz="1800" dirty="0" smtClean="0"/>
              <a:t>]</a:t>
            </a:r>
            <a:br>
              <a:rPr lang="en-US" sz="1800" dirty="0" smtClean="0"/>
            </a:br>
            <a:r>
              <a:rPr lang="en-US" sz="1800" dirty="0" smtClean="0"/>
              <a:t>(6)	The </a:t>
            </a:r>
            <a:r>
              <a:rPr lang="en-US" sz="1800" dirty="0"/>
              <a:t>shit hit the fan.</a:t>
            </a:r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4452764" y="3817379"/>
            <a:ext cx="4234036" cy="2683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/>
          <a:lstStyle/>
          <a:p>
            <a:pPr>
              <a:spcBef>
                <a:spcPts val="2953"/>
              </a:spcBef>
              <a:buSzPct val="100000"/>
            </a:pPr>
            <a:r>
              <a:rPr lang="en-US" dirty="0" smtClean="0"/>
              <a:t>(7)	He </a:t>
            </a:r>
            <a:r>
              <a:rPr lang="en-US" dirty="0"/>
              <a:t>is bringing down the house. [</a:t>
            </a:r>
            <a:r>
              <a:rPr lang="en-US" dirty="0" err="1"/>
              <a:t>Prog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>(8)	He </a:t>
            </a:r>
            <a:r>
              <a:rPr lang="en-US" dirty="0"/>
              <a:t>brings down the house every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evening.</a:t>
            </a:r>
          </a:p>
          <a:p>
            <a:pPr>
              <a:spcBef>
                <a:spcPts val="2953"/>
              </a:spcBef>
              <a:buSzPct val="100000"/>
            </a:pPr>
            <a:r>
              <a:rPr lang="en-US" dirty="0" smtClean="0"/>
              <a:t>(9)	Strings </a:t>
            </a:r>
            <a:r>
              <a:rPr lang="en-US" dirty="0"/>
              <a:t>were pulled. [Voice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>(10)	He </a:t>
            </a:r>
            <a:r>
              <a:rPr lang="en-US" dirty="0"/>
              <a:t>has been pulling strings.</a:t>
            </a:r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669727" y="1830586"/>
            <a:ext cx="7804547" cy="109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/>
          <a:lstStyle/>
          <a:p>
            <a:pPr marL="296902" indent="-296902" defTabSz="389544">
              <a:spcBef>
                <a:spcPts val="2742"/>
              </a:spcBef>
              <a:buSzPct val="75000"/>
              <a:buFontTx/>
              <a:buChar char="•"/>
            </a:pPr>
            <a:r>
              <a:rPr lang="en-US" sz="2400" dirty="0"/>
              <a:t>Kitagawa (1986); </a:t>
            </a:r>
            <a:r>
              <a:rPr lang="en-US" sz="2400" dirty="0" err="1"/>
              <a:t>Ifill</a:t>
            </a:r>
            <a:r>
              <a:rPr lang="en-US" sz="2400" dirty="0"/>
              <a:t> (2002); McGinnis (2002); Svenonius (2005): </a:t>
            </a:r>
            <a:br>
              <a:rPr lang="en-US" sz="2400" dirty="0"/>
            </a:br>
            <a:r>
              <a:rPr lang="en-US" sz="2400" dirty="0"/>
              <a:t>whilst material in the TP domain - i.e. tense, modality, aspect, voice - can embed idioms, idiomatic interpretations are never be dependent on such material: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843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 anchor="t">
            <a:noAutofit/>
          </a:bodyPr>
          <a:lstStyle/>
          <a:p>
            <a:pPr marL="252255" indent="-252255" defTabSz="332619">
              <a:spcBef>
                <a:spcPts val="0"/>
              </a:spcBef>
            </a:pPr>
            <a:r>
              <a:rPr lang="en-US" sz="2800" dirty="0"/>
              <a:t>Svenonius (2005): there is a size limitation to </a:t>
            </a:r>
            <a:r>
              <a:rPr lang="en-US" sz="2800" dirty="0" smtClean="0"/>
              <a:t>idioms:</a:t>
            </a:r>
          </a:p>
          <a:p>
            <a:pPr marL="652305" lvl="1" indent="-252255" defTabSz="332619">
              <a:spcBef>
                <a:spcPts val="0"/>
              </a:spcBef>
            </a:pPr>
            <a:r>
              <a:rPr lang="en-US" sz="2200" dirty="0" smtClean="0"/>
              <a:t>Idioms </a:t>
            </a:r>
            <a:r>
              <a:rPr lang="en-US" sz="2200" dirty="0"/>
              <a:t>are comprised of material from the </a:t>
            </a:r>
            <a:r>
              <a:rPr lang="en-US" sz="2200" dirty="0" err="1"/>
              <a:t>vP</a:t>
            </a:r>
            <a:r>
              <a:rPr lang="en-US" sz="2200" dirty="0"/>
              <a:t> </a:t>
            </a:r>
            <a:r>
              <a:rPr lang="en-US" sz="2200" dirty="0" smtClean="0"/>
              <a:t>domain.</a:t>
            </a:r>
          </a:p>
          <a:p>
            <a:pPr marL="652305" lvl="1" indent="-252255" defTabSz="332619">
              <a:spcBef>
                <a:spcPts val="0"/>
              </a:spcBef>
            </a:pPr>
            <a:r>
              <a:rPr lang="en-US" sz="2200" dirty="0" smtClean="0"/>
              <a:t>Idioms </a:t>
            </a:r>
            <a:r>
              <a:rPr lang="en-US" sz="2200" dirty="0"/>
              <a:t>cannot be comprised of material from the TP domain.</a:t>
            </a:r>
          </a:p>
          <a:p>
            <a:pPr marL="252255" indent="-252255" defTabSz="332619">
              <a:spcBef>
                <a:spcPts val="0"/>
              </a:spcBef>
            </a:pPr>
            <a:endParaRPr lang="en-US" sz="2800" dirty="0" smtClean="0"/>
          </a:p>
          <a:p>
            <a:pPr marL="252255" indent="-252255" defTabSz="332619">
              <a:spcBef>
                <a:spcPts val="0"/>
              </a:spcBef>
            </a:pPr>
            <a:r>
              <a:rPr lang="en-US" sz="2800" dirty="0" smtClean="0"/>
              <a:t>Svenonius </a:t>
            </a:r>
            <a:r>
              <a:rPr lang="en-US" sz="2800" dirty="0"/>
              <a:t>(2005): verbal idioms correspond to the clause-internal phase</a:t>
            </a:r>
            <a:r>
              <a:rPr lang="en-US" sz="2800" dirty="0" smtClean="0"/>
              <a:t>:</a:t>
            </a:r>
          </a:p>
          <a:p>
            <a:pPr marL="652305" lvl="1" indent="-252255" defTabSz="332619">
              <a:spcBef>
                <a:spcPts val="0"/>
              </a:spcBef>
            </a:pPr>
            <a:r>
              <a:rPr lang="en-US" sz="2200" dirty="0" smtClean="0"/>
              <a:t>Idioms </a:t>
            </a:r>
            <a:r>
              <a:rPr lang="en-US" sz="2200" dirty="0"/>
              <a:t>can be smaller than or equal to the </a:t>
            </a:r>
            <a:r>
              <a:rPr lang="en-US" sz="2200" dirty="0" err="1"/>
              <a:t>vP</a:t>
            </a:r>
            <a:r>
              <a:rPr lang="en-US" sz="2200" dirty="0"/>
              <a:t> phase      </a:t>
            </a:r>
            <a:br>
              <a:rPr lang="en-US" sz="2200" dirty="0"/>
            </a:br>
            <a:r>
              <a:rPr lang="en-US" sz="2200" dirty="0"/>
              <a:t>  </a:t>
            </a:r>
            <a:r>
              <a:rPr lang="en-US" sz="2200" dirty="0" smtClean="0"/>
              <a:t>boundary.</a:t>
            </a:r>
          </a:p>
          <a:p>
            <a:pPr marL="652305" lvl="1" indent="-252255" defTabSz="332619">
              <a:spcBef>
                <a:spcPts val="0"/>
              </a:spcBef>
            </a:pPr>
            <a:r>
              <a:rPr lang="en-US" sz="2200" dirty="0" smtClean="0"/>
              <a:t>Idioms </a:t>
            </a:r>
            <a:r>
              <a:rPr lang="en-US" sz="2200" dirty="0"/>
              <a:t>cannot be larger than/straddle the </a:t>
            </a:r>
            <a:r>
              <a:rPr lang="en-US" sz="2200" dirty="0" err="1"/>
              <a:t>vP</a:t>
            </a:r>
            <a:r>
              <a:rPr lang="en-US" sz="2200" dirty="0"/>
              <a:t> phase </a:t>
            </a:r>
            <a:br>
              <a:rPr lang="en-US" sz="2200" dirty="0"/>
            </a:br>
            <a:r>
              <a:rPr lang="en-US" sz="2200" dirty="0"/>
              <a:t>  boundary.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834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669727" y="1602879"/>
            <a:ext cx="7804547" cy="4647902"/>
          </a:xfrm>
        </p:spPr>
        <p:txBody>
          <a:bodyPr anchor="t">
            <a:normAutofit/>
          </a:bodyPr>
          <a:lstStyle/>
          <a:p>
            <a:r>
              <a:rPr lang="en-US" sz="2200" dirty="0"/>
              <a:t>Intuitive: phases shipped off independently to PF and LF</a:t>
            </a:r>
          </a:p>
          <a:p>
            <a:r>
              <a:rPr lang="en-US" sz="2200" dirty="0"/>
              <a:t>Idiomatic interpretation accessed at LF</a:t>
            </a:r>
          </a:p>
          <a:p>
            <a:pPr>
              <a:buFontTx/>
              <a:buChar char="➡"/>
            </a:pPr>
            <a:r>
              <a:rPr lang="en-US" sz="2200" dirty="0"/>
              <a:t>Syntactic chunk cannot be idiomatically interpreted if part of idiomatic material is external to the </a:t>
            </a:r>
            <a:r>
              <a:rPr lang="en-US" sz="2200" dirty="0" err="1"/>
              <a:t>vP</a:t>
            </a:r>
            <a:r>
              <a:rPr lang="en-US" sz="2200" dirty="0"/>
              <a:t> phase and so is left stranded in the syntax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447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1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48" y="447489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9154" name="Rectangle 2"/>
          <p:cNvSpPr>
            <a:spLocks/>
          </p:cNvSpPr>
          <p:nvPr/>
        </p:nvSpPr>
        <p:spPr bwMode="auto">
          <a:xfrm>
            <a:off x="2192238" y="4234111"/>
            <a:ext cx="63132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vPprog</a:t>
            </a:r>
          </a:p>
        </p:txBody>
      </p:sp>
      <p:pic>
        <p:nvPicPr>
          <p:cNvPr id="49155" name="Picture 3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629" y="476957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9156" name="Rectangle 4"/>
          <p:cNvSpPr>
            <a:spLocks/>
          </p:cNvSpPr>
          <p:nvPr/>
        </p:nvSpPr>
        <p:spPr bwMode="auto">
          <a:xfrm>
            <a:off x="2899916" y="4564509"/>
            <a:ext cx="43055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Prog</a:t>
            </a:r>
          </a:p>
        </p:txBody>
      </p:sp>
      <p:pic>
        <p:nvPicPr>
          <p:cNvPr id="49157" name="Picture 5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410" y="5073179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9158" name="Rectangle 6"/>
          <p:cNvSpPr>
            <a:spLocks/>
          </p:cNvSpPr>
          <p:nvPr/>
        </p:nvSpPr>
        <p:spPr bwMode="auto">
          <a:xfrm>
            <a:off x="3469183" y="4832400"/>
            <a:ext cx="271211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</a:t>
            </a:r>
          </a:p>
        </p:txBody>
      </p:sp>
      <p:pic>
        <p:nvPicPr>
          <p:cNvPr id="49159" name="Picture 7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62" y="5451575"/>
            <a:ext cx="831577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9160" name="Rectangle 8"/>
          <p:cNvSpPr>
            <a:spLocks/>
          </p:cNvSpPr>
          <p:nvPr/>
        </p:nvSpPr>
        <p:spPr bwMode="auto">
          <a:xfrm>
            <a:off x="3937992" y="5198517"/>
            <a:ext cx="280647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</a:t>
            </a:r>
          </a:p>
        </p:txBody>
      </p:sp>
      <p:sp>
        <p:nvSpPr>
          <p:cNvPr id="49161" name="AutoShape 9"/>
          <p:cNvSpPr>
            <a:spLocks/>
          </p:cNvSpPr>
          <p:nvPr/>
        </p:nvSpPr>
        <p:spPr bwMode="auto">
          <a:xfrm>
            <a:off x="3089672" y="4791894"/>
            <a:ext cx="899666" cy="900782"/>
          </a:xfrm>
          <a:custGeom>
            <a:avLst/>
            <a:gdLst>
              <a:gd name="T0" fmla="+- 0 11390 1181"/>
              <a:gd name="T1" fmla="*/ T0 w 20419"/>
              <a:gd name="T2" fmla="+- 0 11390 1181"/>
              <a:gd name="T3" fmla="*/ 11390 h 20419"/>
              <a:gd name="T4" fmla="+- 0 11390 1181"/>
              <a:gd name="T5" fmla="*/ T4 w 20419"/>
              <a:gd name="T6" fmla="+- 0 11390 1181"/>
              <a:gd name="T7" fmla="*/ 11390 h 20419"/>
              <a:gd name="T8" fmla="+- 0 11390 1181"/>
              <a:gd name="T9" fmla="*/ T8 w 20419"/>
              <a:gd name="T10" fmla="+- 0 11390 1181"/>
              <a:gd name="T11" fmla="*/ 11390 h 20419"/>
              <a:gd name="T12" fmla="+- 0 11390 1181"/>
              <a:gd name="T13" fmla="*/ T12 w 20419"/>
              <a:gd name="T14" fmla="+- 0 11390 1181"/>
              <a:gd name="T15" fmla="*/ 11390 h 2041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419" h="20419">
                <a:moveTo>
                  <a:pt x="169" y="20419"/>
                </a:moveTo>
                <a:cubicBezTo>
                  <a:pt x="-1181" y="5569"/>
                  <a:pt x="5569" y="-1181"/>
                  <a:pt x="20419" y="16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3965898" y="4656038"/>
            <a:ext cx="535656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Phase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69727" y="1602879"/>
            <a:ext cx="7804547" cy="4647902"/>
          </a:xfrm>
        </p:spPr>
        <p:txBody>
          <a:bodyPr anchor="t">
            <a:normAutofit/>
          </a:bodyPr>
          <a:lstStyle/>
          <a:p>
            <a:r>
              <a:rPr lang="en-US" sz="2200" dirty="0"/>
              <a:t>Intuitive: phases shipped off independently to PF and LF</a:t>
            </a:r>
          </a:p>
          <a:p>
            <a:r>
              <a:rPr lang="en-US" sz="2200" dirty="0"/>
              <a:t>Idiomatic interpretation accessed at LF</a:t>
            </a:r>
          </a:p>
          <a:p>
            <a:pPr>
              <a:buFontTx/>
              <a:buChar char="➡"/>
            </a:pPr>
            <a:r>
              <a:rPr lang="en-US" sz="2200" dirty="0"/>
              <a:t>Syntactic chunk cannot be idiomatically interpreted if part of idiomatic material is external to the </a:t>
            </a:r>
            <a:r>
              <a:rPr lang="en-US" sz="2200" dirty="0" err="1"/>
              <a:t>vP</a:t>
            </a:r>
            <a:r>
              <a:rPr lang="en-US" sz="2200" dirty="0"/>
              <a:t> phase and so is left stranded in the syntax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03377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1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48" y="447489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0178" name="Rectangle 2"/>
          <p:cNvSpPr>
            <a:spLocks/>
          </p:cNvSpPr>
          <p:nvPr/>
        </p:nvSpPr>
        <p:spPr bwMode="auto">
          <a:xfrm>
            <a:off x="2192238" y="4234111"/>
            <a:ext cx="63132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vPprog</a:t>
            </a:r>
          </a:p>
        </p:txBody>
      </p:sp>
      <p:pic>
        <p:nvPicPr>
          <p:cNvPr id="50179" name="Picture 3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629" y="476957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0180" name="Rectangle 4"/>
          <p:cNvSpPr>
            <a:spLocks/>
          </p:cNvSpPr>
          <p:nvPr/>
        </p:nvSpPr>
        <p:spPr bwMode="auto">
          <a:xfrm>
            <a:off x="2899916" y="4564509"/>
            <a:ext cx="43055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Prog</a:t>
            </a:r>
          </a:p>
        </p:txBody>
      </p:sp>
      <p:pic>
        <p:nvPicPr>
          <p:cNvPr id="50181" name="Picture 5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410" y="5073179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0182" name="Rectangle 6"/>
          <p:cNvSpPr>
            <a:spLocks/>
          </p:cNvSpPr>
          <p:nvPr/>
        </p:nvSpPr>
        <p:spPr bwMode="auto">
          <a:xfrm>
            <a:off x="3469183" y="4832400"/>
            <a:ext cx="271211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</a:t>
            </a:r>
          </a:p>
        </p:txBody>
      </p:sp>
      <p:pic>
        <p:nvPicPr>
          <p:cNvPr id="50183" name="Picture 7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62" y="5451575"/>
            <a:ext cx="831577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0184" name="Rectangle 8"/>
          <p:cNvSpPr>
            <a:spLocks/>
          </p:cNvSpPr>
          <p:nvPr/>
        </p:nvSpPr>
        <p:spPr bwMode="auto">
          <a:xfrm>
            <a:off x="3937992" y="5198517"/>
            <a:ext cx="280647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</a:t>
            </a:r>
          </a:p>
        </p:txBody>
      </p:sp>
      <p:sp>
        <p:nvSpPr>
          <p:cNvPr id="50185" name="AutoShape 9"/>
          <p:cNvSpPr>
            <a:spLocks/>
          </p:cNvSpPr>
          <p:nvPr/>
        </p:nvSpPr>
        <p:spPr bwMode="auto">
          <a:xfrm>
            <a:off x="3089672" y="4791894"/>
            <a:ext cx="899666" cy="900782"/>
          </a:xfrm>
          <a:custGeom>
            <a:avLst/>
            <a:gdLst>
              <a:gd name="T0" fmla="+- 0 11390 1181"/>
              <a:gd name="T1" fmla="*/ T0 w 20419"/>
              <a:gd name="T2" fmla="+- 0 11390 1181"/>
              <a:gd name="T3" fmla="*/ 11390 h 20419"/>
              <a:gd name="T4" fmla="+- 0 11390 1181"/>
              <a:gd name="T5" fmla="*/ T4 w 20419"/>
              <a:gd name="T6" fmla="+- 0 11390 1181"/>
              <a:gd name="T7" fmla="*/ 11390 h 20419"/>
              <a:gd name="T8" fmla="+- 0 11390 1181"/>
              <a:gd name="T9" fmla="*/ T8 w 20419"/>
              <a:gd name="T10" fmla="+- 0 11390 1181"/>
              <a:gd name="T11" fmla="*/ 11390 h 20419"/>
              <a:gd name="T12" fmla="+- 0 11390 1181"/>
              <a:gd name="T13" fmla="*/ T12 w 20419"/>
              <a:gd name="T14" fmla="+- 0 11390 1181"/>
              <a:gd name="T15" fmla="*/ 11390 h 2041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419" h="20419">
                <a:moveTo>
                  <a:pt x="169" y="20419"/>
                </a:moveTo>
                <a:cubicBezTo>
                  <a:pt x="-1181" y="5569"/>
                  <a:pt x="5569" y="-1181"/>
                  <a:pt x="20419" y="16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3965898" y="4656038"/>
            <a:ext cx="535656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Phase</a:t>
            </a:r>
          </a:p>
        </p:txBody>
      </p:sp>
      <p:sp>
        <p:nvSpPr>
          <p:cNvPr id="50187" name="Rectangle 11"/>
          <p:cNvSpPr>
            <a:spLocks/>
          </p:cNvSpPr>
          <p:nvPr/>
        </p:nvSpPr>
        <p:spPr bwMode="auto">
          <a:xfrm>
            <a:off x="3096369" y="5544542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Idiom item</a:t>
            </a:r>
          </a:p>
        </p:txBody>
      </p:sp>
      <p:sp>
        <p:nvSpPr>
          <p:cNvPr id="50188" name="Rectangle 12"/>
          <p:cNvSpPr>
            <a:spLocks/>
          </p:cNvSpPr>
          <p:nvPr/>
        </p:nvSpPr>
        <p:spPr bwMode="auto">
          <a:xfrm>
            <a:off x="4198070" y="5598120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Idiom item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69727" y="1602879"/>
            <a:ext cx="7804547" cy="4647902"/>
          </a:xfrm>
        </p:spPr>
        <p:txBody>
          <a:bodyPr anchor="t">
            <a:normAutofit/>
          </a:bodyPr>
          <a:lstStyle/>
          <a:p>
            <a:r>
              <a:rPr lang="en-US" sz="2200" dirty="0"/>
              <a:t>Intuitive: phases shipped off independently to PF and LF</a:t>
            </a:r>
          </a:p>
          <a:p>
            <a:r>
              <a:rPr lang="en-US" sz="2200" dirty="0"/>
              <a:t>Idiomatic interpretation accessed at LF</a:t>
            </a:r>
          </a:p>
          <a:p>
            <a:pPr>
              <a:buFontTx/>
              <a:buChar char="➡"/>
            </a:pPr>
            <a:r>
              <a:rPr lang="en-US" sz="2200" dirty="0"/>
              <a:t>Syntactic chunk cannot be idiomatically interpreted if part of idiomatic material is external to the </a:t>
            </a:r>
            <a:r>
              <a:rPr lang="en-US" sz="2200" dirty="0" err="1"/>
              <a:t>vP</a:t>
            </a:r>
            <a:r>
              <a:rPr lang="en-US" sz="2200" dirty="0"/>
              <a:t> phase and so is left stranded in the syntax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5708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1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48" y="447489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202" name="Rectangle 2"/>
          <p:cNvSpPr>
            <a:spLocks/>
          </p:cNvSpPr>
          <p:nvPr/>
        </p:nvSpPr>
        <p:spPr bwMode="auto">
          <a:xfrm>
            <a:off x="2192238" y="4234111"/>
            <a:ext cx="63132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vPprog</a:t>
            </a:r>
          </a:p>
        </p:txBody>
      </p:sp>
      <p:pic>
        <p:nvPicPr>
          <p:cNvPr id="51203" name="Picture 3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629" y="476957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204" name="Rectangle 4"/>
          <p:cNvSpPr>
            <a:spLocks/>
          </p:cNvSpPr>
          <p:nvPr/>
        </p:nvSpPr>
        <p:spPr bwMode="auto">
          <a:xfrm>
            <a:off x="2899916" y="4564509"/>
            <a:ext cx="43055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Prog</a:t>
            </a:r>
          </a:p>
        </p:txBody>
      </p:sp>
      <p:pic>
        <p:nvPicPr>
          <p:cNvPr id="51205" name="Picture 5" descr="pasted-image.pdf"/>
          <p:cNvPicPr>
            <a:picLocks noChangeAspect="1"/>
          </p:cNvPicPr>
          <p:nvPr/>
        </p:nvPicPr>
        <p:blipFill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410" y="5073179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2371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206" name="Rectangle 6"/>
          <p:cNvSpPr>
            <a:spLocks/>
          </p:cNvSpPr>
          <p:nvPr/>
        </p:nvSpPr>
        <p:spPr bwMode="auto">
          <a:xfrm>
            <a:off x="3469183" y="4832400"/>
            <a:ext cx="271211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vP</a:t>
            </a:r>
          </a:p>
        </p:txBody>
      </p:sp>
      <p:pic>
        <p:nvPicPr>
          <p:cNvPr id="51207" name="Picture 7" descr="pasted-image.pdf"/>
          <p:cNvPicPr>
            <a:picLocks noChangeAspect="1"/>
          </p:cNvPicPr>
          <p:nvPr/>
        </p:nvPicPr>
        <p:blipFill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62" y="5451575"/>
            <a:ext cx="831577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2371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208" name="Rectangle 8"/>
          <p:cNvSpPr>
            <a:spLocks/>
          </p:cNvSpPr>
          <p:nvPr/>
        </p:nvSpPr>
        <p:spPr bwMode="auto">
          <a:xfrm>
            <a:off x="3937992" y="5198517"/>
            <a:ext cx="280647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VP</a:t>
            </a:r>
          </a:p>
        </p:txBody>
      </p:sp>
      <p:sp>
        <p:nvSpPr>
          <p:cNvPr id="51209" name="AutoShape 9"/>
          <p:cNvSpPr>
            <a:spLocks/>
          </p:cNvSpPr>
          <p:nvPr/>
        </p:nvSpPr>
        <p:spPr bwMode="auto">
          <a:xfrm>
            <a:off x="3089672" y="4791894"/>
            <a:ext cx="899666" cy="900782"/>
          </a:xfrm>
          <a:custGeom>
            <a:avLst/>
            <a:gdLst>
              <a:gd name="T0" fmla="+- 0 11390 1181"/>
              <a:gd name="T1" fmla="*/ T0 w 20419"/>
              <a:gd name="T2" fmla="+- 0 11390 1181"/>
              <a:gd name="T3" fmla="*/ 11390 h 20419"/>
              <a:gd name="T4" fmla="+- 0 11390 1181"/>
              <a:gd name="T5" fmla="*/ T4 w 20419"/>
              <a:gd name="T6" fmla="+- 0 11390 1181"/>
              <a:gd name="T7" fmla="*/ 11390 h 20419"/>
              <a:gd name="T8" fmla="+- 0 11390 1181"/>
              <a:gd name="T9" fmla="*/ T8 w 20419"/>
              <a:gd name="T10" fmla="+- 0 11390 1181"/>
              <a:gd name="T11" fmla="*/ 11390 h 20419"/>
              <a:gd name="T12" fmla="+- 0 11390 1181"/>
              <a:gd name="T13" fmla="*/ T12 w 20419"/>
              <a:gd name="T14" fmla="+- 0 11390 1181"/>
              <a:gd name="T15" fmla="*/ 11390 h 2041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419" h="20419">
                <a:moveTo>
                  <a:pt x="169" y="20419"/>
                </a:moveTo>
                <a:cubicBezTo>
                  <a:pt x="-1181" y="5569"/>
                  <a:pt x="5569" y="-1181"/>
                  <a:pt x="20419" y="16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  <p:sp>
        <p:nvSpPr>
          <p:cNvPr id="51210" name="Rectangle 10"/>
          <p:cNvSpPr>
            <a:spLocks/>
          </p:cNvSpPr>
          <p:nvPr/>
        </p:nvSpPr>
        <p:spPr bwMode="auto">
          <a:xfrm>
            <a:off x="3965898" y="4656038"/>
            <a:ext cx="535656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Phase</a:t>
            </a:r>
          </a:p>
        </p:txBody>
      </p:sp>
      <p:sp>
        <p:nvSpPr>
          <p:cNvPr id="51211" name="Rectangle 11"/>
          <p:cNvSpPr>
            <a:spLocks/>
          </p:cNvSpPr>
          <p:nvPr/>
        </p:nvSpPr>
        <p:spPr bwMode="auto">
          <a:xfrm>
            <a:off x="3096369" y="5544542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Idiom item</a:t>
            </a:r>
          </a:p>
        </p:txBody>
      </p:sp>
      <p:sp>
        <p:nvSpPr>
          <p:cNvPr id="51212" name="Rectangle 12"/>
          <p:cNvSpPr>
            <a:spLocks/>
          </p:cNvSpPr>
          <p:nvPr/>
        </p:nvSpPr>
        <p:spPr bwMode="auto">
          <a:xfrm>
            <a:off x="4198070" y="5598120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Idiom item</a:t>
            </a:r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V="1">
            <a:off x="4613301" y="4519539"/>
            <a:ext cx="621729" cy="295796"/>
          </a:xfrm>
          <a:prstGeom prst="line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4618881" y="4822032"/>
            <a:ext cx="621730" cy="204267"/>
          </a:xfrm>
          <a:prstGeom prst="line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5285259" y="4364707"/>
            <a:ext cx="259890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PF</a:t>
            </a:r>
          </a:p>
        </p:txBody>
      </p:sp>
      <p:sp>
        <p:nvSpPr>
          <p:cNvPr id="51216" name="Rectangle 16"/>
          <p:cNvSpPr>
            <a:spLocks/>
          </p:cNvSpPr>
          <p:nvPr/>
        </p:nvSpPr>
        <p:spPr bwMode="auto">
          <a:xfrm>
            <a:off x="5237261" y="4846910"/>
            <a:ext cx="241386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LF</a:t>
            </a:r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5529709" y="5006206"/>
            <a:ext cx="492249" cy="0"/>
          </a:xfrm>
          <a:prstGeom prst="line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1218" name="Rectangle 18"/>
          <p:cNvSpPr>
            <a:spLocks/>
          </p:cNvSpPr>
          <p:nvPr/>
        </p:nvSpPr>
        <p:spPr bwMode="auto">
          <a:xfrm>
            <a:off x="6047631" y="4854724"/>
            <a:ext cx="1947551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Idiomatic interpretation</a:t>
            </a:r>
          </a:p>
        </p:txBody>
      </p:sp>
      <p:sp>
        <p:nvSpPr>
          <p:cNvPr id="51219" name="Rectangle 1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5122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669727" y="1602879"/>
            <a:ext cx="7804547" cy="4647902"/>
          </a:xfrm>
        </p:spPr>
        <p:txBody>
          <a:bodyPr anchor="t">
            <a:normAutofit/>
          </a:bodyPr>
          <a:lstStyle/>
          <a:p>
            <a:r>
              <a:rPr lang="en-US" sz="2200" dirty="0"/>
              <a:t>Intuitive: phases shipped off independently to PF and LF</a:t>
            </a:r>
          </a:p>
          <a:p>
            <a:r>
              <a:rPr lang="en-US" sz="2200" dirty="0"/>
              <a:t>Idiomatic interpretation accessed at LF</a:t>
            </a:r>
          </a:p>
          <a:p>
            <a:pPr>
              <a:buFontTx/>
              <a:buChar char="➡"/>
            </a:pPr>
            <a:r>
              <a:rPr lang="en-US" sz="2200" dirty="0"/>
              <a:t>Syntactic chunk cannot be idiomatically interpreted if part of idiomatic material is external to the </a:t>
            </a:r>
            <a:r>
              <a:rPr lang="en-US" sz="2200" dirty="0" err="1"/>
              <a:t>vP</a:t>
            </a:r>
            <a:r>
              <a:rPr lang="en-US" sz="2200" dirty="0"/>
              <a:t> phase and so is left stranded in the syntax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83272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1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48" y="447489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2226" name="Rectangle 2"/>
          <p:cNvSpPr>
            <a:spLocks/>
          </p:cNvSpPr>
          <p:nvPr/>
        </p:nvSpPr>
        <p:spPr bwMode="auto">
          <a:xfrm>
            <a:off x="2192238" y="4234111"/>
            <a:ext cx="63132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vPprog</a:t>
            </a:r>
          </a:p>
        </p:txBody>
      </p:sp>
      <p:pic>
        <p:nvPicPr>
          <p:cNvPr id="52227" name="Picture 3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629" y="476957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2228" name="Rectangle 4"/>
          <p:cNvSpPr>
            <a:spLocks/>
          </p:cNvSpPr>
          <p:nvPr/>
        </p:nvSpPr>
        <p:spPr bwMode="auto">
          <a:xfrm>
            <a:off x="2899916" y="4564509"/>
            <a:ext cx="43055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Prog</a:t>
            </a:r>
          </a:p>
        </p:txBody>
      </p:sp>
      <p:pic>
        <p:nvPicPr>
          <p:cNvPr id="52229" name="Picture 5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410" y="5073179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2230" name="Rectangle 6"/>
          <p:cNvSpPr>
            <a:spLocks/>
          </p:cNvSpPr>
          <p:nvPr/>
        </p:nvSpPr>
        <p:spPr bwMode="auto">
          <a:xfrm>
            <a:off x="3469183" y="4832400"/>
            <a:ext cx="271211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</a:t>
            </a:r>
          </a:p>
        </p:txBody>
      </p:sp>
      <p:pic>
        <p:nvPicPr>
          <p:cNvPr id="52231" name="Picture 7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62" y="5451575"/>
            <a:ext cx="831577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2232" name="Rectangle 8"/>
          <p:cNvSpPr>
            <a:spLocks/>
          </p:cNvSpPr>
          <p:nvPr/>
        </p:nvSpPr>
        <p:spPr bwMode="auto">
          <a:xfrm>
            <a:off x="3937992" y="5198517"/>
            <a:ext cx="280647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</a:t>
            </a:r>
          </a:p>
        </p:txBody>
      </p:sp>
      <p:sp>
        <p:nvSpPr>
          <p:cNvPr id="52233" name="AutoShape 9"/>
          <p:cNvSpPr>
            <a:spLocks/>
          </p:cNvSpPr>
          <p:nvPr/>
        </p:nvSpPr>
        <p:spPr bwMode="auto">
          <a:xfrm>
            <a:off x="3089672" y="4791894"/>
            <a:ext cx="899666" cy="900782"/>
          </a:xfrm>
          <a:custGeom>
            <a:avLst/>
            <a:gdLst>
              <a:gd name="T0" fmla="+- 0 11390 1181"/>
              <a:gd name="T1" fmla="*/ T0 w 20419"/>
              <a:gd name="T2" fmla="+- 0 11390 1181"/>
              <a:gd name="T3" fmla="*/ 11390 h 20419"/>
              <a:gd name="T4" fmla="+- 0 11390 1181"/>
              <a:gd name="T5" fmla="*/ T4 w 20419"/>
              <a:gd name="T6" fmla="+- 0 11390 1181"/>
              <a:gd name="T7" fmla="*/ 11390 h 20419"/>
              <a:gd name="T8" fmla="+- 0 11390 1181"/>
              <a:gd name="T9" fmla="*/ T8 w 20419"/>
              <a:gd name="T10" fmla="+- 0 11390 1181"/>
              <a:gd name="T11" fmla="*/ 11390 h 20419"/>
              <a:gd name="T12" fmla="+- 0 11390 1181"/>
              <a:gd name="T13" fmla="*/ T12 w 20419"/>
              <a:gd name="T14" fmla="+- 0 11390 1181"/>
              <a:gd name="T15" fmla="*/ 11390 h 2041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419" h="20419">
                <a:moveTo>
                  <a:pt x="169" y="20419"/>
                </a:moveTo>
                <a:cubicBezTo>
                  <a:pt x="-1181" y="5569"/>
                  <a:pt x="5569" y="-1181"/>
                  <a:pt x="20419" y="16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  <p:sp>
        <p:nvSpPr>
          <p:cNvPr id="52234" name="Rectangle 10"/>
          <p:cNvSpPr>
            <a:spLocks/>
          </p:cNvSpPr>
          <p:nvPr/>
        </p:nvSpPr>
        <p:spPr bwMode="auto">
          <a:xfrm>
            <a:off x="3965898" y="4656038"/>
            <a:ext cx="535656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Phase</a:t>
            </a:r>
          </a:p>
        </p:txBody>
      </p:sp>
      <p:sp>
        <p:nvSpPr>
          <p:cNvPr id="52235" name="Rectangle 11"/>
          <p:cNvSpPr>
            <a:spLocks/>
          </p:cNvSpPr>
          <p:nvPr/>
        </p:nvSpPr>
        <p:spPr bwMode="auto">
          <a:xfrm>
            <a:off x="3096369" y="5544542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Idiom item</a:t>
            </a:r>
          </a:p>
        </p:txBody>
      </p:sp>
      <p:sp>
        <p:nvSpPr>
          <p:cNvPr id="52236" name="Rectangle 12"/>
          <p:cNvSpPr>
            <a:spLocks/>
          </p:cNvSpPr>
          <p:nvPr/>
        </p:nvSpPr>
        <p:spPr bwMode="auto">
          <a:xfrm>
            <a:off x="4198070" y="5598120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Idiom item</a:t>
            </a:r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1905373" y="4937324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Idiom item</a:t>
            </a:r>
          </a:p>
        </p:txBody>
      </p:sp>
      <p:sp>
        <p:nvSpPr>
          <p:cNvPr id="52238" name="Rectangle 1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52239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669727" y="1602879"/>
            <a:ext cx="7804547" cy="4647902"/>
          </a:xfrm>
        </p:spPr>
        <p:txBody>
          <a:bodyPr anchor="t">
            <a:normAutofit/>
          </a:bodyPr>
          <a:lstStyle/>
          <a:p>
            <a:r>
              <a:rPr lang="en-US" sz="2200" dirty="0"/>
              <a:t>Intuitive: phases shipped off independently to PF and LF</a:t>
            </a:r>
          </a:p>
          <a:p>
            <a:r>
              <a:rPr lang="en-US" sz="2200" dirty="0"/>
              <a:t>Idiomatic interpretation accessed at LF</a:t>
            </a:r>
          </a:p>
          <a:p>
            <a:pPr>
              <a:buFontTx/>
              <a:buChar char="➡"/>
            </a:pPr>
            <a:r>
              <a:rPr lang="en-US" sz="2200" dirty="0"/>
              <a:t>Syntactic chunk cannot be idiomatically interpreted if part of idiomatic material is external to the </a:t>
            </a:r>
            <a:r>
              <a:rPr lang="en-US" sz="2200" dirty="0" err="1"/>
              <a:t>vP</a:t>
            </a:r>
            <a:r>
              <a:rPr lang="en-US" sz="2200" dirty="0"/>
              <a:t> phase and so is left stranded in the syntax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3460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1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48" y="447489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3250" name="Rectangle 2"/>
          <p:cNvSpPr>
            <a:spLocks/>
          </p:cNvSpPr>
          <p:nvPr/>
        </p:nvSpPr>
        <p:spPr bwMode="auto">
          <a:xfrm>
            <a:off x="2192238" y="4234111"/>
            <a:ext cx="63132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vPprog</a:t>
            </a:r>
          </a:p>
        </p:txBody>
      </p:sp>
      <p:pic>
        <p:nvPicPr>
          <p:cNvPr id="53251" name="Picture 3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629" y="476957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3252" name="Rectangle 4"/>
          <p:cNvSpPr>
            <a:spLocks/>
          </p:cNvSpPr>
          <p:nvPr/>
        </p:nvSpPr>
        <p:spPr bwMode="auto">
          <a:xfrm>
            <a:off x="2899916" y="4564509"/>
            <a:ext cx="43055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Prog</a:t>
            </a:r>
          </a:p>
        </p:txBody>
      </p:sp>
      <p:sp>
        <p:nvSpPr>
          <p:cNvPr id="53253" name="AutoShape 5"/>
          <p:cNvSpPr>
            <a:spLocks/>
          </p:cNvSpPr>
          <p:nvPr/>
        </p:nvSpPr>
        <p:spPr bwMode="auto">
          <a:xfrm>
            <a:off x="3089672" y="4791894"/>
            <a:ext cx="899666" cy="900782"/>
          </a:xfrm>
          <a:custGeom>
            <a:avLst/>
            <a:gdLst>
              <a:gd name="T0" fmla="+- 0 11390 1181"/>
              <a:gd name="T1" fmla="*/ T0 w 20419"/>
              <a:gd name="T2" fmla="+- 0 11390 1181"/>
              <a:gd name="T3" fmla="*/ 11390 h 20419"/>
              <a:gd name="T4" fmla="+- 0 11390 1181"/>
              <a:gd name="T5" fmla="*/ T4 w 20419"/>
              <a:gd name="T6" fmla="+- 0 11390 1181"/>
              <a:gd name="T7" fmla="*/ 11390 h 20419"/>
              <a:gd name="T8" fmla="+- 0 11390 1181"/>
              <a:gd name="T9" fmla="*/ T8 w 20419"/>
              <a:gd name="T10" fmla="+- 0 11390 1181"/>
              <a:gd name="T11" fmla="*/ 11390 h 20419"/>
              <a:gd name="T12" fmla="+- 0 11390 1181"/>
              <a:gd name="T13" fmla="*/ T12 w 20419"/>
              <a:gd name="T14" fmla="+- 0 11390 1181"/>
              <a:gd name="T15" fmla="*/ 11390 h 2041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419" h="20419">
                <a:moveTo>
                  <a:pt x="169" y="20419"/>
                </a:moveTo>
                <a:cubicBezTo>
                  <a:pt x="-1181" y="5569"/>
                  <a:pt x="5569" y="-1181"/>
                  <a:pt x="20419" y="16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965898" y="4656038"/>
            <a:ext cx="535656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Phase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1905373" y="4937324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Idiom item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 flipV="1">
            <a:off x="4613301" y="4519539"/>
            <a:ext cx="621729" cy="295796"/>
          </a:xfrm>
          <a:prstGeom prst="line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4618881" y="4822032"/>
            <a:ext cx="621730" cy="204267"/>
          </a:xfrm>
          <a:prstGeom prst="line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3258" name="Rectangle 10"/>
          <p:cNvSpPr>
            <a:spLocks/>
          </p:cNvSpPr>
          <p:nvPr/>
        </p:nvSpPr>
        <p:spPr bwMode="auto">
          <a:xfrm>
            <a:off x="5285259" y="4364707"/>
            <a:ext cx="259890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PF</a:t>
            </a:r>
          </a:p>
        </p:txBody>
      </p:sp>
      <p:sp>
        <p:nvSpPr>
          <p:cNvPr id="53259" name="Rectangle 11"/>
          <p:cNvSpPr>
            <a:spLocks/>
          </p:cNvSpPr>
          <p:nvPr/>
        </p:nvSpPr>
        <p:spPr bwMode="auto">
          <a:xfrm>
            <a:off x="5237261" y="4846910"/>
            <a:ext cx="241386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LF</a:t>
            </a:r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529709" y="5006206"/>
            <a:ext cx="492249" cy="0"/>
          </a:xfrm>
          <a:prstGeom prst="line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6043166" y="4854724"/>
            <a:ext cx="2212328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No idiomatic interpretation</a:t>
            </a:r>
          </a:p>
        </p:txBody>
      </p:sp>
      <p:pic>
        <p:nvPicPr>
          <p:cNvPr id="53262" name="Picture 14" descr="pasted-image.pdf"/>
          <p:cNvPicPr>
            <a:picLocks noChangeAspect="1"/>
          </p:cNvPicPr>
          <p:nvPr/>
        </p:nvPicPr>
        <p:blipFill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410" y="5073179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2371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3263" name="Rectangle 15"/>
          <p:cNvSpPr>
            <a:spLocks/>
          </p:cNvSpPr>
          <p:nvPr/>
        </p:nvSpPr>
        <p:spPr bwMode="auto">
          <a:xfrm>
            <a:off x="3469183" y="4832400"/>
            <a:ext cx="271211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vP</a:t>
            </a:r>
          </a:p>
        </p:txBody>
      </p:sp>
      <p:pic>
        <p:nvPicPr>
          <p:cNvPr id="53264" name="Picture 16" descr="pasted-image.pdf"/>
          <p:cNvPicPr>
            <a:picLocks noChangeAspect="1"/>
          </p:cNvPicPr>
          <p:nvPr/>
        </p:nvPicPr>
        <p:blipFill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62" y="5451575"/>
            <a:ext cx="831577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2371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3265" name="Rectangle 17"/>
          <p:cNvSpPr>
            <a:spLocks/>
          </p:cNvSpPr>
          <p:nvPr/>
        </p:nvSpPr>
        <p:spPr bwMode="auto">
          <a:xfrm>
            <a:off x="3937992" y="5198517"/>
            <a:ext cx="280647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VP</a:t>
            </a:r>
          </a:p>
        </p:txBody>
      </p:sp>
      <p:sp>
        <p:nvSpPr>
          <p:cNvPr id="53266" name="Rectangle 18"/>
          <p:cNvSpPr>
            <a:spLocks/>
          </p:cNvSpPr>
          <p:nvPr/>
        </p:nvSpPr>
        <p:spPr bwMode="auto">
          <a:xfrm>
            <a:off x="3096369" y="5544542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Idiom item</a:t>
            </a:r>
          </a:p>
        </p:txBody>
      </p:sp>
      <p:sp>
        <p:nvSpPr>
          <p:cNvPr id="53267" name="Rectangle 19"/>
          <p:cNvSpPr>
            <a:spLocks/>
          </p:cNvSpPr>
          <p:nvPr/>
        </p:nvSpPr>
        <p:spPr bwMode="auto">
          <a:xfrm>
            <a:off x="4198070" y="5598120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Idiom item</a:t>
            </a:r>
          </a:p>
        </p:txBody>
      </p:sp>
      <p:sp>
        <p:nvSpPr>
          <p:cNvPr id="53268" name="Oval 20"/>
          <p:cNvSpPr>
            <a:spLocks/>
          </p:cNvSpPr>
          <p:nvPr/>
        </p:nvSpPr>
        <p:spPr bwMode="auto">
          <a:xfrm>
            <a:off x="1792635" y="4881191"/>
            <a:ext cx="1174254" cy="448717"/>
          </a:xfrm>
          <a:prstGeom prst="ellipse">
            <a:avLst/>
          </a:prstGeom>
          <a:noFill/>
          <a:ln w="25400" cap="flat" cmpd="sng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3269" name="Rectangle 2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669727" y="1602879"/>
            <a:ext cx="7804547" cy="4647902"/>
          </a:xfrm>
        </p:spPr>
        <p:txBody>
          <a:bodyPr anchor="t">
            <a:normAutofit/>
          </a:bodyPr>
          <a:lstStyle/>
          <a:p>
            <a:r>
              <a:rPr lang="en-US" sz="2200" dirty="0"/>
              <a:t>Intuitive: phases shipped off independently to PF and LF</a:t>
            </a:r>
          </a:p>
          <a:p>
            <a:r>
              <a:rPr lang="en-US" sz="2200" dirty="0"/>
              <a:t>Idiomatic interpretation accessed at LF</a:t>
            </a:r>
          </a:p>
          <a:p>
            <a:pPr>
              <a:buFontTx/>
              <a:buChar char="➡"/>
            </a:pPr>
            <a:r>
              <a:rPr lang="en-US" sz="2200" dirty="0"/>
              <a:t>Syntactic chunk cannot be idiomatically interpreted if part of idiomatic material is external to the </a:t>
            </a:r>
            <a:r>
              <a:rPr lang="en-US" sz="2200" dirty="0" err="1"/>
              <a:t>vP</a:t>
            </a:r>
            <a:r>
              <a:rPr lang="en-US" sz="2200" dirty="0"/>
              <a:t> phase and so is left stranded in the syntax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0633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an idiom?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idiom = an </a:t>
            </a:r>
            <a:r>
              <a:rPr lang="sl-SI" dirty="0" smtClean="0"/>
              <a:t>expression </a:t>
            </a:r>
            <a:r>
              <a:rPr lang="x-none" dirty="0" smtClean="0"/>
              <a:t>whose </a:t>
            </a:r>
            <a:r>
              <a:rPr lang="en-US" dirty="0" smtClean="0"/>
              <a:t>meaning is not predictable from (the combination of) the literal meanings of its parts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kick the bucket </a:t>
            </a:r>
            <a:r>
              <a:rPr lang="en-US" dirty="0" smtClean="0"/>
              <a:t>= die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de </a:t>
            </a:r>
            <a:r>
              <a:rPr lang="en-US" i="1" dirty="0" err="1" smtClean="0"/>
              <a:t>bloemetjes</a:t>
            </a:r>
            <a:r>
              <a:rPr lang="en-US" i="1" dirty="0" smtClean="0"/>
              <a:t> </a:t>
            </a:r>
            <a:r>
              <a:rPr lang="en-US" i="1" dirty="0" err="1" smtClean="0"/>
              <a:t>buiten</a:t>
            </a:r>
            <a:r>
              <a:rPr lang="en-US" i="1" dirty="0" smtClean="0"/>
              <a:t> </a:t>
            </a:r>
            <a:r>
              <a:rPr lang="en-US" i="1" dirty="0" err="1" smtClean="0"/>
              <a:t>zetten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dirty="0" smtClean="0"/>
              <a:t>= </a:t>
            </a:r>
            <a:r>
              <a:rPr lang="en-US" dirty="0"/>
              <a:t>to go out </a:t>
            </a:r>
            <a:r>
              <a:rPr lang="en-US" dirty="0" smtClean="0"/>
              <a:t>and celebrate/party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cf. English 'paint the town red’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55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669727" y="1602879"/>
            <a:ext cx="7804547" cy="4647902"/>
          </a:xfrm>
        </p:spPr>
        <p:txBody>
          <a:bodyPr anchor="t">
            <a:normAutofit/>
          </a:bodyPr>
          <a:lstStyle/>
          <a:p>
            <a:r>
              <a:rPr lang="en-US" sz="2200" dirty="0" err="1" smtClean="0"/>
              <a:t>Summarising</a:t>
            </a:r>
            <a:r>
              <a:rPr lang="en-US" sz="2200" dirty="0"/>
              <a:t>:</a:t>
            </a:r>
          </a:p>
          <a:p>
            <a:pPr lvl="1"/>
            <a:r>
              <a:rPr lang="en-US" sz="2200" dirty="0"/>
              <a:t>Verbal idioms are constrained by the clause-internal phase boundary.</a:t>
            </a:r>
          </a:p>
          <a:p>
            <a:pPr lvl="1"/>
            <a:r>
              <a:rPr lang="en-US" sz="2200" dirty="0"/>
              <a:t>This provides us with a diagnostic for </a:t>
            </a:r>
            <a:r>
              <a:rPr lang="en-US" sz="2200" dirty="0" err="1"/>
              <a:t>phasehood</a:t>
            </a:r>
            <a:r>
              <a:rPr lang="en-US" sz="2200" dirty="0"/>
              <a:t>.</a:t>
            </a:r>
          </a:p>
        </p:txBody>
      </p:sp>
      <p:pic>
        <p:nvPicPr>
          <p:cNvPr id="54274" name="Picture 2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48" y="447489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4275" name="Rectangle 3"/>
          <p:cNvSpPr>
            <a:spLocks/>
          </p:cNvSpPr>
          <p:nvPr/>
        </p:nvSpPr>
        <p:spPr bwMode="auto">
          <a:xfrm>
            <a:off x="2192238" y="4234111"/>
            <a:ext cx="63132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vPprog</a:t>
            </a:r>
          </a:p>
        </p:txBody>
      </p:sp>
      <p:pic>
        <p:nvPicPr>
          <p:cNvPr id="54276" name="Picture 4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629" y="4769570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4277" name="Rectangle 5"/>
          <p:cNvSpPr>
            <a:spLocks/>
          </p:cNvSpPr>
          <p:nvPr/>
        </p:nvSpPr>
        <p:spPr bwMode="auto">
          <a:xfrm>
            <a:off x="2899916" y="4564509"/>
            <a:ext cx="430553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Prog</a:t>
            </a:r>
          </a:p>
        </p:txBody>
      </p:sp>
      <p:sp>
        <p:nvSpPr>
          <p:cNvPr id="54278" name="AutoShape 6"/>
          <p:cNvSpPr>
            <a:spLocks/>
          </p:cNvSpPr>
          <p:nvPr/>
        </p:nvSpPr>
        <p:spPr bwMode="auto">
          <a:xfrm>
            <a:off x="3089672" y="4791894"/>
            <a:ext cx="899666" cy="900782"/>
          </a:xfrm>
          <a:custGeom>
            <a:avLst/>
            <a:gdLst>
              <a:gd name="T0" fmla="+- 0 11390 1181"/>
              <a:gd name="T1" fmla="*/ T0 w 20419"/>
              <a:gd name="T2" fmla="+- 0 11390 1181"/>
              <a:gd name="T3" fmla="*/ 11390 h 20419"/>
              <a:gd name="T4" fmla="+- 0 11390 1181"/>
              <a:gd name="T5" fmla="*/ T4 w 20419"/>
              <a:gd name="T6" fmla="+- 0 11390 1181"/>
              <a:gd name="T7" fmla="*/ 11390 h 20419"/>
              <a:gd name="T8" fmla="+- 0 11390 1181"/>
              <a:gd name="T9" fmla="*/ T8 w 20419"/>
              <a:gd name="T10" fmla="+- 0 11390 1181"/>
              <a:gd name="T11" fmla="*/ 11390 h 20419"/>
              <a:gd name="T12" fmla="+- 0 11390 1181"/>
              <a:gd name="T13" fmla="*/ T12 w 20419"/>
              <a:gd name="T14" fmla="+- 0 11390 1181"/>
              <a:gd name="T15" fmla="*/ 11390 h 2041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419" h="20419">
                <a:moveTo>
                  <a:pt x="169" y="20419"/>
                </a:moveTo>
                <a:cubicBezTo>
                  <a:pt x="-1181" y="5569"/>
                  <a:pt x="5569" y="-1181"/>
                  <a:pt x="20419" y="16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965898" y="4656038"/>
            <a:ext cx="535656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Phase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1905373" y="4937324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Idiom item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V="1">
            <a:off x="4613301" y="4519539"/>
            <a:ext cx="621729" cy="295796"/>
          </a:xfrm>
          <a:prstGeom prst="line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4618881" y="4822032"/>
            <a:ext cx="621730" cy="204267"/>
          </a:xfrm>
          <a:prstGeom prst="line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4283" name="Rectangle 11"/>
          <p:cNvSpPr>
            <a:spLocks/>
          </p:cNvSpPr>
          <p:nvPr/>
        </p:nvSpPr>
        <p:spPr bwMode="auto">
          <a:xfrm>
            <a:off x="5285259" y="4364707"/>
            <a:ext cx="259890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PF</a:t>
            </a:r>
          </a:p>
        </p:txBody>
      </p:sp>
      <p:sp>
        <p:nvSpPr>
          <p:cNvPr id="54284" name="Rectangle 12"/>
          <p:cNvSpPr>
            <a:spLocks/>
          </p:cNvSpPr>
          <p:nvPr/>
        </p:nvSpPr>
        <p:spPr bwMode="auto">
          <a:xfrm>
            <a:off x="5237261" y="4846910"/>
            <a:ext cx="241386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LF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5529709" y="5006206"/>
            <a:ext cx="492249" cy="0"/>
          </a:xfrm>
          <a:prstGeom prst="line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4286" name="Rectangle 14"/>
          <p:cNvSpPr>
            <a:spLocks/>
          </p:cNvSpPr>
          <p:nvPr/>
        </p:nvSpPr>
        <p:spPr bwMode="auto">
          <a:xfrm>
            <a:off x="6043166" y="4854724"/>
            <a:ext cx="2212328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/>
              <a:t>No idiomatic interpretation</a:t>
            </a:r>
          </a:p>
        </p:txBody>
      </p:sp>
      <p:pic>
        <p:nvPicPr>
          <p:cNvPr id="54287" name="Picture 15" descr="pasted-image.pdf"/>
          <p:cNvPicPr>
            <a:picLocks noChangeAspect="1"/>
          </p:cNvPicPr>
          <p:nvPr/>
        </p:nvPicPr>
        <p:blipFill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410" y="5073179"/>
            <a:ext cx="832693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2371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4288" name="Rectangle 16"/>
          <p:cNvSpPr>
            <a:spLocks/>
          </p:cNvSpPr>
          <p:nvPr/>
        </p:nvSpPr>
        <p:spPr bwMode="auto">
          <a:xfrm>
            <a:off x="3469183" y="4832400"/>
            <a:ext cx="271211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vP</a:t>
            </a:r>
          </a:p>
        </p:txBody>
      </p:sp>
      <p:pic>
        <p:nvPicPr>
          <p:cNvPr id="54289" name="Picture 17" descr="pasted-image.pdf"/>
          <p:cNvPicPr>
            <a:picLocks noChangeAspect="1"/>
          </p:cNvPicPr>
          <p:nvPr/>
        </p:nvPicPr>
        <p:blipFill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62" y="5451575"/>
            <a:ext cx="831577" cy="1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2371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4290" name="Rectangle 18"/>
          <p:cNvSpPr>
            <a:spLocks/>
          </p:cNvSpPr>
          <p:nvPr/>
        </p:nvSpPr>
        <p:spPr bwMode="auto">
          <a:xfrm>
            <a:off x="3937992" y="5198517"/>
            <a:ext cx="280647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VP</a:t>
            </a:r>
          </a:p>
        </p:txBody>
      </p:sp>
      <p:sp>
        <p:nvSpPr>
          <p:cNvPr id="54291" name="Rectangle 19"/>
          <p:cNvSpPr>
            <a:spLocks/>
          </p:cNvSpPr>
          <p:nvPr/>
        </p:nvSpPr>
        <p:spPr bwMode="auto">
          <a:xfrm>
            <a:off x="3096369" y="5544542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Idiom item</a:t>
            </a:r>
          </a:p>
        </p:txBody>
      </p:sp>
      <p:sp>
        <p:nvSpPr>
          <p:cNvPr id="54292" name="Rectangle 20"/>
          <p:cNvSpPr>
            <a:spLocks/>
          </p:cNvSpPr>
          <p:nvPr/>
        </p:nvSpPr>
        <p:spPr bwMode="auto">
          <a:xfrm>
            <a:off x="4198070" y="5598120"/>
            <a:ext cx="922349" cy="30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1500">
                <a:solidFill>
                  <a:srgbClr val="A6AAA9"/>
                </a:solidFill>
              </a:rPr>
              <a:t>Idiom item</a:t>
            </a:r>
          </a:p>
        </p:txBody>
      </p:sp>
      <p:sp>
        <p:nvSpPr>
          <p:cNvPr id="54293" name="Oval 21"/>
          <p:cNvSpPr>
            <a:spLocks/>
          </p:cNvSpPr>
          <p:nvPr/>
        </p:nvSpPr>
        <p:spPr bwMode="auto">
          <a:xfrm>
            <a:off x="1792635" y="4881191"/>
            <a:ext cx="1174254" cy="448717"/>
          </a:xfrm>
          <a:prstGeom prst="ellipse">
            <a:avLst/>
          </a:prstGeom>
          <a:noFill/>
          <a:ln w="25400" cap="flat" cmpd="sng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en-US" sz="1700"/>
          </a:p>
        </p:txBody>
      </p:sp>
      <p:sp>
        <p:nvSpPr>
          <p:cNvPr id="54294" name="Rectangle 2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know</a:t>
            </a:r>
            <a:endParaRPr lang="en-US" sz="3900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38607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286856">
              <a:spcBef>
                <a:spcPts val="0"/>
              </a:spcBef>
            </a:pPr>
            <a:r>
              <a:rPr lang="en-US" sz="2800" dirty="0" smtClean="0"/>
              <a:t>Harwood </a:t>
            </a:r>
            <a:r>
              <a:rPr lang="en-US" sz="2800" dirty="0"/>
              <a:t>(2013, 2015): </a:t>
            </a:r>
            <a:r>
              <a:rPr lang="en-US" sz="2800" dirty="0" smtClean="0"/>
              <a:t>English idioms can depend on inflectional material: </a:t>
            </a:r>
            <a:r>
              <a:rPr lang="en-US" sz="2800" dirty="0"/>
              <a:t>progressive </a:t>
            </a:r>
            <a:r>
              <a:rPr lang="en-US" sz="2800" dirty="0" smtClean="0"/>
              <a:t>aspect:</a:t>
            </a:r>
          </a:p>
          <a:p>
            <a:pPr marL="685800" lvl="1" defTabSz="286856">
              <a:spcBef>
                <a:spcPts val="0"/>
              </a:spcBef>
              <a:buFont typeface="Lucida Grande"/>
              <a:buChar char="-"/>
            </a:pPr>
            <a:r>
              <a:rPr lang="en-US" sz="2000" dirty="0" smtClean="0"/>
              <a:t> Bob </a:t>
            </a:r>
            <a:r>
              <a:rPr lang="en-US" sz="2000" dirty="0"/>
              <a:t>is pushing up daisies = Bob is </a:t>
            </a:r>
            <a:r>
              <a:rPr lang="en-US" sz="2000" dirty="0" smtClean="0"/>
              <a:t>dead.</a:t>
            </a:r>
          </a:p>
          <a:p>
            <a:pPr lvl="1" indent="-342900" defTabSz="286856">
              <a:spcBef>
                <a:spcPts val="0"/>
              </a:spcBef>
              <a:buFont typeface="Lucida Grande"/>
              <a:buChar char="-"/>
            </a:pPr>
            <a:r>
              <a:rPr lang="en-US" sz="2000" dirty="0" smtClean="0"/>
              <a:t>Bob </a:t>
            </a:r>
            <a:r>
              <a:rPr lang="en-US" sz="2000" dirty="0"/>
              <a:t>pushed up daisies ≠ Bob is dead.</a:t>
            </a:r>
          </a:p>
          <a:p>
            <a:pPr defTabSz="286856">
              <a:spcBef>
                <a:spcPts val="0"/>
              </a:spcBef>
            </a:pPr>
            <a:r>
              <a:rPr lang="en-US" sz="2800" dirty="0"/>
              <a:t>Implies the clause-internal phase in English is larger than traditionally </a:t>
            </a:r>
            <a:r>
              <a:rPr lang="en-US" sz="2800" dirty="0" smtClean="0"/>
              <a:t>assumed</a:t>
            </a:r>
            <a:endParaRPr lang="en-US" sz="2800" dirty="0"/>
          </a:p>
          <a:p>
            <a:pPr defTabSz="286856">
              <a:spcBef>
                <a:spcPts val="0"/>
              </a:spcBef>
            </a:pPr>
            <a:r>
              <a:rPr lang="en-US" sz="2800" dirty="0"/>
              <a:t>What </a:t>
            </a:r>
            <a:r>
              <a:rPr lang="en-US" sz="2800" dirty="0" smtClean="0"/>
              <a:t>inflectional material</a:t>
            </a:r>
            <a:r>
              <a:rPr lang="en-US" sz="2800" dirty="0"/>
              <a:t>, if any, can contribute towards the idiomatic interpretation in dialectal Dutch, and what might this show about the size of the clause-</a:t>
            </a:r>
            <a:r>
              <a:rPr lang="en-US" sz="2800" dirty="0" smtClean="0"/>
              <a:t>internal phase?</a:t>
            </a:r>
            <a:endParaRPr lang="en-US" sz="2800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86856"/>
            <a:r>
              <a:rPr lang="en-US" sz="4000" dirty="0" smtClean="0"/>
              <a:t>The external syntax of idioms: </a:t>
            </a:r>
            <a:br>
              <a:rPr lang="en-US" sz="4000" dirty="0" smtClean="0"/>
            </a:br>
            <a:r>
              <a:rPr lang="en-US" sz="4000" dirty="0" smtClean="0"/>
              <a:t>what we think</a:t>
            </a:r>
            <a:endParaRPr lang="en-US" sz="3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652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external syntax of idioms: </a:t>
            </a:r>
            <a:br>
              <a:rPr lang="en-US" dirty="0" smtClean="0"/>
            </a:br>
            <a:r>
              <a:rPr lang="en-US" dirty="0" smtClean="0"/>
              <a:t>what we 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Indeed many Dutch idioms appear to be dependent on material from the TP domain:</a:t>
            </a:r>
          </a:p>
          <a:p>
            <a:pPr lvl="1"/>
            <a:r>
              <a:rPr lang="en-US" dirty="0" smtClean="0"/>
              <a:t>Voice: </a:t>
            </a:r>
            <a:r>
              <a:rPr lang="nl-NL" i="1" dirty="0" err="1" smtClean="0"/>
              <a:t>mit</a:t>
            </a:r>
            <a:r>
              <a:rPr lang="nl-NL" i="1" dirty="0" smtClean="0"/>
              <a:t> </a:t>
            </a:r>
            <a:r>
              <a:rPr lang="nl-NL" i="1" dirty="0"/>
              <a:t>n helm geboren zijn </a:t>
            </a:r>
            <a:r>
              <a:rPr lang="nl-NL" dirty="0" smtClean="0"/>
              <a:t>(Utrecht)</a:t>
            </a:r>
          </a:p>
          <a:p>
            <a:pPr lvl="1"/>
            <a:r>
              <a:rPr lang="nl-NL" dirty="0" err="1" smtClean="0"/>
              <a:t>Progressive</a:t>
            </a:r>
            <a:r>
              <a:rPr lang="nl-NL" dirty="0" smtClean="0"/>
              <a:t> aspect: </a:t>
            </a:r>
            <a:r>
              <a:rPr lang="nl-NL" i="1" dirty="0"/>
              <a:t>e</a:t>
            </a:r>
            <a:r>
              <a:rPr lang="nl-NL" i="1" dirty="0" smtClean="0"/>
              <a:t>n deuntje </a:t>
            </a:r>
            <a:r>
              <a:rPr lang="nl-NL" i="1" dirty="0" err="1" smtClean="0"/>
              <a:t>aon</a:t>
            </a:r>
            <a:r>
              <a:rPr lang="nl-NL" i="1" dirty="0" smtClean="0"/>
              <a:t> ‘t make </a:t>
            </a:r>
            <a:r>
              <a:rPr lang="nl-NL" dirty="0" smtClean="0"/>
              <a:t>(Groesbeek)</a:t>
            </a:r>
          </a:p>
          <a:p>
            <a:pPr lvl="1"/>
            <a:r>
              <a:rPr lang="nl-NL" dirty="0" smtClean="0"/>
              <a:t>Perfect aspect: </a:t>
            </a:r>
            <a:r>
              <a:rPr lang="nl-NL" i="1" dirty="0" smtClean="0"/>
              <a:t>een pakske opgeraapt hebben</a:t>
            </a:r>
            <a:r>
              <a:rPr lang="nl-NL" dirty="0" smtClean="0"/>
              <a:t> (Leuven)</a:t>
            </a:r>
          </a:p>
          <a:p>
            <a:pPr lvl="1"/>
            <a:r>
              <a:rPr lang="nl-NL" dirty="0" err="1" smtClean="0"/>
              <a:t>Modality</a:t>
            </a:r>
            <a:r>
              <a:rPr lang="nl-NL" dirty="0" smtClean="0"/>
              <a:t>: </a:t>
            </a:r>
            <a:r>
              <a:rPr lang="nl-NL" i="1" dirty="0" smtClean="0"/>
              <a:t>de streng ni te rap moeten aftrekken </a:t>
            </a:r>
            <a:r>
              <a:rPr lang="nl-NL" dirty="0" smtClean="0"/>
              <a:t>(Aalst)</a:t>
            </a:r>
          </a:p>
          <a:p>
            <a:pPr lvl="2"/>
            <a:r>
              <a:rPr lang="nl-NL" sz="2800" dirty="0" smtClean="0"/>
              <a:t># Je trekt de streng ni te </a:t>
            </a:r>
            <a:r>
              <a:rPr lang="nl-NL" sz="2800" dirty="0" smtClean="0"/>
              <a:t>rap af.</a:t>
            </a:r>
            <a:endParaRPr lang="nl-NL" sz="2800" dirty="0" smtClean="0"/>
          </a:p>
          <a:p>
            <a:r>
              <a:rPr lang="en-US" dirty="0"/>
              <a:t>English on the other hand, only appears to have idioms dependent on Voice and Progressive Aspect</a:t>
            </a:r>
            <a:r>
              <a:rPr lang="en-US" dirty="0" smtClean="0"/>
              <a:t>.</a:t>
            </a:r>
            <a:endParaRPr lang="nl-NL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external syntax of idioms: </a:t>
            </a:r>
            <a:br>
              <a:rPr lang="en-US" dirty="0" smtClean="0"/>
            </a:br>
            <a:r>
              <a:rPr lang="en-US" dirty="0" smtClean="0"/>
              <a:t>what we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Theoretical implications</a:t>
            </a:r>
          </a:p>
          <a:p>
            <a:pPr lvl="1"/>
            <a:r>
              <a:rPr lang="en-GB" dirty="0" smtClean="0"/>
              <a:t>(</a:t>
            </a:r>
            <a:r>
              <a:rPr lang="en-GB" dirty="0" err="1"/>
              <a:t>i</a:t>
            </a:r>
            <a:r>
              <a:rPr lang="en-GB" dirty="0"/>
              <a:t>) </a:t>
            </a:r>
            <a:r>
              <a:rPr lang="en-GB" dirty="0" smtClean="0"/>
              <a:t>verbal </a:t>
            </a:r>
            <a:r>
              <a:rPr lang="en-GB" dirty="0"/>
              <a:t>idioms are larger than simply the verb and its arguments as standardly </a:t>
            </a:r>
            <a:r>
              <a:rPr lang="en-GB" dirty="0" smtClean="0"/>
              <a:t>assumed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(</a:t>
            </a:r>
            <a:r>
              <a:rPr lang="en-GB" dirty="0"/>
              <a:t>ii) </a:t>
            </a:r>
            <a:r>
              <a:rPr lang="en-GB" dirty="0" smtClean="0"/>
              <a:t>the </a:t>
            </a:r>
            <a:r>
              <a:rPr lang="en-GB" dirty="0"/>
              <a:t>size of verbal idioms is subject to cross-linguistic variation</a:t>
            </a:r>
            <a:r>
              <a:rPr lang="nl-NL" dirty="0" smtClean="0">
                <a:effectLst/>
              </a:rPr>
              <a:t> </a:t>
            </a:r>
          </a:p>
          <a:p>
            <a:pPr lvl="1"/>
            <a:endParaRPr lang="nl-NL" dirty="0"/>
          </a:p>
          <a:p>
            <a:pPr lvl="1"/>
            <a:r>
              <a:rPr lang="nl-NL" dirty="0" smtClean="0">
                <a:effectLst/>
              </a:rPr>
              <a:t>(iii) the </a:t>
            </a:r>
            <a:r>
              <a:rPr lang="nl-NL" dirty="0" err="1" smtClean="0">
                <a:effectLst/>
              </a:rPr>
              <a:t>size</a:t>
            </a:r>
            <a:r>
              <a:rPr lang="nl-NL" dirty="0" smtClean="0">
                <a:effectLst/>
              </a:rPr>
              <a:t> of the clause-</a:t>
            </a:r>
            <a:r>
              <a:rPr lang="nl-NL" dirty="0" err="1" smtClean="0">
                <a:effectLst/>
              </a:rPr>
              <a:t>internal</a:t>
            </a:r>
            <a:r>
              <a:rPr lang="nl-NL" dirty="0" smtClean="0">
                <a:effectLst/>
              </a:rPr>
              <a:t> </a:t>
            </a:r>
            <a:r>
              <a:rPr lang="nl-NL" dirty="0" err="1" smtClean="0">
                <a:effectLst/>
              </a:rPr>
              <a:t>phase</a:t>
            </a:r>
            <a:r>
              <a:rPr lang="nl-NL" dirty="0" smtClean="0">
                <a:effectLst/>
              </a:rPr>
              <a:t> is subject </a:t>
            </a:r>
            <a:r>
              <a:rPr lang="nl-NL" dirty="0" err="1" smtClean="0">
                <a:effectLst/>
              </a:rPr>
              <a:t>to</a:t>
            </a:r>
            <a:r>
              <a:rPr lang="nl-NL" dirty="0" smtClean="0">
                <a:effectLst/>
              </a:rPr>
              <a:t> cross-</a:t>
            </a:r>
            <a:r>
              <a:rPr lang="nl-NL" dirty="0" err="1" smtClean="0">
                <a:effectLst/>
              </a:rPr>
              <a:t>linguistic</a:t>
            </a:r>
            <a:r>
              <a:rPr lang="nl-NL" dirty="0" smtClean="0">
                <a:effectLst/>
              </a:rPr>
              <a:t> </a:t>
            </a:r>
            <a:r>
              <a:rPr lang="nl-NL" dirty="0" err="1" smtClean="0">
                <a:effectLst/>
              </a:rPr>
              <a:t>variation</a:t>
            </a:r>
            <a:r>
              <a:rPr lang="nl-NL" dirty="0" smtClean="0"/>
              <a:t>: </a:t>
            </a:r>
            <a:r>
              <a:rPr lang="nl-NL" dirty="0" err="1" smtClean="0"/>
              <a:t>phases</a:t>
            </a:r>
            <a:r>
              <a:rPr lang="nl-NL" dirty="0" smtClean="0"/>
              <a:t> are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rigid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absolute, but </a:t>
            </a:r>
            <a:r>
              <a:rPr lang="nl-NL" dirty="0" err="1" smtClean="0"/>
              <a:t>dynamic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variable</a:t>
            </a:r>
            <a:endParaRPr lang="nl-NL" dirty="0" smtClean="0">
              <a:effectLst/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84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syntax of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Thanks!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418" y="2857674"/>
            <a:ext cx="3324861" cy="330182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66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syntax of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do you think?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546" y="2896077"/>
            <a:ext cx="3183394" cy="350472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61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3143"/>
            <a:ext cx="8229600" cy="5212262"/>
          </a:xfrm>
        </p:spPr>
        <p:txBody>
          <a:bodyPr>
            <a:noAutofit/>
          </a:bodyPr>
          <a:lstStyle/>
          <a:p>
            <a:r>
              <a:rPr lang="en-US" sz="1300" dirty="0" smtClean="0"/>
              <a:t>Aguilar-Guevara, A. &amp; J. </a:t>
            </a:r>
            <a:r>
              <a:rPr lang="en-US" sz="1300" dirty="0" err="1" smtClean="0"/>
              <a:t>Zwarts</a:t>
            </a:r>
            <a:r>
              <a:rPr lang="en-US" sz="1300" dirty="0" smtClean="0"/>
              <a:t>. 2010. Weak </a:t>
            </a:r>
            <a:r>
              <a:rPr lang="en-US" sz="1300" dirty="0" err="1" smtClean="0"/>
              <a:t>definites</a:t>
            </a:r>
            <a:r>
              <a:rPr lang="en-US" sz="1300" dirty="0" smtClean="0"/>
              <a:t> and reference to kinds. Proceedings of SALT 20. 1-15.</a:t>
            </a:r>
          </a:p>
          <a:p>
            <a:r>
              <a:rPr lang="en-US" sz="1300" dirty="0" smtClean="0"/>
              <a:t>Chomsky</a:t>
            </a:r>
            <a:r>
              <a:rPr lang="en-US" sz="1300" dirty="0"/>
              <a:t>, N. 1980. Rules and representations. New York: Columbia University </a:t>
            </a:r>
            <a:r>
              <a:rPr lang="en-US" sz="1300" dirty="0" smtClean="0"/>
              <a:t>Press.</a:t>
            </a:r>
          </a:p>
          <a:p>
            <a:r>
              <a:rPr lang="en-US" sz="1300" dirty="0" smtClean="0"/>
              <a:t>Chomsky, N. 1981. Lectures on government and binding. Dordrecht: </a:t>
            </a:r>
            <a:r>
              <a:rPr lang="en-US" sz="1300" dirty="0" err="1" smtClean="0"/>
              <a:t>Foris</a:t>
            </a:r>
            <a:r>
              <a:rPr lang="en-US" sz="1300" dirty="0" smtClean="0"/>
              <a:t> Publications.</a:t>
            </a:r>
          </a:p>
          <a:p>
            <a:r>
              <a:rPr lang="en-US" sz="1300" dirty="0" smtClean="0"/>
              <a:t>Chomsky</a:t>
            </a:r>
            <a:r>
              <a:rPr lang="en-US" sz="1300" dirty="0"/>
              <a:t>, N., 2011. Problems of projection. Lingua, Ms</a:t>
            </a:r>
            <a:r>
              <a:rPr lang="en-US" sz="1300" dirty="0" smtClean="0"/>
              <a:t>.</a:t>
            </a:r>
          </a:p>
          <a:p>
            <a:r>
              <a:rPr lang="en-US" sz="1300" dirty="0"/>
              <a:t>Croft &amp; Cruse 2004</a:t>
            </a:r>
          </a:p>
          <a:p>
            <a:r>
              <a:rPr lang="en-US" sz="1300" dirty="0"/>
              <a:t>Evans &amp; Green 2006</a:t>
            </a:r>
            <a:endParaRPr lang="en-US" sz="1300" dirty="0" smtClean="0"/>
          </a:p>
          <a:p>
            <a:r>
              <a:rPr lang="en-US" sz="1300" dirty="0" err="1" smtClean="0"/>
              <a:t>Fellbaum</a:t>
            </a:r>
            <a:r>
              <a:rPr lang="en-US" sz="1300" dirty="0"/>
              <a:t>, Christiane. 1993. The determiner in English idioms. In Christina </a:t>
            </a:r>
            <a:r>
              <a:rPr lang="en-US" sz="1300" dirty="0" err="1"/>
              <a:t>Cacciari</a:t>
            </a:r>
            <a:r>
              <a:rPr lang="en-US" sz="1300" dirty="0"/>
              <a:t> and </a:t>
            </a:r>
            <a:r>
              <a:rPr lang="en-US" sz="1300" dirty="0" err="1"/>
              <a:t>Patrizia</a:t>
            </a:r>
            <a:r>
              <a:rPr lang="en-US" sz="1300" dirty="0"/>
              <a:t> </a:t>
            </a:r>
            <a:r>
              <a:rPr lang="en-US" sz="1300" dirty="0" err="1"/>
              <a:t>Tabossi</a:t>
            </a:r>
            <a:r>
              <a:rPr lang="en-US" sz="1300" dirty="0"/>
              <a:t> (eds</a:t>
            </a:r>
            <a:r>
              <a:rPr lang="en-US" sz="1300" i="1" dirty="0"/>
              <a:t>.), Idioms: Processing, Structure and Int</a:t>
            </a:r>
            <a:r>
              <a:rPr lang="en-US" sz="1300" dirty="0"/>
              <a:t>erpretation. Hillsdale, New Jersey: Erlbaum. 271–296.</a:t>
            </a:r>
          </a:p>
          <a:p>
            <a:r>
              <a:rPr lang="en-US" sz="1300" dirty="0"/>
              <a:t>Fillmore et al. 1988</a:t>
            </a:r>
          </a:p>
          <a:p>
            <a:r>
              <a:rPr lang="en-US" sz="1300" dirty="0" err="1" smtClean="0"/>
              <a:t>Grégoire</a:t>
            </a:r>
            <a:r>
              <a:rPr lang="en-US" sz="1300" dirty="0"/>
              <a:t>, N. 2009. Untangling multiword expressions: a study on the representation and variation </a:t>
            </a:r>
            <a:r>
              <a:rPr lang="en-US" sz="1300" dirty="0" smtClean="0"/>
              <a:t>of </a:t>
            </a:r>
            <a:r>
              <a:rPr lang="en-US" sz="1300" dirty="0"/>
              <a:t>Dutch multiword expressions. PhD Dissertation, University of Utrecht</a:t>
            </a:r>
            <a:r>
              <a:rPr lang="en-US" sz="1300" dirty="0" smtClean="0"/>
              <a:t>.</a:t>
            </a:r>
            <a:endParaRPr lang="en-US" sz="1300" dirty="0"/>
          </a:p>
          <a:p>
            <a:r>
              <a:rPr lang="en-US" sz="1300" dirty="0" smtClean="0"/>
              <a:t>Harwood</a:t>
            </a:r>
            <a:r>
              <a:rPr lang="en-US" sz="1300" dirty="0"/>
              <a:t>, W. </a:t>
            </a:r>
            <a:r>
              <a:rPr lang="en-US" sz="1300" dirty="0" smtClean="0"/>
              <a:t>2013. </a:t>
            </a:r>
            <a:r>
              <a:rPr lang="en-US" sz="1300" dirty="0"/>
              <a:t>Being progressive is just a phase: </a:t>
            </a:r>
            <a:r>
              <a:rPr lang="en-US" sz="1300" dirty="0" smtClean="0"/>
              <a:t>dividing the functional hierarchy. Doctoral dissertation, </a:t>
            </a:r>
            <a:r>
              <a:rPr lang="en-US" sz="1300" dirty="0" err="1" smtClean="0"/>
              <a:t>Universiteit</a:t>
            </a:r>
            <a:r>
              <a:rPr lang="en-US" sz="1300" dirty="0" smtClean="0"/>
              <a:t> Gent</a:t>
            </a:r>
          </a:p>
          <a:p>
            <a:r>
              <a:rPr lang="en-US" sz="1300" dirty="0" smtClean="0"/>
              <a:t>Harwood</a:t>
            </a:r>
            <a:r>
              <a:rPr lang="en-US" sz="1300" dirty="0"/>
              <a:t>, W. 2015. Being progressive is just a phase: celebrating the uniqueness of progressive </a:t>
            </a:r>
            <a:r>
              <a:rPr lang="en-US" sz="1300" dirty="0" smtClean="0"/>
              <a:t>aspect </a:t>
            </a:r>
            <a:r>
              <a:rPr lang="en-US" sz="1300" dirty="0"/>
              <a:t>under a phase-based analysis. Natural Language and Linguistic Theory 33, 523-73. </a:t>
            </a:r>
            <a:endParaRPr lang="en-US" sz="1300" dirty="0" smtClean="0"/>
          </a:p>
          <a:p>
            <a:r>
              <a:rPr lang="en-US" sz="1300" dirty="0" err="1"/>
              <a:t>Ifill</a:t>
            </a:r>
            <a:r>
              <a:rPr lang="en-US" sz="1300" dirty="0"/>
              <a:t>, T. 2002. Seeking the nature of idioms: a study in idiomatic structure. </a:t>
            </a:r>
            <a:r>
              <a:rPr lang="en-US" sz="1300" dirty="0" err="1"/>
              <a:t>Ms</a:t>
            </a:r>
            <a:r>
              <a:rPr lang="en-US" sz="1300" dirty="0"/>
              <a:t>, Haverford College. </a:t>
            </a:r>
          </a:p>
          <a:p>
            <a:r>
              <a:rPr lang="en-US" sz="1300" dirty="0" err="1"/>
              <a:t>Kiparsky</a:t>
            </a:r>
            <a:r>
              <a:rPr lang="en-US" sz="1300" dirty="0"/>
              <a:t> </a:t>
            </a:r>
            <a:r>
              <a:rPr lang="en-US" sz="1300" dirty="0" smtClean="0"/>
              <a:t>1987</a:t>
            </a:r>
          </a:p>
          <a:p>
            <a:r>
              <a:rPr lang="en-US" sz="1300" dirty="0" smtClean="0"/>
              <a:t>Kitagawa</a:t>
            </a:r>
            <a:r>
              <a:rPr lang="en-US" sz="1300" dirty="0"/>
              <a:t>, Y. 1986. Subjects in Japanese and English. PhD Dissertation, University of </a:t>
            </a:r>
            <a:r>
              <a:rPr lang="en-US" sz="1300" dirty="0" smtClean="0"/>
              <a:t>Massachusetts</a:t>
            </a:r>
            <a:r>
              <a:rPr lang="en-US" sz="1300" dirty="0"/>
              <a:t>, Amherst</a:t>
            </a:r>
            <a:r>
              <a:rPr lang="en-US" sz="1300" dirty="0" smtClean="0"/>
              <a:t>.</a:t>
            </a:r>
            <a:endParaRPr lang="en-US" sz="1300" dirty="0"/>
          </a:p>
          <a:p>
            <a:r>
              <a:rPr lang="en-US" sz="1300" dirty="0"/>
              <a:t>Marantz, A. 1984. On the nature of grammatical relations. Cambridge, MA: MIT Press</a:t>
            </a:r>
            <a:r>
              <a:rPr lang="en-US" sz="1300" dirty="0" smtClean="0"/>
              <a:t>.</a:t>
            </a:r>
            <a:endParaRPr lang="en-US" sz="1300" dirty="0"/>
          </a:p>
          <a:p>
            <a:r>
              <a:rPr lang="en-US" sz="1300" dirty="0"/>
              <a:t>Marantz, Alec. 2001. Phases and words. Ms., New York </a:t>
            </a:r>
            <a:r>
              <a:rPr lang="en-US" sz="1300" dirty="0" smtClean="0"/>
              <a:t>University</a:t>
            </a:r>
            <a:endParaRPr lang="en-US" sz="1300" dirty="0"/>
          </a:p>
          <a:p>
            <a:r>
              <a:rPr lang="en-US" sz="1300" dirty="0" smtClean="0"/>
              <a:t>McGinnis</a:t>
            </a:r>
            <a:r>
              <a:rPr lang="en-US" sz="1300" dirty="0"/>
              <a:t>, M. 2002. On the systematic aspect of idioms. Linguistic Inquiry 33, 665–72. </a:t>
            </a:r>
          </a:p>
          <a:p>
            <a:r>
              <a:rPr lang="pl-PL" sz="1300" dirty="0" err="1" smtClean="0"/>
              <a:t>Nunberg</a:t>
            </a:r>
            <a:r>
              <a:rPr lang="pl-PL" sz="1300" dirty="0"/>
              <a:t>, G., I. Sag, &amp; T. </a:t>
            </a:r>
            <a:r>
              <a:rPr lang="pl-PL" sz="1300" dirty="0" err="1"/>
              <a:t>Wasow</a:t>
            </a:r>
            <a:r>
              <a:rPr lang="pl-PL" sz="1300" dirty="0"/>
              <a:t>. 1994. </a:t>
            </a:r>
            <a:r>
              <a:rPr lang="pl-PL" sz="1300" dirty="0" err="1"/>
              <a:t>Idioms</a:t>
            </a:r>
            <a:r>
              <a:rPr lang="pl-PL" sz="1300" dirty="0"/>
              <a:t>. Language 70, 491–538</a:t>
            </a:r>
            <a:r>
              <a:rPr lang="pl-PL" sz="1300" dirty="0" smtClean="0"/>
              <a:t>.</a:t>
            </a:r>
            <a:endParaRPr lang="nl-NL" sz="1300" dirty="0" smtClean="0"/>
          </a:p>
          <a:p>
            <a:r>
              <a:rPr lang="nl-NL" sz="1300" dirty="0" smtClean="0"/>
              <a:t>Schoorlemmer, E. 2009.</a:t>
            </a:r>
            <a:r>
              <a:rPr lang="en-US" sz="1300" dirty="0"/>
              <a:t> Agreement, Dominance and Doubling: </a:t>
            </a:r>
            <a:r>
              <a:rPr lang="en-US" sz="1300" dirty="0" smtClean="0"/>
              <a:t>The </a:t>
            </a:r>
            <a:r>
              <a:rPr lang="en-US" sz="1300" dirty="0" err="1"/>
              <a:t>M</a:t>
            </a:r>
            <a:r>
              <a:rPr lang="en-US" sz="1300" dirty="0" err="1" smtClean="0"/>
              <a:t>orphosyntax</a:t>
            </a:r>
            <a:r>
              <a:rPr lang="en-US" sz="1300" dirty="0" smtClean="0"/>
              <a:t> </a:t>
            </a:r>
            <a:r>
              <a:rPr lang="en-US" sz="1300" dirty="0"/>
              <a:t>of </a:t>
            </a:r>
            <a:r>
              <a:rPr lang="en-US" sz="1300" dirty="0" smtClean="0"/>
              <a:t>DP. PhD dissertation</a:t>
            </a:r>
            <a:r>
              <a:rPr lang="nl-NL" sz="1300" dirty="0" smtClean="0"/>
              <a:t>, Leiden University.</a:t>
            </a:r>
            <a:endParaRPr lang="pl-PL" sz="1300" dirty="0"/>
          </a:p>
          <a:p>
            <a:r>
              <a:rPr lang="en-US" sz="1300" dirty="0" err="1" smtClean="0"/>
              <a:t>Svenonius</a:t>
            </a:r>
            <a:r>
              <a:rPr lang="en-US" sz="1300" dirty="0"/>
              <a:t>, P. 2005. Extending the Extension Condition to discontinuous idioms. Linguistic </a:t>
            </a:r>
            <a:r>
              <a:rPr lang="en-US" sz="1300" dirty="0" smtClean="0"/>
              <a:t>Variation </a:t>
            </a:r>
            <a:r>
              <a:rPr lang="en-US" sz="1300" dirty="0"/>
              <a:t>Yearbook 5, 227–63</a:t>
            </a:r>
            <a:r>
              <a:rPr lang="en-US" sz="1300" dirty="0" smtClean="0"/>
              <a:t>.</a:t>
            </a:r>
            <a:endParaRPr lang="en-US" sz="13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80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focus of the project: verbal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89" y="1600200"/>
            <a:ext cx="8764297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/>
              <a:t>Criteria </a:t>
            </a:r>
            <a:r>
              <a:rPr lang="en-US" sz="2800" b="1" dirty="0"/>
              <a:t>to identify a true verbal idiom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200" dirty="0" smtClean="0"/>
              <a:t>(</a:t>
            </a:r>
            <a:r>
              <a:rPr lang="en-US" sz="2200" dirty="0"/>
              <a:t>cf. Marantz 1984; </a:t>
            </a:r>
            <a:r>
              <a:rPr lang="en-US" sz="2200" dirty="0" err="1"/>
              <a:t>Kiparsky</a:t>
            </a:r>
            <a:r>
              <a:rPr lang="en-US" sz="2200" dirty="0"/>
              <a:t> 1987; Fillmore et al. 1988; </a:t>
            </a:r>
            <a:r>
              <a:rPr lang="en-US" sz="2200" dirty="0" err="1"/>
              <a:t>Nunberg</a:t>
            </a:r>
            <a:r>
              <a:rPr lang="en-US" sz="2200" dirty="0"/>
              <a:t> et al. 1994; Croft &amp; Cruse 2004; </a:t>
            </a:r>
            <a:r>
              <a:rPr lang="en-US" sz="2200" dirty="0" err="1"/>
              <a:t>Svenonius</a:t>
            </a:r>
            <a:r>
              <a:rPr lang="en-US" sz="2200" dirty="0"/>
              <a:t> 2005; Evans &amp; Green 2006</a:t>
            </a:r>
            <a:r>
              <a:rPr lang="en-US" sz="2200" dirty="0" smtClean="0"/>
              <a:t>)</a:t>
            </a:r>
          </a:p>
          <a:p>
            <a:pPr marL="0" indent="0">
              <a:buNone/>
            </a:pPr>
            <a:endParaRPr lang="en-US" baseline="30000" dirty="0"/>
          </a:p>
          <a:p>
            <a:r>
              <a:rPr lang="en-US" sz="2800" dirty="0"/>
              <a:t>it must contain a lexical </a:t>
            </a:r>
            <a:r>
              <a:rPr lang="en-US" sz="2800" dirty="0" smtClean="0"/>
              <a:t>verb (≠ the big cheese)</a:t>
            </a:r>
            <a:endParaRPr lang="en-US" sz="2800" dirty="0"/>
          </a:p>
          <a:p>
            <a:r>
              <a:rPr lang="en-US" sz="2800" dirty="0"/>
              <a:t>it must have a non-literal interpretation (</a:t>
            </a:r>
            <a:r>
              <a:rPr lang="en-US" sz="2800" dirty="0" smtClean="0"/>
              <a:t>≠ shoot a man)</a:t>
            </a:r>
            <a:endParaRPr lang="en-US" sz="2800" dirty="0"/>
          </a:p>
          <a:p>
            <a:r>
              <a:rPr lang="en-US" sz="2800" dirty="0"/>
              <a:t>it must be comprised of lexical items that are found outside of the context of the idiom (</a:t>
            </a:r>
            <a:r>
              <a:rPr lang="en-US" sz="2800" dirty="0" smtClean="0"/>
              <a:t>≠ hoisted by one’s own petard)</a:t>
            </a:r>
            <a:endParaRPr lang="en-US" sz="2800" dirty="0"/>
          </a:p>
          <a:p>
            <a:r>
              <a:rPr lang="en-US" sz="2800" dirty="0"/>
              <a:t>it must be able to interact with productive syntax (</a:t>
            </a:r>
            <a:r>
              <a:rPr lang="en-US" sz="2800" dirty="0" smtClean="0"/>
              <a:t>≠ Is the </a:t>
            </a:r>
            <a:r>
              <a:rPr lang="en-US" sz="2800" dirty="0" smtClean="0"/>
              <a:t>Pope </a:t>
            </a:r>
            <a:r>
              <a:rPr lang="en-US" sz="2800" dirty="0"/>
              <a:t>C</a:t>
            </a:r>
            <a:r>
              <a:rPr lang="en-US" sz="2800" dirty="0" smtClean="0"/>
              <a:t>atholic</a:t>
            </a:r>
            <a:r>
              <a:rPr lang="en-US" sz="2800" dirty="0" smtClean="0"/>
              <a:t>?)</a:t>
            </a:r>
            <a:endParaRPr lang="en-US" sz="2800" dirty="0"/>
          </a:p>
          <a:p>
            <a:r>
              <a:rPr lang="en-US" sz="2800" dirty="0"/>
              <a:t>it must be formed in a manner which obeys the regular </a:t>
            </a:r>
            <a:r>
              <a:rPr lang="en-US" sz="2800" dirty="0" smtClean="0"/>
              <a:t>syntactic </a:t>
            </a:r>
            <a:r>
              <a:rPr lang="en-US" sz="2800" dirty="0"/>
              <a:t>rules of the language (</a:t>
            </a:r>
            <a:r>
              <a:rPr lang="en-US" sz="2800" dirty="0" smtClean="0"/>
              <a:t>≠ be that as it may)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30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>
                <a:cs typeface="Calibri"/>
              </a:rPr>
              <a:t>General research question: What is the syntax of idioms</a:t>
            </a:r>
            <a:r>
              <a:rPr lang="en-US" sz="2600" b="1" dirty="0" smtClean="0">
                <a:cs typeface="Calibri"/>
              </a:rPr>
              <a:t>?</a:t>
            </a:r>
          </a:p>
          <a:p>
            <a:pPr marL="0" indent="0">
              <a:buNone/>
            </a:pPr>
            <a:endParaRPr lang="en-US" sz="2400" b="1" baseline="30000" dirty="0">
              <a:cs typeface="Calibri"/>
            </a:endParaRPr>
          </a:p>
          <a:p>
            <a:pPr marL="0" indent="0">
              <a:buNone/>
            </a:pPr>
            <a:r>
              <a:rPr lang="en-US" sz="2400" b="1" baseline="30000" dirty="0" smtClean="0">
                <a:cs typeface="Calibri"/>
              </a:rPr>
              <a:t>Divided </a:t>
            </a:r>
            <a:r>
              <a:rPr lang="en-US" sz="2400" b="1" baseline="30000" dirty="0">
                <a:cs typeface="Calibri"/>
              </a:rPr>
              <a:t>into </a:t>
            </a:r>
            <a:r>
              <a:rPr lang="en-US" sz="2400" b="1" baseline="30000" dirty="0" smtClean="0">
                <a:cs typeface="Calibri"/>
              </a:rPr>
              <a:t>2 </a:t>
            </a:r>
            <a:r>
              <a:rPr lang="en-US" sz="2400" b="1" baseline="30000" dirty="0">
                <a:cs typeface="Calibri"/>
              </a:rPr>
              <a:t>sub-</a:t>
            </a:r>
            <a:r>
              <a:rPr lang="en-US" sz="2400" b="1" baseline="30000" dirty="0" smtClean="0">
                <a:cs typeface="Calibri"/>
              </a:rPr>
              <a:t>questions:</a:t>
            </a:r>
            <a:r>
              <a:rPr lang="en-US" sz="2400" baseline="30000" dirty="0" smtClean="0">
                <a:cs typeface="Calibri"/>
              </a:rPr>
              <a:t/>
            </a:r>
            <a:br>
              <a:rPr lang="en-US" sz="2400" baseline="30000" dirty="0" smtClean="0">
                <a:cs typeface="Calibri"/>
              </a:rPr>
            </a:br>
            <a:r>
              <a:rPr lang="en-US" sz="2400" baseline="30000" dirty="0" smtClean="0">
                <a:cs typeface="Calibri"/>
              </a:rPr>
              <a:t>1.</a:t>
            </a:r>
            <a:r>
              <a:rPr lang="en-US" sz="2400" dirty="0" smtClean="0">
                <a:cs typeface="Calibri"/>
              </a:rPr>
              <a:t> </a:t>
            </a:r>
            <a:r>
              <a:rPr lang="en-US" sz="2400" baseline="30000" dirty="0" smtClean="0">
                <a:cs typeface="Calibri"/>
              </a:rPr>
              <a:t>What </a:t>
            </a:r>
            <a:r>
              <a:rPr lang="en-US" sz="2400" baseline="30000" dirty="0">
                <a:cs typeface="Calibri"/>
              </a:rPr>
              <a:t>is the internal syntax of idioms</a:t>
            </a:r>
            <a:r>
              <a:rPr lang="en-US" sz="2400" baseline="30000" dirty="0" smtClean="0">
                <a:cs typeface="Calibri"/>
              </a:rPr>
              <a:t>?</a:t>
            </a:r>
          </a:p>
          <a:p>
            <a:pPr marL="0" indent="0">
              <a:buNone/>
            </a:pPr>
            <a:endParaRPr lang="en-US" sz="2400" u="sng" baseline="30000" dirty="0">
              <a:cs typeface="Calibri"/>
            </a:endParaRPr>
          </a:p>
          <a:p>
            <a:r>
              <a:rPr lang="en-US" sz="2400" baseline="30000" dirty="0">
                <a:cs typeface="Calibri"/>
              </a:rPr>
              <a:t> What </a:t>
            </a:r>
            <a:r>
              <a:rPr lang="en-US" sz="2400" baseline="30000" dirty="0" smtClean="0">
                <a:cs typeface="Calibri"/>
              </a:rPr>
              <a:t>characteri</a:t>
            </a:r>
            <a:r>
              <a:rPr lang="en-US" sz="2400" baseline="30000" dirty="0">
                <a:cs typeface="Calibri"/>
              </a:rPr>
              <a:t>z</a:t>
            </a:r>
            <a:r>
              <a:rPr lang="en-US" sz="2400" baseline="30000" dirty="0" smtClean="0">
                <a:cs typeface="Calibri"/>
              </a:rPr>
              <a:t>es </a:t>
            </a:r>
            <a:r>
              <a:rPr lang="en-US" sz="2400" baseline="30000" dirty="0">
                <a:cs typeface="Calibri"/>
              </a:rPr>
              <a:t>their internal </a:t>
            </a:r>
            <a:r>
              <a:rPr lang="en-US" sz="2400" baseline="30000" dirty="0" smtClean="0">
                <a:cs typeface="Calibri"/>
              </a:rPr>
              <a:t>organization </a:t>
            </a:r>
            <a:r>
              <a:rPr lang="en-US" sz="2400" baseline="30000" dirty="0">
                <a:cs typeface="Calibri"/>
              </a:rPr>
              <a:t>and makeup?</a:t>
            </a:r>
          </a:p>
          <a:p>
            <a:r>
              <a:rPr lang="en-US" sz="2400" baseline="30000" dirty="0">
                <a:cs typeface="Calibri"/>
              </a:rPr>
              <a:t> </a:t>
            </a:r>
            <a:r>
              <a:rPr lang="en-US" sz="2400" b="1" baseline="30000" dirty="0">
                <a:cs typeface="Calibri"/>
              </a:rPr>
              <a:t>Hypothesis</a:t>
            </a:r>
            <a:r>
              <a:rPr lang="en-US" sz="2400" baseline="30000" dirty="0">
                <a:cs typeface="Calibri"/>
              </a:rPr>
              <a:t>: the internal syntax of idioms is built up through the same regular,       compositional structure building mechanisms that create non-idiomatic structures</a:t>
            </a:r>
            <a:r>
              <a:rPr lang="en-US" sz="2400" baseline="30000" dirty="0" smtClean="0">
                <a:cs typeface="Calibri"/>
              </a:rPr>
              <a:t>.</a:t>
            </a:r>
          </a:p>
          <a:p>
            <a:endParaRPr lang="en-US" sz="2400" baseline="30000" dirty="0">
              <a:cs typeface="Calibri"/>
            </a:endParaRPr>
          </a:p>
          <a:p>
            <a:pPr marL="0" indent="0">
              <a:buNone/>
            </a:pPr>
            <a:r>
              <a:rPr lang="en-US" sz="2400" baseline="30000" dirty="0" smtClean="0">
                <a:cs typeface="Calibri"/>
              </a:rPr>
              <a:t>2.</a:t>
            </a:r>
            <a:r>
              <a:rPr lang="en-US" sz="2400" dirty="0" smtClean="0">
                <a:cs typeface="Calibri"/>
              </a:rPr>
              <a:t> </a:t>
            </a:r>
            <a:r>
              <a:rPr lang="en-US" sz="2400" baseline="30000" dirty="0" smtClean="0">
                <a:cs typeface="Calibri"/>
              </a:rPr>
              <a:t>What </a:t>
            </a:r>
            <a:r>
              <a:rPr lang="en-US" sz="2400" baseline="30000" dirty="0">
                <a:cs typeface="Calibri"/>
              </a:rPr>
              <a:t>is the external syntax of idioms</a:t>
            </a:r>
            <a:r>
              <a:rPr lang="en-US" sz="2400" baseline="30000" dirty="0" smtClean="0">
                <a:cs typeface="Calibri"/>
              </a:rPr>
              <a:t>?</a:t>
            </a:r>
          </a:p>
          <a:p>
            <a:pPr marL="0" indent="0">
              <a:buNone/>
            </a:pPr>
            <a:endParaRPr lang="en-US" sz="2400" u="sng" baseline="30000" dirty="0">
              <a:cs typeface="Calibri"/>
            </a:endParaRPr>
          </a:p>
          <a:p>
            <a:r>
              <a:rPr lang="en-US" sz="2400" baseline="30000" dirty="0">
                <a:cs typeface="Calibri"/>
              </a:rPr>
              <a:t> How does material contained within the idiom interact with material external to the   expression?</a:t>
            </a:r>
          </a:p>
          <a:p>
            <a:r>
              <a:rPr lang="en-US" sz="2400" baseline="30000" dirty="0">
                <a:cs typeface="Calibri"/>
              </a:rPr>
              <a:t> </a:t>
            </a:r>
            <a:r>
              <a:rPr lang="en-US" sz="2400" b="1" baseline="30000" dirty="0">
                <a:cs typeface="Calibri"/>
              </a:rPr>
              <a:t>Hypothesis</a:t>
            </a:r>
            <a:r>
              <a:rPr lang="en-US" sz="2400" baseline="30000" dirty="0">
                <a:cs typeface="Calibri"/>
              </a:rPr>
              <a:t>: idioms represent opacity </a:t>
            </a:r>
            <a:r>
              <a:rPr lang="en-US" sz="2400" baseline="30000" dirty="0" smtClean="0">
                <a:cs typeface="Calibri"/>
              </a:rPr>
              <a:t>domains. Their </a:t>
            </a:r>
            <a:r>
              <a:rPr lang="en-US" sz="2400" baseline="30000" dirty="0">
                <a:cs typeface="Calibri"/>
              </a:rPr>
              <a:t>- sometimes varying - </a:t>
            </a:r>
            <a:r>
              <a:rPr lang="en-US" sz="2400" baseline="30000" dirty="0" smtClean="0">
                <a:cs typeface="Calibri"/>
              </a:rPr>
              <a:t>degree </a:t>
            </a:r>
            <a:r>
              <a:rPr lang="en-US" sz="2400" baseline="30000" dirty="0">
                <a:cs typeface="Calibri"/>
              </a:rPr>
              <a:t>of opacity can be reduced to the known opacity domains (cf. phases</a:t>
            </a:r>
            <a:r>
              <a:rPr lang="en-US" sz="2400" baseline="30000" dirty="0" smtClean="0">
                <a:cs typeface="Calibri"/>
              </a:rPr>
              <a:t>, workspaces,</a:t>
            </a:r>
            <a:r>
              <a:rPr lang="en-US" sz="2400" baseline="30000" dirty="0">
                <a:cs typeface="Calibri"/>
              </a:rPr>
              <a:t> </a:t>
            </a:r>
            <a:r>
              <a:rPr lang="en-US" sz="2400" baseline="30000" dirty="0" smtClean="0">
                <a:cs typeface="Calibri"/>
              </a:rPr>
              <a:t>ellipsis </a:t>
            </a:r>
            <a:r>
              <a:rPr lang="en-US" sz="2400" baseline="30000" dirty="0">
                <a:cs typeface="Calibri"/>
              </a:rPr>
              <a:t>domains).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46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syntax </a:t>
            </a:r>
            <a:r>
              <a:rPr lang="en-US" dirty="0"/>
              <a:t>o</a:t>
            </a:r>
            <a:r>
              <a:rPr lang="en-US" dirty="0" smtClean="0"/>
              <a:t>f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27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Idioms in the literature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ostly English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mall set of </a:t>
            </a:r>
            <a:r>
              <a:rPr lang="sl-SI" dirty="0" smtClean="0"/>
              <a:t>‘</a:t>
            </a:r>
            <a:r>
              <a:rPr lang="en-US" dirty="0" smtClean="0"/>
              <a:t>poster child</a:t>
            </a:r>
            <a:r>
              <a:rPr lang="sl-SI" dirty="0" smtClean="0"/>
              <a:t>’ idioms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uthors make claims on transparency, compositionality and syntactic flexibility of idioms based on single-speaker judgments --  there is no systematic study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ften concerned </a:t>
            </a:r>
            <a:r>
              <a:rPr lang="en-US" dirty="0"/>
              <a:t>primarily with the lexical content of </a:t>
            </a:r>
            <a:r>
              <a:rPr lang="en-US" dirty="0" smtClean="0"/>
              <a:t>idioms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2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syntax </a:t>
            </a:r>
            <a:r>
              <a:rPr lang="en-US" dirty="0"/>
              <a:t>o</a:t>
            </a:r>
            <a:r>
              <a:rPr lang="en-US" dirty="0" smtClean="0"/>
              <a:t>f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52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Our project</a:t>
            </a:r>
          </a:p>
          <a:p>
            <a:pPr lvl="1"/>
            <a:r>
              <a:rPr lang="en-US" dirty="0" smtClean="0"/>
              <a:t>Focus on functional projections</a:t>
            </a:r>
          </a:p>
          <a:p>
            <a:pPr lvl="1"/>
            <a:r>
              <a:rPr lang="en-US" dirty="0" smtClean="0"/>
              <a:t>Standard Dutch + 13 Dutch dialects</a:t>
            </a:r>
          </a:p>
          <a:p>
            <a:pPr lvl="2"/>
            <a:r>
              <a:rPr lang="en-US" dirty="0" smtClean="0"/>
              <a:t>Cross-dialectal differences in syntax may result in cross-dialectal differences in idioms (</a:t>
            </a:r>
            <a:r>
              <a:rPr lang="en-US" dirty="0" smtClean="0"/>
              <a:t>e.g. </a:t>
            </a:r>
            <a:r>
              <a:rPr lang="en-US" dirty="0" err="1" smtClean="0"/>
              <a:t>Warffums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Analyzing idioms from available dialect dictionaries</a:t>
            </a:r>
          </a:p>
          <a:p>
            <a:pPr lvl="1"/>
            <a:r>
              <a:rPr lang="en-US" dirty="0" smtClean="0"/>
              <a:t>Acquiring grammaticality judgments on syntactic manipulations of idioms, so as to systematically test syntactic flexibility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4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6-01-31 at 17.17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3" y="743824"/>
            <a:ext cx="7420283" cy="515886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67C8-838D-5A4B-939F-01F794C06C9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1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2857</Words>
  <Application>Microsoft Macintosh PowerPoint</Application>
  <PresentationFormat>On-screen Show (4:3)</PresentationFormat>
  <Paragraphs>421</Paragraphs>
  <Slides>46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The Syntax of Idioms:  A cross-dialectal perspective</vt:lpstr>
      <vt:lpstr>Outline</vt:lpstr>
      <vt:lpstr>The syntax of idioms</vt:lpstr>
      <vt:lpstr>What is an idiom?</vt:lpstr>
      <vt:lpstr>The focus of the project: verbal idioms</vt:lpstr>
      <vt:lpstr>Research questions</vt:lpstr>
      <vt:lpstr>The syntax of idioms</vt:lpstr>
      <vt:lpstr>The syntax of idioms</vt:lpstr>
      <vt:lpstr>PowerPoint Presentation</vt:lpstr>
      <vt:lpstr>The syntax of idioms</vt:lpstr>
      <vt:lpstr>The syntax of idioms</vt:lpstr>
      <vt:lpstr>The syntax of idioms</vt:lpstr>
      <vt:lpstr>The internal syntax of idioms:  what we know</vt:lpstr>
      <vt:lpstr>The internal syntax of idioms:  what we know</vt:lpstr>
      <vt:lpstr>The syntax of idioms</vt:lpstr>
      <vt:lpstr>The internal syntax of idioms:  what we know</vt:lpstr>
      <vt:lpstr>The internal syntax of idioms:  what we think</vt:lpstr>
      <vt:lpstr>The internal syntax of idioms:  what we find</vt:lpstr>
      <vt:lpstr>The internal syntax of idioms:  what we find</vt:lpstr>
      <vt:lpstr>The internal syntax of idioms:  what we find</vt:lpstr>
      <vt:lpstr>The internal syntax of idioms:  what we think</vt:lpstr>
      <vt:lpstr>The internal syntax of idioms:  what we think</vt:lpstr>
      <vt:lpstr>The internal syntax of idioms:  what we think</vt:lpstr>
      <vt:lpstr>The internal syntax of idioms:  what we think</vt:lpstr>
      <vt:lpstr>The internal syntax of idioms:  what we think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know</vt:lpstr>
      <vt:lpstr>The external syntax of idioms:  what we think</vt:lpstr>
      <vt:lpstr>The external syntax of idioms:  what we find</vt:lpstr>
      <vt:lpstr>The external syntax of idioms:  what we think</vt:lpstr>
      <vt:lpstr>The syntax of idioms</vt:lpstr>
      <vt:lpstr>The syntax of idioms</vt:lpstr>
      <vt:lpstr>References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syntax of idioms:  A cross-dialectal perspective</dc:title>
  <dc:creator>Sterre Leufkens</dc:creator>
  <cp:lastModifiedBy>Tanja Temmerman</cp:lastModifiedBy>
  <cp:revision>125</cp:revision>
  <dcterms:created xsi:type="dcterms:W3CDTF">2016-01-21T10:25:11Z</dcterms:created>
  <dcterms:modified xsi:type="dcterms:W3CDTF">2016-02-05T22:09:53Z</dcterms:modified>
</cp:coreProperties>
</file>