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48"/>
  </p:notesMasterIdLst>
  <p:handoutMasterIdLst>
    <p:handoutMasterId r:id="rId49"/>
  </p:handoutMasterIdLst>
  <p:sldIdLst>
    <p:sldId id="256" r:id="rId2"/>
    <p:sldId id="613" r:id="rId3"/>
    <p:sldId id="614" r:id="rId4"/>
    <p:sldId id="615" r:id="rId5"/>
    <p:sldId id="611" r:id="rId6"/>
    <p:sldId id="608" r:id="rId7"/>
    <p:sldId id="616" r:id="rId8"/>
    <p:sldId id="617" r:id="rId9"/>
    <p:sldId id="629" r:id="rId10"/>
    <p:sldId id="591" r:id="rId11"/>
    <p:sldId id="592" r:id="rId12"/>
    <p:sldId id="598" r:id="rId13"/>
    <p:sldId id="596" r:id="rId14"/>
    <p:sldId id="627" r:id="rId15"/>
    <p:sldId id="619" r:id="rId16"/>
    <p:sldId id="604" r:id="rId17"/>
    <p:sldId id="582" r:id="rId18"/>
    <p:sldId id="583" r:id="rId19"/>
    <p:sldId id="600" r:id="rId20"/>
    <p:sldId id="620" r:id="rId21"/>
    <p:sldId id="527" r:id="rId22"/>
    <p:sldId id="528" r:id="rId23"/>
    <p:sldId id="529" r:id="rId24"/>
    <p:sldId id="530" r:id="rId25"/>
    <p:sldId id="532" r:id="rId26"/>
    <p:sldId id="531" r:id="rId27"/>
    <p:sldId id="533" r:id="rId28"/>
    <p:sldId id="534" r:id="rId29"/>
    <p:sldId id="549" r:id="rId30"/>
    <p:sldId id="550" r:id="rId31"/>
    <p:sldId id="551" r:id="rId32"/>
    <p:sldId id="552" r:id="rId33"/>
    <p:sldId id="553" r:id="rId34"/>
    <p:sldId id="555" r:id="rId35"/>
    <p:sldId id="554" r:id="rId36"/>
    <p:sldId id="624" r:id="rId37"/>
    <p:sldId id="558" r:id="rId38"/>
    <p:sldId id="621" r:id="rId39"/>
    <p:sldId id="560" r:id="rId40"/>
    <p:sldId id="630" r:id="rId41"/>
    <p:sldId id="631" r:id="rId42"/>
    <p:sldId id="632" r:id="rId43"/>
    <p:sldId id="622" r:id="rId44"/>
    <p:sldId id="542" r:id="rId45"/>
    <p:sldId id="625" r:id="rId46"/>
    <p:sldId id="51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gray" frameSlides="1"/>
  <p:clrMru>
    <a:srgbClr val="FF8000"/>
    <a:srgbClr val="00FF80"/>
    <a:srgbClr val="2DFFF9"/>
    <a:srgbClr val="61EBF3"/>
    <a:srgbClr val="000000"/>
    <a:srgbClr val="C4F379"/>
    <a:srgbClr val="FFF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F1CC7-39EA-9F43-A217-C60CCFCA64B3}" type="datetime1">
              <a:rPr lang="en-US" smtClean="0"/>
              <a:t>14/12/16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0BB8C-3F97-9343-A83E-B646C914B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11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2473-7305-5D47-956C-836D23528C5A}" type="datetime1">
              <a:rPr lang="en-US" smtClean="0"/>
              <a:t>14/12/16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7791-CEAF-E148-BD68-A19E2C9E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41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</a:t>
            </a:r>
            <a:r>
              <a:rPr lang="en-US" baseline="0" dirty="0" smtClean="0"/>
              <a:t> intro kite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in progress: mostly straightforward</a:t>
            </a:r>
            <a:r>
              <a:rPr lang="en-US" baseline="0" dirty="0" smtClean="0"/>
              <a:t> reanalysis, some challenging cases: Sumerian and Chinook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62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 </a:t>
            </a:r>
            <a:r>
              <a:rPr lang="en-US" dirty="0" err="1" smtClean="0"/>
              <a:t>nx</a:t>
            </a:r>
            <a:r>
              <a:rPr lang="en-US" dirty="0" smtClean="0"/>
              <a:t> 2de </a:t>
            </a:r>
            <a:r>
              <a:rPr lang="en-US" dirty="0" err="1" smtClean="0"/>
              <a:t>enk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accidentele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homofonie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 analysis: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tc</a:t>
            </a:r>
            <a:r>
              <a:rPr lang="en-US" baseline="0" dirty="0" smtClean="0"/>
              <a:t>- is palatal sibilant affricate</a:t>
            </a:r>
          </a:p>
          <a:p>
            <a:r>
              <a:rPr lang="en-US" baseline="0" dirty="0" smtClean="0"/>
              <a:t>-c- on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and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is plural</a:t>
            </a:r>
          </a:p>
          <a:p>
            <a:r>
              <a:rPr lang="en-US" baseline="0" dirty="0" smtClean="0"/>
              <a:t>for 1</a:t>
            </a:r>
            <a:r>
              <a:rPr lang="en-US" baseline="30000" dirty="0" smtClean="0"/>
              <a:t>st</a:t>
            </a:r>
            <a:r>
              <a:rPr lang="en-US" baseline="0" dirty="0" smtClean="0"/>
              <a:t>: plural c on dual 1</a:t>
            </a:r>
            <a:r>
              <a:rPr lang="en-US" baseline="30000" dirty="0" smtClean="0"/>
              <a:t>st</a:t>
            </a:r>
            <a:endParaRPr lang="en-US" baseline="0" dirty="0" smtClean="0"/>
          </a:p>
          <a:p>
            <a:r>
              <a:rPr lang="en-US" baseline="0" dirty="0" smtClean="0"/>
              <a:t>for 2</a:t>
            </a:r>
            <a:r>
              <a:rPr lang="en-US" baseline="30000" dirty="0" smtClean="0"/>
              <a:t>nd</a:t>
            </a:r>
            <a:r>
              <a:rPr lang="en-US" baseline="0" dirty="0" smtClean="0"/>
              <a:t>: plural c on </a:t>
            </a:r>
            <a:r>
              <a:rPr lang="en-US" baseline="0" dirty="0" err="1" smtClean="0"/>
              <a:t>sg</a:t>
            </a:r>
            <a:r>
              <a:rPr lang="en-US" baseline="0" dirty="0" smtClean="0"/>
              <a:t>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</a:t>
            </a:r>
            <a:r>
              <a:rPr lang="en-US" baseline="0" dirty="0" smtClean="0"/>
              <a:t> FOR SECOND AND THIRD!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3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</a:t>
            </a:r>
            <a:r>
              <a:rPr lang="en-US" baseline="0" dirty="0" smtClean="0"/>
              <a:t> for ambiguity some </a:t>
            </a:r>
            <a:r>
              <a:rPr lang="en-US" baseline="0" dirty="0" smtClean="0">
                <a:sym typeface="Wingdings"/>
              </a:rPr>
              <a:t> second some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Finish contradiction: </a:t>
            </a:r>
            <a:r>
              <a:rPr lang="en-US" baseline="0" dirty="0" err="1" smtClean="0">
                <a:sym typeface="Wingdings"/>
              </a:rPr>
              <a:t>allno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1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8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kite: 2 proper </a:t>
            </a:r>
            <a:r>
              <a:rPr lang="en-US" dirty="0" err="1" smtClean="0"/>
              <a:t>parthood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 err="1" smtClean="0"/>
              <a:t>contradiciton</a:t>
            </a:r>
            <a:endParaRPr lang="en-US" dirty="0" smtClean="0"/>
          </a:p>
          <a:p>
            <a:r>
              <a:rPr lang="en-US" dirty="0" smtClean="0"/>
              <a:t>triangle of contrariety</a:t>
            </a:r>
          </a:p>
          <a:p>
            <a:r>
              <a:rPr lang="en-US" dirty="0" smtClean="0"/>
              <a:t>Completely in line with kites for</a:t>
            </a:r>
            <a:r>
              <a:rPr lang="en-US" baseline="0" dirty="0" smtClean="0"/>
              <a:t> quantifiers,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pred</a:t>
            </a:r>
            <a:r>
              <a:rPr lang="en-US" baseline="0" dirty="0" smtClean="0"/>
              <a:t> log operators, adjectives,</a:t>
            </a:r>
            <a:r>
              <a:rPr lang="is-I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17791-CEAF-E148-BD68-A19E2C9E38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important</a:t>
            </a:r>
            <a:r>
              <a:rPr lang="en-US" baseline="0" dirty="0" smtClean="0"/>
              <a:t> for this analysis: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 NOT same as </a:t>
            </a:r>
            <a:r>
              <a:rPr lang="en-US" baseline="0" dirty="0" err="1" smtClean="0"/>
              <a:t>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EE879-5908-6B46-84C5-6CDB0B9EB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important</a:t>
            </a:r>
            <a:r>
              <a:rPr lang="en-US" baseline="0" dirty="0" smtClean="0"/>
              <a:t> for this analysis: 3</a:t>
            </a:r>
            <a:r>
              <a:rPr lang="en-US" baseline="30000" dirty="0" smtClean="0"/>
              <a:t>rd</a:t>
            </a:r>
            <a:r>
              <a:rPr lang="en-US" baseline="0" dirty="0" smtClean="0"/>
              <a:t> p NOT same as </a:t>
            </a:r>
            <a:r>
              <a:rPr lang="en-US" baseline="0" dirty="0" err="1" smtClean="0"/>
              <a:t>pl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EE879-5908-6B46-84C5-6CDB0B9EB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6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5A95-A7D2-8F4D-A515-676FA5E66453}" type="datetime1">
              <a:rPr lang="en-US" smtClean="0"/>
              <a:t>14/12/16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9B0A-79C1-9045-9D2C-CBC758BA350A}" type="datetime1">
              <a:rPr lang="en-US" smtClean="0"/>
              <a:t>14/12/16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7CA-B279-2348-953D-49BDF01E05B4}" type="datetime1">
              <a:rPr lang="en-US" smtClean="0"/>
              <a:t>14/12/16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454EF-1A08-9343-8297-A02F1654A42F}" type="datetime1">
              <a:rPr lang="en-US" smtClean="0"/>
              <a:t>14/12/16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6AE1-4007-6440-BCDD-2297CD8E02CD}" type="datetime1">
              <a:rPr lang="en-US" smtClean="0"/>
              <a:t>14/12/16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C56F-54E0-4442-B99C-45B9A6FDDBB8}" type="datetime1">
              <a:rPr lang="en-US" smtClean="0"/>
              <a:t>14/12/16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D8E7-CD56-9D4E-987B-1D7B66172D2C}" type="datetime1">
              <a:rPr lang="en-US" smtClean="0"/>
              <a:t>14/12/16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A281-5F04-4F47-AEED-3EEE763C5820}" type="datetime1">
              <a:rPr lang="en-US" smtClean="0"/>
              <a:t>14/12/16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371A-7E13-694D-BC16-138416C9B383}" type="datetime1">
              <a:rPr lang="en-US" smtClean="0"/>
              <a:t>14/12/16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DBC4F-1D47-BF45-AAFD-7F9685ADCB78}" type="datetime1">
              <a:rPr lang="en-US" smtClean="0"/>
              <a:t>14/12/16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CC5A-E99D-9249-870B-64B809E83025}" type="datetime1">
              <a:rPr lang="en-US" smtClean="0"/>
              <a:t>14/12/16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23C1-4B68-644C-AECD-5F65E445E274}" type="datetime1">
              <a:rPr lang="en-US" smtClean="0"/>
              <a:t>14/12/16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370A-D019-EC4A-AF18-FFB0B2EF8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Plural is not “+3</a:t>
            </a:r>
            <a:r>
              <a:rPr lang="en-US" baseline="30000" dirty="0" smtClean="0"/>
              <a:t>rd</a:t>
            </a:r>
            <a:r>
              <a:rPr lang="en-US" dirty="0" smtClean="0"/>
              <a:t> person”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101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Jolijn </a:t>
            </a:r>
            <a:r>
              <a:rPr lang="en-US" dirty="0" err="1" smtClean="0"/>
              <a:t>Sonnaert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KU Leuven - CRISSP</a:t>
            </a:r>
          </a:p>
          <a:p>
            <a:r>
              <a:rPr lang="en-US" dirty="0" err="1" smtClean="0"/>
              <a:t>jolijn.sonnaert@kuleuven.be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1</a:t>
            </a:fld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335462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6-11-17 at 18.43.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4560" y="0"/>
            <a:ext cx="2159439" cy="776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10" y="0"/>
            <a:ext cx="2427749" cy="77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1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08 at 11.4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52" y="2959251"/>
            <a:ext cx="4909495" cy="3762224"/>
          </a:xfrm>
          <a:prstGeom prst="rect">
            <a:avLst/>
          </a:prstGeom>
        </p:spPr>
      </p:pic>
      <p:pic>
        <p:nvPicPr>
          <p:cNvPr id="10" name="Picture 9" descr="Screen Shot 2016-06-08 at 11.46.1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3622"/>
          <a:stretch/>
        </p:blipFill>
        <p:spPr>
          <a:xfrm>
            <a:off x="3992403" y="2959251"/>
            <a:ext cx="5151597" cy="30247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366"/>
            <a:ext cx="8229600" cy="5437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Lexicalisation</a:t>
            </a:r>
            <a:r>
              <a:rPr lang="en-US" dirty="0"/>
              <a:t> in certain closed lexical fields is restricted by a </a:t>
            </a:r>
            <a:r>
              <a:rPr lang="en-US" dirty="0">
                <a:solidFill>
                  <a:srgbClr val="FFFF00"/>
                </a:solidFill>
              </a:rPr>
              <a:t>concept formation constraint </a:t>
            </a:r>
            <a:r>
              <a:rPr lang="en-US" sz="2000" dirty="0">
                <a:solidFill>
                  <a:srgbClr val="BFBFBF"/>
                </a:solidFill>
              </a:rPr>
              <a:t>(Jaspers 2012, </a:t>
            </a:r>
            <a:r>
              <a:rPr lang="en-US" sz="2000" dirty="0" err="1">
                <a:solidFill>
                  <a:srgbClr val="BFBFBF"/>
                </a:solidFill>
              </a:rPr>
              <a:t>Seuren</a:t>
            </a:r>
            <a:r>
              <a:rPr lang="en-US" sz="2000" dirty="0">
                <a:solidFill>
                  <a:srgbClr val="BFBFBF"/>
                </a:solidFill>
              </a:rPr>
              <a:t> &amp; Jaspers 2014)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Logical hexagon: </a:t>
            </a:r>
            <a:br>
              <a:rPr lang="en-US" dirty="0" smtClean="0"/>
            </a:br>
            <a:r>
              <a:rPr lang="en-US" dirty="0" smtClean="0"/>
              <a:t>two corners are</a:t>
            </a:r>
            <a:br>
              <a:rPr lang="en-US" dirty="0" smtClean="0"/>
            </a:br>
            <a:r>
              <a:rPr lang="en-US" dirty="0" smtClean="0"/>
              <a:t>never </a:t>
            </a:r>
            <a:r>
              <a:rPr lang="en-US" dirty="0" err="1" smtClean="0"/>
              <a:t>lexicalised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Result: </a:t>
            </a:r>
            <a:r>
              <a:rPr lang="en-US" dirty="0" smtClean="0">
                <a:solidFill>
                  <a:srgbClr val="FFFF00"/>
                </a:solidFill>
              </a:rPr>
              <a:t>kite</a:t>
            </a:r>
            <a:r>
              <a:rPr lang="en-US" dirty="0" smtClean="0"/>
              <a:t> structure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Kite Framework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52390" y="0"/>
            <a:ext cx="36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Framework and Background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33"/>
            <a:ext cx="2232402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(2) </a:t>
            </a:r>
            <a:r>
              <a:rPr lang="en-US" dirty="0" smtClean="0">
                <a:solidFill>
                  <a:srgbClr val="CCFFCC"/>
                </a:solidFill>
              </a:rPr>
              <a:t>&amp; </a:t>
            </a:r>
            <a:r>
              <a:rPr lang="en-US" dirty="0" smtClean="0">
                <a:solidFill>
                  <a:srgbClr val="CCFFCC"/>
                </a:solidFill>
              </a:rPr>
              <a:t>(3)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8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6-08-17 at 15.0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050" y="2016481"/>
            <a:ext cx="5341204" cy="4704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072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Person </a:t>
            </a:r>
            <a:r>
              <a:rPr lang="en-US" dirty="0" err="1" smtClean="0"/>
              <a:t>deixis</a:t>
            </a:r>
            <a:r>
              <a:rPr lang="en-US" dirty="0" smtClean="0"/>
              <a:t>: corresponding limitations on concept formation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1399" y="3312788"/>
            <a:ext cx="154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dirty="0" smtClean="0">
                <a:solidFill>
                  <a:srgbClr val="FFFF00"/>
                </a:solidFill>
              </a:rPr>
              <a:t> person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399" y="5128132"/>
            <a:ext cx="136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inclusive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552" y="3312788"/>
            <a:ext cx="15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3</a:t>
            </a:r>
            <a:r>
              <a:rPr lang="en-US" sz="2400" baseline="30000" dirty="0" smtClean="0">
                <a:solidFill>
                  <a:srgbClr val="FFFF00"/>
                </a:solidFill>
              </a:rPr>
              <a:t>rd</a:t>
            </a:r>
            <a:r>
              <a:rPr lang="en-US" sz="2400" dirty="0" smtClean="0">
                <a:solidFill>
                  <a:srgbClr val="FFFF00"/>
                </a:solidFill>
              </a:rPr>
              <a:t> person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1706" y="5128132"/>
            <a:ext cx="131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&amp;</a:t>
            </a:r>
            <a:r>
              <a:rPr lang="en-US" sz="2400" dirty="0" smtClean="0">
                <a:solidFill>
                  <a:srgbClr val="FF0000"/>
                </a:solidFill>
              </a:rPr>
              <a:t> 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2563" y="6123026"/>
            <a:ext cx="161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dirty="0" smtClean="0">
                <a:solidFill>
                  <a:srgbClr val="FFFF00"/>
                </a:solidFill>
              </a:rPr>
              <a:t> person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9076" y="2174530"/>
            <a:ext cx="124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1</a:t>
            </a:r>
            <a:r>
              <a:rPr lang="en-US" sz="2400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dirty="0" smtClean="0">
                <a:solidFill>
                  <a:srgbClr val="FF0000"/>
                </a:solidFill>
              </a:rPr>
              <a:t> &amp; 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2390" y="0"/>
            <a:ext cx="36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Framework and Background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260"/>
            <a:ext cx="1668057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(4)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8-17 at 15.06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96" y="2771712"/>
            <a:ext cx="5146266" cy="408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0727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Person </a:t>
            </a:r>
            <a:r>
              <a:rPr lang="en-US" dirty="0" err="1" smtClean="0"/>
              <a:t>deixis</a:t>
            </a:r>
            <a:r>
              <a:rPr lang="en-US" dirty="0" smtClean="0"/>
              <a:t>: corresponding limitations on concept formation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1399" y="3312788"/>
            <a:ext cx="154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</a:rPr>
              <a:t>st</a:t>
            </a:r>
            <a:r>
              <a:rPr lang="en-US" sz="2400" dirty="0" smtClean="0">
                <a:solidFill>
                  <a:srgbClr val="FFFF00"/>
                </a:solidFill>
              </a:rPr>
              <a:t> person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1399" y="5128132"/>
            <a:ext cx="136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inclusive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7552" y="3312788"/>
            <a:ext cx="15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3</a:t>
            </a:r>
            <a:r>
              <a:rPr lang="en-US" sz="2400" baseline="30000" dirty="0" smtClean="0">
                <a:solidFill>
                  <a:srgbClr val="FFFF00"/>
                </a:solidFill>
              </a:rPr>
              <a:t>rd</a:t>
            </a:r>
            <a:r>
              <a:rPr lang="en-US" sz="2400" dirty="0" smtClean="0">
                <a:solidFill>
                  <a:srgbClr val="FFFF00"/>
                </a:solidFill>
              </a:rPr>
              <a:t> person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2563" y="6123026"/>
            <a:ext cx="161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FF00"/>
                </a:solidFill>
              </a:rPr>
              <a:t>2</a:t>
            </a:r>
            <a:r>
              <a:rPr lang="en-US" sz="2400" baseline="30000" dirty="0" smtClean="0">
                <a:solidFill>
                  <a:srgbClr val="FFFF00"/>
                </a:solidFill>
              </a:rPr>
              <a:t>nd</a:t>
            </a:r>
            <a:r>
              <a:rPr lang="en-US" sz="2400" dirty="0" smtClean="0">
                <a:solidFill>
                  <a:srgbClr val="FFFF00"/>
                </a:solidFill>
              </a:rPr>
              <a:t> person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2390" y="0"/>
            <a:ext cx="36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Framework and Background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0778"/>
            <a:ext cx="1668057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</a:t>
            </a:r>
            <a:r>
              <a:rPr lang="en-US" dirty="0">
                <a:solidFill>
                  <a:srgbClr val="CCFFCC"/>
                </a:solidFill>
              </a:rPr>
              <a:t>5</a:t>
            </a:r>
            <a:r>
              <a:rPr lang="en-US" dirty="0" smtClean="0">
                <a:solidFill>
                  <a:srgbClr val="CCFFCC"/>
                </a:solidFill>
              </a:rPr>
              <a:t>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24 at 15.13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44" y="1260665"/>
            <a:ext cx="7356094" cy="496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42" y="274638"/>
            <a:ext cx="8163858" cy="1143000"/>
          </a:xfrm>
        </p:spPr>
        <p:txBody>
          <a:bodyPr/>
          <a:lstStyle/>
          <a:p>
            <a:r>
              <a:rPr lang="en-US" dirty="0" err="1" smtClean="0"/>
              <a:t>Tümpisa</a:t>
            </a:r>
            <a:r>
              <a:rPr lang="en-US" dirty="0" smtClean="0"/>
              <a:t> Shoshone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913130"/>
              </p:ext>
            </p:extLst>
          </p:nvPr>
        </p:nvGraphicFramePr>
        <p:xfrm>
          <a:off x="5851695" y="4572000"/>
          <a:ext cx="329230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725"/>
                <a:gridCol w="1041635"/>
                <a:gridCol w="146194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7F7F7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7F7F7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ta-</a:t>
                      </a:r>
                      <a:r>
                        <a:rPr lang="en-US" sz="2400" dirty="0" err="1" smtClean="0"/>
                        <a:t>mmü</a:t>
                      </a:r>
                      <a:endParaRPr lang="en-US" sz="2400" dirty="0" smtClean="0"/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nü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nü-mmü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ü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mü-mmü</a:t>
                      </a:r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(Demonstratives)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2390" y="0"/>
            <a:ext cx="36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Framework and Background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533538" y="4171890"/>
            <a:ext cx="1610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BFBFBF"/>
                </a:solidFill>
              </a:rPr>
              <a:t>Dayley</a:t>
            </a:r>
            <a:r>
              <a:rPr lang="en-US" sz="2000" dirty="0" smtClean="0">
                <a:solidFill>
                  <a:srgbClr val="BFBFBF"/>
                </a:solidFill>
              </a:rPr>
              <a:t> 1989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670"/>
            <a:ext cx="2360780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(10) </a:t>
            </a:r>
            <a:r>
              <a:rPr lang="en-US" dirty="0" smtClean="0">
                <a:solidFill>
                  <a:srgbClr val="CCFFCC"/>
                </a:solidFill>
              </a:rPr>
              <a:t>&amp; </a:t>
            </a:r>
            <a:r>
              <a:rPr lang="en-US" dirty="0" smtClean="0">
                <a:solidFill>
                  <a:srgbClr val="CCFFCC"/>
                </a:solidFill>
              </a:rPr>
              <a:t>(6)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3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24 at 15.15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4676"/>
            <a:ext cx="7341369" cy="52823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656315"/>
              </p:ext>
            </p:extLst>
          </p:nvPr>
        </p:nvGraphicFramePr>
        <p:xfrm>
          <a:off x="5740621" y="4148184"/>
          <a:ext cx="3403379" cy="2651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725"/>
                <a:gridCol w="1617868"/>
                <a:gridCol w="1043786"/>
              </a:tblGrid>
              <a:tr h="51823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7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we</a:t>
                      </a:r>
                    </a:p>
                  </a:txBody>
                  <a:tcP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7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i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we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077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you</a:t>
                      </a:r>
                      <a:endParaRPr lang="en-US" sz="2400" dirty="0"/>
                    </a:p>
                  </a:txBody>
                  <a:tcPr/>
                </a:tc>
              </a:tr>
              <a:tr h="51049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he, she,</a:t>
                      </a:r>
                      <a:r>
                        <a:rPr lang="en-US" sz="2400" baseline="0" dirty="0" smtClean="0"/>
                        <a:t> it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52390" y="0"/>
            <a:ext cx="36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Framework and Background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2942" y="274638"/>
            <a:ext cx="8163858" cy="1143000"/>
          </a:xfrm>
        </p:spPr>
        <p:txBody>
          <a:bodyPr/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668057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(7)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0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Framework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The Problem </a:t>
            </a:r>
            <a:r>
              <a:rPr lang="en-US" dirty="0">
                <a:solidFill>
                  <a:srgbClr val="FFFF00"/>
                </a:solidFill>
              </a:rPr>
              <a:t>&amp; </a:t>
            </a:r>
            <a:r>
              <a:rPr lang="en-US" dirty="0" smtClean="0">
                <a:solidFill>
                  <a:srgbClr val="FFFF00"/>
                </a:solidFill>
              </a:rPr>
              <a:t>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Morphological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BFBFBF"/>
                </a:solidFill>
              </a:rPr>
              <a:t>Semantical</a:t>
            </a:r>
            <a:r>
              <a:rPr lang="en-US" dirty="0" smtClean="0">
                <a:solidFill>
                  <a:srgbClr val="BFBFBF"/>
                </a:solidFill>
              </a:rPr>
              <a:t>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84" y="3892325"/>
            <a:ext cx="4456616" cy="29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Literature on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analyses: 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PLURAL = + 3</a:t>
            </a:r>
            <a:r>
              <a:rPr lang="en-US" baseline="30000" dirty="0" smtClean="0">
                <a:solidFill>
                  <a:srgbClr val="FFFF00"/>
                </a:solidFill>
              </a:rPr>
              <a:t>rd</a:t>
            </a:r>
            <a:r>
              <a:rPr lang="en-US" dirty="0" smtClean="0">
                <a:solidFill>
                  <a:srgbClr val="FFFF00"/>
                </a:solidFill>
              </a:rPr>
              <a:t>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4663"/>
              </p:ext>
            </p:extLst>
          </p:nvPr>
        </p:nvGraphicFramePr>
        <p:xfrm>
          <a:off x="924785" y="2776453"/>
          <a:ext cx="7310871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462"/>
                <a:gridCol w="1359542"/>
                <a:gridCol w="1361698"/>
                <a:gridCol w="1466445"/>
                <a:gridCol w="1505724"/>
              </a:tblGrid>
              <a:tr h="39439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  <a:endParaRPr lang="en-US" sz="2400" i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2016</a:t>
                      </a:r>
                      <a:endParaRPr lang="en-US" sz="2400" i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2016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inclusive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1+2(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sz="2400" i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iu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speaker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28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hearer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non-part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3214" y="0"/>
            <a:ext cx="265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dirty="0" smtClean="0"/>
              <a:t>. Problem and Clai</a:t>
            </a:r>
            <a:r>
              <a:rPr lang="en-US" sz="2000" dirty="0"/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82"/>
            <a:ext cx="1668057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(9)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6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8-17 at 15.0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93" y="1608619"/>
            <a:ext cx="5128407" cy="4517544"/>
          </a:xfrm>
          <a:prstGeom prst="rect">
            <a:avLst/>
          </a:prstGeom>
        </p:spPr>
      </p:pic>
      <p:pic>
        <p:nvPicPr>
          <p:cNvPr id="5" name="Picture 4" descr="Screen Shot 2016-09-06 at 12.07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80" y="1600200"/>
            <a:ext cx="5009439" cy="4697236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5C3C-9BFE-0740-8F74-F8F8FBCC4B60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96641" y="1755279"/>
            <a:ext cx="10859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= 1pl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58044" y="5195410"/>
            <a:ext cx="10859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= 2pl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Problem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assume</a:t>
            </a:r>
            <a:br>
              <a:rPr lang="en-US" dirty="0" smtClean="0"/>
            </a:br>
            <a:r>
              <a:rPr lang="en-US" dirty="0" smtClean="0"/>
              <a:t>PL =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Result: </a:t>
            </a:r>
            <a:br>
              <a:rPr lang="en-US" dirty="0" smtClean="0"/>
            </a:br>
            <a:r>
              <a:rPr lang="en-US" dirty="0" err="1" smtClean="0"/>
              <a:t>Lexicalisation</a:t>
            </a:r>
            <a:r>
              <a:rPr lang="en-US" dirty="0" smtClean="0"/>
              <a:t> of</a:t>
            </a:r>
          </a:p>
          <a:p>
            <a:pPr lvl="1"/>
            <a:r>
              <a:rPr lang="en-US" i="1" dirty="0" err="1" smtClean="0"/>
              <a:t>io</a:t>
            </a:r>
            <a:endParaRPr lang="en-US" i="1" dirty="0" smtClean="0"/>
          </a:p>
          <a:p>
            <a:pPr lvl="1"/>
            <a:r>
              <a:rPr lang="en-US" i="1" dirty="0" err="1" smtClean="0"/>
              <a:t>uo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93214" y="0"/>
            <a:ext cx="265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Problem and Clai</a:t>
            </a:r>
            <a:r>
              <a:rPr lang="en-US" sz="2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024522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15 at 11.55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r="4281" b="3078"/>
          <a:stretch/>
        </p:blipFill>
        <p:spPr>
          <a:xfrm>
            <a:off x="3282885" y="2038917"/>
            <a:ext cx="5861115" cy="4087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3999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E5C3C-9BFE-0740-8F74-F8F8FBCC4B60}" type="slidenum">
              <a:rPr lang="en-US" smtClean="0"/>
              <a:t>18</a:t>
            </a:fld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If we assume</a:t>
            </a:r>
            <a:br>
              <a:rPr lang="en-US" dirty="0" smtClean="0"/>
            </a:br>
            <a:r>
              <a:rPr lang="en-US" dirty="0" smtClean="0"/>
              <a:t>PL =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Result: </a:t>
            </a:r>
            <a:br>
              <a:rPr lang="en-US" dirty="0" smtClean="0"/>
            </a:br>
            <a:r>
              <a:rPr lang="en-US" dirty="0" err="1" smtClean="0"/>
              <a:t>Lexicalisation</a:t>
            </a:r>
            <a:r>
              <a:rPr lang="en-US" dirty="0" smtClean="0"/>
              <a:t> of</a:t>
            </a:r>
          </a:p>
          <a:p>
            <a:pPr lvl="1"/>
            <a:r>
              <a:rPr lang="en-US" i="1" dirty="0" err="1" smtClean="0"/>
              <a:t>io</a:t>
            </a:r>
            <a:endParaRPr lang="en-US" i="1" dirty="0" smtClean="0"/>
          </a:p>
          <a:p>
            <a:pPr lvl="1"/>
            <a:r>
              <a:rPr lang="en-US" i="1" dirty="0" err="1" smtClean="0"/>
              <a:t>uo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93214" y="0"/>
            <a:ext cx="265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Problem and Clai</a:t>
            </a:r>
            <a:r>
              <a:rPr lang="en-US" sz="2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28047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06 at 12.16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4150"/>
          <a:stretch/>
        </p:blipFill>
        <p:spPr>
          <a:xfrm>
            <a:off x="3357707" y="2811034"/>
            <a:ext cx="5329093" cy="3419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PLURAL ≠ 3</a:t>
            </a:r>
            <a:r>
              <a:rPr lang="en-US" baseline="30000" dirty="0" smtClean="0"/>
              <a:t>rd</a:t>
            </a:r>
            <a:r>
              <a:rPr lang="en-US" dirty="0" smtClean="0"/>
              <a:t> PERSON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DIFFERENT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morphologically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semantically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3214" y="0"/>
            <a:ext cx="2650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Problem and Clai</a:t>
            </a:r>
            <a:r>
              <a:rPr lang="en-US" sz="2000" dirty="0"/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0778"/>
            <a:ext cx="1668057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(8)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4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Literature on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08628"/>
              </p:ext>
            </p:extLst>
          </p:nvPr>
        </p:nvGraphicFramePr>
        <p:xfrm>
          <a:off x="144312" y="1634896"/>
          <a:ext cx="8889649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544"/>
                <a:gridCol w="1587438"/>
                <a:gridCol w="1544143"/>
                <a:gridCol w="1356538"/>
                <a:gridCol w="995756"/>
                <a:gridCol w="1399831"/>
                <a:gridCol w="1385399"/>
              </a:tblGrid>
              <a:tr h="39439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28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he,</a:t>
                      </a:r>
                      <a:r>
                        <a:rPr lang="en-US" sz="2400" i="1" baseline="0" dirty="0" smtClean="0">
                          <a:solidFill>
                            <a:srgbClr val="FFFFFF"/>
                          </a:solidFill>
                        </a:rPr>
                        <a:t> she, it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0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Framework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Problem &amp; 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Morphological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Semantic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Possible Person Paradigms:</a:t>
            </a:r>
          </a:p>
          <a:p>
            <a:r>
              <a:rPr lang="en-US" dirty="0"/>
              <a:t>Suppletive paradigm </a:t>
            </a:r>
          </a:p>
          <a:p>
            <a:r>
              <a:rPr lang="en-US" dirty="0" smtClean="0"/>
              <a:t>Regular person </a:t>
            </a:r>
            <a:r>
              <a:rPr lang="en-US" dirty="0"/>
              <a:t>stem + number affix </a:t>
            </a:r>
            <a:endParaRPr lang="en-US" dirty="0" smtClean="0"/>
          </a:p>
          <a:p>
            <a:r>
              <a:rPr lang="en-US" dirty="0" smtClean="0"/>
              <a:t>Suppletive person stem + number affix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3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Suppletive </a:t>
            </a:r>
            <a:r>
              <a:rPr lang="en-US" dirty="0"/>
              <a:t>paradigm </a:t>
            </a:r>
            <a:r>
              <a:rPr lang="en-US" dirty="0" smtClean="0"/>
              <a:t>(Guaraní)</a:t>
            </a:r>
            <a:r>
              <a:rPr lang="en-US" dirty="0" smtClean="0"/>
              <a:t>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02308"/>
              </p:ext>
            </p:extLst>
          </p:nvPr>
        </p:nvGraphicFramePr>
        <p:xfrm>
          <a:off x="908617" y="2654027"/>
          <a:ext cx="42177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762"/>
                <a:gridCol w="1374318"/>
                <a:gridCol w="165266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SG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yané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šé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oré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né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peé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demonstr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91773" y="2253917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BFBFBF"/>
                </a:solidFill>
              </a:rPr>
              <a:t>Gregores</a:t>
            </a:r>
            <a:r>
              <a:rPr lang="en-US" sz="2000" dirty="0" smtClean="0">
                <a:solidFill>
                  <a:srgbClr val="BFBFBF"/>
                </a:solidFill>
              </a:rPr>
              <a:t> &amp; </a:t>
            </a:r>
            <a:r>
              <a:rPr lang="en-US" sz="2000" dirty="0" err="1" smtClean="0">
                <a:solidFill>
                  <a:srgbClr val="BFBFBF"/>
                </a:solidFill>
              </a:rPr>
              <a:t>Suárez</a:t>
            </a:r>
            <a:r>
              <a:rPr lang="en-US" sz="2000" dirty="0" smtClean="0">
                <a:solidFill>
                  <a:srgbClr val="BFBFBF"/>
                </a:solidFill>
              </a:rPr>
              <a:t> 1967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778"/>
            <a:ext cx="1779303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(11)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Suppletive </a:t>
            </a:r>
            <a:r>
              <a:rPr lang="en-US" dirty="0"/>
              <a:t>paradigm </a:t>
            </a:r>
            <a:r>
              <a:rPr lang="en-US" dirty="0" smtClean="0"/>
              <a:t>(Guaraní)</a:t>
            </a:r>
            <a:endParaRPr lang="en-US" dirty="0"/>
          </a:p>
          <a:p>
            <a:r>
              <a:rPr lang="en-US" dirty="0" smtClean="0"/>
              <a:t>Regular person </a:t>
            </a:r>
            <a:r>
              <a:rPr lang="en-US" dirty="0"/>
              <a:t>stem + number affix (Quechua</a:t>
            </a:r>
            <a:r>
              <a:rPr lang="en-US" dirty="0" smtClean="0"/>
              <a:t>)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90733"/>
              </p:ext>
            </p:extLst>
          </p:nvPr>
        </p:nvGraphicFramePr>
        <p:xfrm>
          <a:off x="934804" y="3308728"/>
          <a:ext cx="473533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4684"/>
                <a:gridCol w="1722246"/>
                <a:gridCol w="1948401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SG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nuxañči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(k) 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nuxa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nuxa</a:t>
                      </a:r>
                      <a:r>
                        <a:rPr lang="en-US" sz="2400" dirty="0" smtClean="0"/>
                        <a:t>:-</a:t>
                      </a:r>
                      <a:r>
                        <a:rPr lang="en-US" sz="2400" dirty="0" err="1" smtClean="0"/>
                        <a:t>guna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xam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xam-guna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pay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pay-</a:t>
                      </a:r>
                      <a:r>
                        <a:rPr lang="en-US" sz="2400" dirty="0" err="1" smtClean="0"/>
                        <a:t>guna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35542" y="2781284"/>
            <a:ext cx="172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BFBFBF"/>
                </a:solidFill>
              </a:rPr>
              <a:t>Adelaar</a:t>
            </a:r>
            <a:r>
              <a:rPr lang="en-US" sz="2000" dirty="0" smtClean="0">
                <a:solidFill>
                  <a:srgbClr val="BFBFBF"/>
                </a:solidFill>
              </a:rPr>
              <a:t> 1977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778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(12)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Suppletive </a:t>
            </a:r>
            <a:r>
              <a:rPr lang="en-US" dirty="0"/>
              <a:t>paradigm </a:t>
            </a:r>
            <a:r>
              <a:rPr lang="en-US" dirty="0" smtClean="0"/>
              <a:t>(Guaraní)</a:t>
            </a:r>
            <a:endParaRPr lang="en-US" dirty="0"/>
          </a:p>
          <a:p>
            <a:r>
              <a:rPr lang="en-US" dirty="0" smtClean="0"/>
              <a:t>Regular person </a:t>
            </a:r>
            <a:r>
              <a:rPr lang="en-US" dirty="0"/>
              <a:t>stem + number affix </a:t>
            </a:r>
            <a:r>
              <a:rPr lang="en-US" dirty="0" smtClean="0"/>
              <a:t>(Quechua)</a:t>
            </a:r>
          </a:p>
          <a:p>
            <a:r>
              <a:rPr lang="en-US" dirty="0" smtClean="0"/>
              <a:t>Suppletive person stem </a:t>
            </a:r>
            <a:r>
              <a:rPr lang="en-US" dirty="0"/>
              <a:t>+ number </a:t>
            </a:r>
            <a:r>
              <a:rPr lang="en-US" dirty="0" smtClean="0"/>
              <a:t>affix: (</a:t>
            </a:r>
            <a:r>
              <a:rPr lang="en-US" dirty="0" err="1"/>
              <a:t>Kayardild</a:t>
            </a:r>
            <a:r>
              <a:rPr lang="en-US" dirty="0" smtClean="0"/>
              <a:t>)</a:t>
            </a:r>
            <a:r>
              <a:rPr lang="en-US" dirty="0" smtClean="0"/>
              <a:t>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91035"/>
              </p:ext>
            </p:extLst>
          </p:nvPr>
        </p:nvGraphicFramePr>
        <p:xfrm>
          <a:off x="895525" y="4375589"/>
          <a:ext cx="4700538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098"/>
                <a:gridCol w="1774436"/>
                <a:gridCol w="1931004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SG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-l-da </a:t>
                      </a:r>
                      <a:endParaRPr lang="en-US" sz="2400" dirty="0"/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nga</a:t>
                      </a:r>
                      <a:r>
                        <a:rPr lang="en-US" sz="2400" dirty="0" smtClean="0"/>
                        <a:t>-da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nga</a:t>
                      </a:r>
                      <a:r>
                        <a:rPr lang="en-US" sz="2400" dirty="0" smtClean="0"/>
                        <a:t>-l-da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nyingka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ki</a:t>
                      </a:r>
                      <a:r>
                        <a:rPr lang="en-US" sz="2400" dirty="0" smtClean="0"/>
                        <a:t>-l-da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/>
                        <a:t>niya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bi-l-da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112834" y="3861770"/>
            <a:ext cx="1539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Evans 1995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778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(13)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1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Suppletive </a:t>
            </a:r>
            <a:r>
              <a:rPr lang="en-US" dirty="0"/>
              <a:t>paradigm </a:t>
            </a:r>
            <a:r>
              <a:rPr lang="en-US" dirty="0" smtClean="0"/>
              <a:t>(Guaraní)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Regular person </a:t>
            </a:r>
            <a:r>
              <a:rPr lang="en-US" dirty="0">
                <a:solidFill>
                  <a:srgbClr val="FFFF00"/>
                </a:solidFill>
              </a:rPr>
              <a:t>stem + number affix </a:t>
            </a:r>
            <a:r>
              <a:rPr lang="en-US" dirty="0" smtClean="0"/>
              <a:t>(Quechua)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Suppletive person stem </a:t>
            </a:r>
            <a:r>
              <a:rPr lang="en-US" dirty="0">
                <a:solidFill>
                  <a:srgbClr val="FFFF00"/>
                </a:solidFill>
              </a:rPr>
              <a:t>+ number </a:t>
            </a:r>
            <a:r>
              <a:rPr lang="en-US" dirty="0" smtClean="0">
                <a:solidFill>
                  <a:srgbClr val="FFFF00"/>
                </a:solidFill>
              </a:rPr>
              <a:t>affix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/>
              <a:t>Kayardild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 Compositional paradigms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316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Expectation for compositional paradigms: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Languages that share one morpheme for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&amp; plural number affix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965708"/>
              </p:ext>
            </p:extLst>
          </p:nvPr>
        </p:nvGraphicFramePr>
        <p:xfrm>
          <a:off x="457200" y="4187041"/>
          <a:ext cx="323815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385"/>
                <a:gridCol w="1079385"/>
                <a:gridCol w="107938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α-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2685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β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β-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γ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γ-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62334"/>
              </p:ext>
            </p:extLst>
          </p:nvPr>
        </p:nvGraphicFramePr>
        <p:xfrm>
          <a:off x="4406159" y="4187041"/>
          <a:ext cx="42806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5497"/>
                <a:gridCol w="1354329"/>
                <a:gridCol w="1900815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dirty="0" err="1" smtClean="0"/>
                        <a:t>Tümpisa</a:t>
                      </a:r>
                      <a:r>
                        <a:rPr lang="en-US" sz="2400" dirty="0" smtClean="0"/>
                        <a:t> Shoshone</a:t>
                      </a:r>
                      <a:endParaRPr lang="en-US" sz="2400" dirty="0"/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ta-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mmü</a:t>
                      </a:r>
                      <a:endParaRPr lang="en-US" sz="2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nü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nü-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mmü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ü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mü-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mmü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(Demonstratives)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7564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Sample</a:t>
            </a:r>
            <a:r>
              <a:rPr lang="en-US" dirty="0"/>
              <a:t> </a:t>
            </a:r>
            <a:r>
              <a:rPr lang="en-US" dirty="0" smtClean="0"/>
              <a:t>(39 </a:t>
            </a:r>
            <a:r>
              <a:rPr lang="en-US" dirty="0" err="1" smtClean="0"/>
              <a:t>lgs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Typological </a:t>
            </a:r>
            <a:r>
              <a:rPr lang="en-US" dirty="0" smtClean="0"/>
              <a:t>literature</a:t>
            </a:r>
            <a:r>
              <a:rPr lang="en-US" dirty="0"/>
              <a:t>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a.o</a:t>
            </a:r>
            <a:r>
              <a:rPr lang="en-US" dirty="0" smtClean="0"/>
              <a:t>: (330 </a:t>
            </a:r>
            <a:r>
              <a:rPr lang="en-US" dirty="0" err="1" smtClean="0"/>
              <a:t>lgs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err="1" smtClean="0"/>
              <a:t>Forchheimer</a:t>
            </a:r>
            <a:r>
              <a:rPr lang="en-US" smtClean="0"/>
              <a:t> 1953</a:t>
            </a:r>
          </a:p>
          <a:p>
            <a:pPr lvl="1"/>
            <a:r>
              <a:rPr lang="en-US" dirty="0" smtClean="0"/>
              <a:t>Harley &amp; Ritter 2003</a:t>
            </a:r>
          </a:p>
          <a:p>
            <a:pPr lvl="1"/>
            <a:r>
              <a:rPr lang="en-US" dirty="0" smtClean="0"/>
              <a:t>Daniel 2005</a:t>
            </a:r>
          </a:p>
          <a:p>
            <a:pPr lvl="1"/>
            <a:r>
              <a:rPr lang="en-US" dirty="0" err="1" smtClean="0"/>
              <a:t>Baerman</a:t>
            </a:r>
            <a:r>
              <a:rPr lang="en-US" dirty="0" smtClean="0"/>
              <a:t> et al. 2005</a:t>
            </a:r>
          </a:p>
          <a:p>
            <a:pPr lvl="1"/>
            <a:r>
              <a:rPr lang="en-US" dirty="0" err="1" smtClean="0"/>
              <a:t>Bobaljik</a:t>
            </a:r>
            <a:r>
              <a:rPr lang="en-US" dirty="0" smtClean="0"/>
              <a:t> </a:t>
            </a:r>
            <a:r>
              <a:rPr lang="en-US" dirty="0"/>
              <a:t>2008</a:t>
            </a:r>
          </a:p>
          <a:p>
            <a:pPr lvl="1"/>
            <a:r>
              <a:rPr lang="en-US" dirty="0" err="1"/>
              <a:t>Cysouw</a:t>
            </a:r>
            <a:r>
              <a:rPr lang="en-US" dirty="0"/>
              <a:t> 2009</a:t>
            </a:r>
          </a:p>
          <a:p>
            <a:pPr lvl="1"/>
            <a:r>
              <a:rPr lang="en-US" dirty="0" err="1" smtClean="0"/>
              <a:t>Harbour</a:t>
            </a:r>
            <a:r>
              <a:rPr lang="en-US" dirty="0" smtClean="0"/>
              <a:t> 2016</a:t>
            </a:r>
          </a:p>
          <a:p>
            <a:pPr lvl="1"/>
            <a:r>
              <a:rPr lang="en-US" dirty="0" err="1" smtClean="0"/>
              <a:t>Ackema</a:t>
            </a:r>
            <a:r>
              <a:rPr lang="en-US" dirty="0" smtClean="0"/>
              <a:t> &amp; </a:t>
            </a:r>
            <a:r>
              <a:rPr lang="en-US" dirty="0" err="1" smtClean="0"/>
              <a:t>Neeleman</a:t>
            </a:r>
            <a:r>
              <a:rPr lang="en-US" dirty="0" smtClean="0"/>
              <a:t> 2016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85015"/>
              </p:ext>
            </p:extLst>
          </p:nvPr>
        </p:nvGraphicFramePr>
        <p:xfrm>
          <a:off x="5226535" y="2555728"/>
          <a:ext cx="323815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385"/>
                <a:gridCol w="1079385"/>
                <a:gridCol w="107938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α-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2685"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i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β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β-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u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γ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γ-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o</a:t>
                      </a:r>
                      <a:endParaRPr lang="en-US" sz="2400" i="1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6535" y="1983995"/>
            <a:ext cx="2169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Unattested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7938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Composite Forms in </a:t>
            </a:r>
            <a:r>
              <a:rPr lang="en-US" dirty="0" err="1" smtClean="0"/>
              <a:t>Forchheimer</a:t>
            </a:r>
            <a:r>
              <a:rPr lang="en-US" dirty="0" smtClean="0"/>
              <a:t> 1953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Forchheimer</a:t>
            </a:r>
            <a:r>
              <a:rPr lang="en-US" dirty="0" smtClean="0"/>
              <a:t> 1953: </a:t>
            </a:r>
            <a:r>
              <a:rPr lang="en-US" i="1" dirty="0" smtClean="0"/>
              <a:t>The Category of Person in Language</a:t>
            </a:r>
            <a:br>
              <a:rPr lang="en-US" i="1" dirty="0" smtClean="0"/>
            </a:br>
            <a:r>
              <a:rPr lang="en-US" dirty="0" smtClean="0">
                <a:sym typeface="Wingdings"/>
              </a:rPr>
              <a:t> ‘Composite Forms’: +3</a:t>
            </a:r>
          </a:p>
          <a:p>
            <a:r>
              <a:rPr lang="en-US" dirty="0" err="1" smtClean="0">
                <a:sym typeface="Wingdings"/>
              </a:rPr>
              <a:t>Pama-Nyungan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err="1" smtClean="0">
                <a:sym typeface="Wingdings"/>
              </a:rPr>
              <a:t>Kalaw</a:t>
            </a:r>
            <a:r>
              <a:rPr lang="en-US" dirty="0" smtClean="0">
                <a:sym typeface="Wingdings"/>
              </a:rPr>
              <a:t> Lagaw </a:t>
            </a:r>
            <a:r>
              <a:rPr lang="en-US" dirty="0" err="1" smtClean="0">
                <a:sym typeface="Wingdings"/>
              </a:rPr>
              <a:t>Ya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err="1" smtClean="0">
                <a:sym typeface="Wingdings"/>
              </a:rPr>
              <a:t>Arrernte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Penutian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Coastal Oregon </a:t>
            </a:r>
            <a:r>
              <a:rPr lang="en-US" dirty="0" err="1" smtClean="0">
                <a:sym typeface="Wingdings"/>
              </a:rPr>
              <a:t>Penutian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Coos</a:t>
            </a:r>
          </a:p>
          <a:p>
            <a:pPr lvl="2"/>
            <a:r>
              <a:rPr lang="en-US" dirty="0" smtClean="0">
                <a:sym typeface="Wingdings"/>
              </a:rPr>
              <a:t>Siuslaw</a:t>
            </a:r>
          </a:p>
          <a:p>
            <a:pPr lvl="1"/>
            <a:r>
              <a:rPr lang="en-US" dirty="0" smtClean="0">
                <a:sym typeface="Wingdings"/>
              </a:rPr>
              <a:t>Chinook</a:t>
            </a:r>
          </a:p>
          <a:p>
            <a:r>
              <a:rPr lang="en-US" dirty="0" smtClean="0">
                <a:sym typeface="Wingdings"/>
              </a:rPr>
              <a:t>Ancient Middle-East, Mesopotamia</a:t>
            </a:r>
          </a:p>
          <a:p>
            <a:pPr lvl="1"/>
            <a:r>
              <a:rPr lang="en-US" dirty="0" err="1" smtClean="0">
                <a:sym typeface="Wingdings"/>
              </a:rPr>
              <a:t>Hurrian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Sumerian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180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Pronominal suffixes in </a:t>
            </a:r>
            <a:r>
              <a:rPr lang="en-US" dirty="0" err="1" smtClean="0"/>
              <a:t>Forchheimer</a:t>
            </a:r>
            <a:r>
              <a:rPr lang="en-US" dirty="0" smtClean="0"/>
              <a:t> 1953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880566"/>
              </p:ext>
            </p:extLst>
          </p:nvPr>
        </p:nvGraphicFramePr>
        <p:xfrm>
          <a:off x="913773" y="2242432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23868"/>
                <a:gridCol w="1388847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-ns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-n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-a(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xûn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tcî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ø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482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(14)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3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Literature on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08759"/>
              </p:ext>
            </p:extLst>
          </p:nvPr>
        </p:nvGraphicFramePr>
        <p:xfrm>
          <a:off x="144312" y="1634896"/>
          <a:ext cx="8889649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544"/>
                <a:gridCol w="1587438"/>
                <a:gridCol w="1544143"/>
                <a:gridCol w="1356538"/>
                <a:gridCol w="995756"/>
                <a:gridCol w="1399831"/>
                <a:gridCol w="1385399"/>
              </a:tblGrid>
              <a:tr h="39439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1+3</a:t>
                      </a:r>
                      <a:endParaRPr 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28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2+3</a:t>
                      </a:r>
                      <a:endParaRPr 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he,</a:t>
                      </a:r>
                      <a:r>
                        <a:rPr lang="en-US" sz="2400" i="1" baseline="0" dirty="0" smtClean="0">
                          <a:solidFill>
                            <a:schemeClr val="tx1"/>
                          </a:solidFill>
                        </a:rPr>
                        <a:t> she, it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chemeClr val="tx1"/>
                          </a:solidFill>
                        </a:rPr>
                        <a:t>3+3</a:t>
                      </a:r>
                      <a:endParaRPr 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Pronominal suffixes in </a:t>
            </a:r>
            <a:r>
              <a:rPr lang="en-US" dirty="0" err="1" smtClean="0"/>
              <a:t>Forchheimer</a:t>
            </a:r>
            <a:r>
              <a:rPr lang="en-US" dirty="0" smtClean="0"/>
              <a:t> 1953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453272"/>
              </p:ext>
            </p:extLst>
          </p:nvPr>
        </p:nvGraphicFramePr>
        <p:xfrm>
          <a:off x="913773" y="2242432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33005"/>
                <a:gridCol w="1379710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-ns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-n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-a(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xûn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tcî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ø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237151" y="3227765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7151" y="4130027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03423" y="3535009"/>
            <a:ext cx="27933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50651" y="3535009"/>
            <a:ext cx="27933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82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(14)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6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Pronominal suffixes in </a:t>
            </a:r>
            <a:r>
              <a:rPr lang="en-US" dirty="0" err="1" smtClean="0"/>
              <a:t>Forchheimer</a:t>
            </a:r>
            <a:r>
              <a:rPr lang="en-US" dirty="0" smtClean="0"/>
              <a:t> 1953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811975"/>
              </p:ext>
            </p:extLst>
          </p:nvPr>
        </p:nvGraphicFramePr>
        <p:xfrm>
          <a:off x="913773" y="2242432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14731"/>
                <a:gridCol w="1397984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-ns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-n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-a(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xûn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tcî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ø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237151" y="3227765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EA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37151" y="4130027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EA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1059" y="4130027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08667" y="3227765"/>
            <a:ext cx="718779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03423" y="3535009"/>
            <a:ext cx="279338" cy="0"/>
          </a:xfrm>
          <a:prstGeom prst="line">
            <a:avLst/>
          </a:prstGeom>
          <a:ln w="38100" cmpd="sng">
            <a:solidFill>
              <a:srgbClr val="FFFEA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50651" y="3535009"/>
            <a:ext cx="279338" cy="0"/>
          </a:xfrm>
          <a:prstGeom prst="line">
            <a:avLst/>
          </a:prstGeom>
          <a:ln w="38100" cmpd="sng">
            <a:solidFill>
              <a:srgbClr val="FFFEA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1526" y="3549591"/>
            <a:ext cx="27933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03423" y="3535009"/>
            <a:ext cx="27933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913773" y="4758223"/>
            <a:ext cx="7587755" cy="1508105"/>
            <a:chOff x="913773" y="4758223"/>
            <a:chExt cx="7587755" cy="1508105"/>
          </a:xfrm>
        </p:grpSpPr>
        <p:sp>
          <p:nvSpPr>
            <p:cNvPr id="14" name="TextBox 13"/>
            <p:cNvSpPr txBox="1"/>
            <p:nvPr/>
          </p:nvSpPr>
          <p:spPr>
            <a:xfrm>
              <a:off x="913773" y="4758223"/>
              <a:ext cx="7587755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“[T]he inclusive forms are clearly composed of the third personal suffixes of the respective numbers and the </a:t>
              </a:r>
              <a:r>
                <a:rPr lang="en-US" sz="2400" i="1" dirty="0" smtClean="0"/>
                <a:t>n</a:t>
              </a:r>
              <a:r>
                <a:rPr lang="en-US" sz="2400" dirty="0" smtClean="0"/>
                <a:t> of the first person plus auxiliary vowel” </a:t>
              </a:r>
              <a:br>
                <a:rPr lang="en-US" sz="2400" dirty="0" smtClean="0"/>
              </a:br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(</a:t>
              </a:r>
              <a:r>
                <a:rPr lang="en-US" sz="2000" dirty="0" err="1" smtClean="0">
                  <a:solidFill>
                    <a:schemeClr val="tx1">
                      <a:lumMod val="75000"/>
                    </a:schemeClr>
                  </a:solidFill>
                </a:rPr>
                <a:t>Forchheimer</a:t>
              </a:r>
              <a:r>
                <a:rPr lang="en-US" sz="2000" dirty="0" smtClean="0">
                  <a:solidFill>
                    <a:schemeClr val="tx1">
                      <a:lumMod val="75000"/>
                    </a:schemeClr>
                  </a:solidFill>
                </a:rPr>
                <a:t> 1953 p. 109)</a:t>
              </a:r>
              <a:endParaRPr lang="en-US" sz="20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8026529" y="5510232"/>
              <a:ext cx="279338" cy="0"/>
            </a:xfrm>
            <a:prstGeom prst="lin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782749" y="4771617"/>
              <a:ext cx="718779" cy="398405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38100" cmpd="sng"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482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(14)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2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Siuslaw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Reanalysis: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86269"/>
              </p:ext>
            </p:extLst>
          </p:nvPr>
        </p:nvGraphicFramePr>
        <p:xfrm>
          <a:off x="913773" y="2242432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23868"/>
                <a:gridCol w="1388847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-ns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nl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-n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-a(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)x-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ûn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nx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tcî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ø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-a</a:t>
                      </a:r>
                      <a:r>
                        <a:rPr lang="en-US" sz="2400" b="0" baseline="3000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x-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nx-ø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237151" y="3227765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FF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8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37151" y="4130027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00FF8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8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61421" y="4130027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99406" y="3227765"/>
            <a:ext cx="718779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03423" y="3559426"/>
            <a:ext cx="279338" cy="0"/>
          </a:xfrm>
          <a:prstGeom prst="line">
            <a:avLst/>
          </a:prstGeom>
          <a:ln w="38100" cmpd="sng">
            <a:solidFill>
              <a:srgbClr val="FF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1526" y="3516921"/>
            <a:ext cx="279338" cy="0"/>
          </a:xfrm>
          <a:prstGeom prst="line">
            <a:avLst/>
          </a:prstGeom>
          <a:ln w="38100" cmpd="sng">
            <a:solidFill>
              <a:srgbClr val="FF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03423" y="4528432"/>
            <a:ext cx="279338" cy="0"/>
          </a:xfrm>
          <a:prstGeom prst="line">
            <a:avLst/>
          </a:prstGeom>
          <a:ln w="38100" cmpd="sng">
            <a:solidFill>
              <a:srgbClr val="2DFFF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2955" y="4528432"/>
            <a:ext cx="279338" cy="0"/>
          </a:xfrm>
          <a:prstGeom prst="line">
            <a:avLst/>
          </a:prstGeom>
          <a:ln w="38100" cmpd="sng">
            <a:solidFill>
              <a:srgbClr val="2DFFF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750651" y="4528432"/>
            <a:ext cx="279338" cy="0"/>
          </a:xfrm>
          <a:prstGeom prst="line">
            <a:avLst/>
          </a:prstGeom>
          <a:ln w="38100" cmpd="sng">
            <a:solidFill>
              <a:srgbClr val="2DFFF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0651" y="3551706"/>
            <a:ext cx="279338" cy="0"/>
          </a:xfrm>
          <a:prstGeom prst="line">
            <a:avLst/>
          </a:prstGeom>
          <a:ln w="38100" cmpd="sng">
            <a:solidFill>
              <a:srgbClr val="FF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05902" y="4072173"/>
            <a:ext cx="115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-</a:t>
            </a:r>
            <a:r>
              <a:rPr lang="en-US" sz="2800" i="1" dirty="0" err="1" smtClean="0"/>
              <a:t>ø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105902" y="3164505"/>
            <a:ext cx="113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-n</a:t>
            </a:r>
            <a:r>
              <a:rPr lang="en-US" sz="2800" dirty="0" smtClean="0"/>
              <a:t> = </a:t>
            </a:r>
            <a:r>
              <a:rPr lang="en-US" sz="28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3935" y="4857815"/>
            <a:ext cx="1031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-</a:t>
            </a:r>
            <a:r>
              <a:rPr lang="en-US" sz="2800" i="1" dirty="0" smtClean="0"/>
              <a:t>a</a:t>
            </a:r>
            <a:r>
              <a:rPr lang="en-US" sz="2800" i="1" baseline="30000" dirty="0" smtClean="0"/>
              <a:t>u</a:t>
            </a:r>
            <a:r>
              <a:rPr lang="en-US" sz="2800" i="1" dirty="0" smtClean="0"/>
              <a:t>x</a:t>
            </a:r>
            <a:r>
              <a:rPr lang="en-US" sz="2800" dirty="0" smtClean="0"/>
              <a:t>- </a:t>
            </a:r>
            <a:br>
              <a:rPr lang="en-US" sz="2800" dirty="0" smtClean="0"/>
            </a:br>
            <a:r>
              <a:rPr lang="en-US" sz="2800" dirty="0" smtClean="0"/>
              <a:t>= DU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135393" y="4857815"/>
            <a:ext cx="9475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-</a:t>
            </a:r>
            <a:r>
              <a:rPr lang="en-US" sz="2800" i="1" dirty="0" err="1" smtClean="0"/>
              <a:t>nx</a:t>
            </a:r>
            <a:r>
              <a:rPr lang="en-US" sz="2800" i="1" dirty="0" smtClean="0"/>
              <a:t>- </a:t>
            </a:r>
            <a:br>
              <a:rPr lang="en-US" sz="2800" i="1" dirty="0" smtClean="0"/>
            </a:br>
            <a:r>
              <a:rPr lang="en-US" sz="2800" dirty="0" smtClean="0"/>
              <a:t>= PL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3482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(14)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07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463"/>
          </a:xfrm>
        </p:spPr>
        <p:txBody>
          <a:bodyPr>
            <a:normAutofit/>
          </a:bodyPr>
          <a:lstStyle/>
          <a:p>
            <a:r>
              <a:rPr lang="en-US" dirty="0" smtClean="0"/>
              <a:t>Chinook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429"/>
            <a:ext cx="8229600" cy="5823571"/>
          </a:xfrm>
        </p:spPr>
        <p:txBody>
          <a:bodyPr/>
          <a:lstStyle/>
          <a:p>
            <a:r>
              <a:rPr lang="en-US" dirty="0"/>
              <a:t>Pronominal prefixes in </a:t>
            </a:r>
            <a:r>
              <a:rPr lang="en-US" dirty="0" err="1"/>
              <a:t>Forchheimer</a:t>
            </a:r>
            <a:r>
              <a:rPr lang="en-US" dirty="0"/>
              <a:t> </a:t>
            </a:r>
            <a:r>
              <a:rPr lang="en-US" dirty="0" smtClean="0"/>
              <a:t>1953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79628"/>
              </p:ext>
            </p:extLst>
          </p:nvPr>
        </p:nvGraphicFramePr>
        <p:xfrm>
          <a:off x="913773" y="1666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tc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(c)t-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625521" y="3553595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5823" y="2605667"/>
            <a:ext cx="403934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196154" y="3004072"/>
            <a:ext cx="27933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25521" y="2989490"/>
            <a:ext cx="279338" cy="0"/>
          </a:xfrm>
          <a:prstGeom prst="lin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482"/>
            <a:ext cx="1796435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(15</a:t>
            </a:r>
            <a:r>
              <a:rPr lang="en-US" dirty="0" smtClean="0">
                <a:solidFill>
                  <a:srgbClr val="CCFFCC"/>
                </a:solidFill>
              </a:rPr>
              <a:t>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8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463"/>
          </a:xfrm>
        </p:spPr>
        <p:txBody>
          <a:bodyPr>
            <a:normAutofit/>
          </a:bodyPr>
          <a:lstStyle/>
          <a:p>
            <a:r>
              <a:rPr lang="en-US" dirty="0" smtClean="0"/>
              <a:t>Chinook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429"/>
            <a:ext cx="8229600" cy="5823571"/>
          </a:xfrm>
        </p:spPr>
        <p:txBody>
          <a:bodyPr/>
          <a:lstStyle/>
          <a:p>
            <a:r>
              <a:rPr lang="en-US" dirty="0"/>
              <a:t>Pronominal prefixes in </a:t>
            </a:r>
            <a:r>
              <a:rPr lang="en-US" dirty="0" err="1"/>
              <a:t>Forchheimer</a:t>
            </a:r>
            <a:r>
              <a:rPr lang="en-US" dirty="0"/>
              <a:t> </a:t>
            </a:r>
            <a:r>
              <a:rPr lang="en-US" dirty="0" smtClean="0"/>
              <a:t>1953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Independent pronouns </a:t>
            </a:r>
            <a:r>
              <a:rPr lang="en-US" sz="2000" dirty="0" smtClean="0">
                <a:solidFill>
                  <a:srgbClr val="BFBFBF"/>
                </a:solidFill>
              </a:rPr>
              <a:t>(Harley &amp; Ritter 2002)</a:t>
            </a:r>
            <a:endParaRPr lang="en-US" sz="2000" dirty="0">
              <a:solidFill>
                <a:srgbClr val="BFBFB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91255"/>
              </p:ext>
            </p:extLst>
          </p:nvPr>
        </p:nvGraphicFramePr>
        <p:xfrm>
          <a:off x="913773" y="1666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tc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(c)t-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703523"/>
              </p:ext>
            </p:extLst>
          </p:nvPr>
        </p:nvGraphicFramePr>
        <p:xfrm>
          <a:off x="913773" y="4572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áxka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ct-áxka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táska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82"/>
            <a:ext cx="2335420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(15 &amp; 16)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22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463"/>
          </a:xfrm>
        </p:spPr>
        <p:txBody>
          <a:bodyPr>
            <a:normAutofit/>
          </a:bodyPr>
          <a:lstStyle/>
          <a:p>
            <a:r>
              <a:rPr lang="en-US" dirty="0" smtClean="0"/>
              <a:t>Chinook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429"/>
            <a:ext cx="8229600" cy="5823571"/>
          </a:xfrm>
        </p:spPr>
        <p:txBody>
          <a:bodyPr/>
          <a:lstStyle/>
          <a:p>
            <a:r>
              <a:rPr lang="en-US" dirty="0"/>
              <a:t>Pronominal prefixes in </a:t>
            </a:r>
            <a:r>
              <a:rPr lang="en-US" dirty="0" err="1"/>
              <a:t>Forchheimer</a:t>
            </a:r>
            <a:r>
              <a:rPr lang="en-US" dirty="0"/>
              <a:t> </a:t>
            </a:r>
            <a:r>
              <a:rPr lang="en-US" dirty="0" smtClean="0"/>
              <a:t>1953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Independent pronouns </a:t>
            </a:r>
            <a:r>
              <a:rPr lang="en-US" sz="2000" dirty="0" smtClean="0">
                <a:solidFill>
                  <a:srgbClr val="BFBFBF"/>
                </a:solidFill>
              </a:rPr>
              <a:t>(Harley &amp; Ritter 2002)</a:t>
            </a:r>
            <a:endParaRPr lang="en-US" sz="2000" dirty="0">
              <a:solidFill>
                <a:srgbClr val="BFBFB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88417"/>
              </p:ext>
            </p:extLst>
          </p:nvPr>
        </p:nvGraphicFramePr>
        <p:xfrm>
          <a:off x="913773" y="1666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tc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(c)t-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62728"/>
              </p:ext>
            </p:extLst>
          </p:nvPr>
        </p:nvGraphicFramePr>
        <p:xfrm>
          <a:off x="913773" y="4572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áxka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ct-áxka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táska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13773" y="6481547"/>
            <a:ext cx="4550241" cy="376453"/>
          </a:xfrm>
          <a:prstGeom prst="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3773" y="3575547"/>
            <a:ext cx="4550241" cy="376453"/>
          </a:xfrm>
          <a:prstGeom prst="rect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482"/>
            <a:ext cx="2335420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(15 &amp; 16)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08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78463"/>
          </a:xfrm>
        </p:spPr>
        <p:txBody>
          <a:bodyPr>
            <a:normAutofit/>
          </a:bodyPr>
          <a:lstStyle/>
          <a:p>
            <a:r>
              <a:rPr lang="en-US" dirty="0" smtClean="0"/>
              <a:t>Chinook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4429"/>
            <a:ext cx="8229600" cy="5823571"/>
          </a:xfrm>
        </p:spPr>
        <p:txBody>
          <a:bodyPr/>
          <a:lstStyle/>
          <a:p>
            <a:r>
              <a:rPr lang="en-US" dirty="0"/>
              <a:t>Pronominal prefixes in </a:t>
            </a:r>
            <a:r>
              <a:rPr lang="en-US" dirty="0" err="1"/>
              <a:t>Forchheimer</a:t>
            </a:r>
            <a:r>
              <a:rPr lang="en-US" dirty="0"/>
              <a:t> </a:t>
            </a:r>
            <a:r>
              <a:rPr lang="en-US" dirty="0" smtClean="0"/>
              <a:t>1953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Independent pronouns </a:t>
            </a:r>
            <a:r>
              <a:rPr lang="en-US" sz="2000" dirty="0" smtClean="0">
                <a:solidFill>
                  <a:srgbClr val="BFBFBF"/>
                </a:solidFill>
              </a:rPr>
              <a:t>(Harley &amp; Ritter 2002)</a:t>
            </a:r>
            <a:endParaRPr lang="en-US" sz="2000" dirty="0">
              <a:solidFill>
                <a:srgbClr val="BFBFB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57685"/>
              </p:ext>
            </p:extLst>
          </p:nvPr>
        </p:nvGraphicFramePr>
        <p:xfrm>
          <a:off x="913773" y="1666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tc</a:t>
                      </a:r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(c)t-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t-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25748"/>
              </p:ext>
            </p:extLst>
          </p:nvPr>
        </p:nvGraphicFramePr>
        <p:xfrm>
          <a:off x="913773" y="4572000"/>
          <a:ext cx="4550241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2640"/>
                <a:gridCol w="1169554"/>
                <a:gridCol w="1343161"/>
                <a:gridCol w="1324886"/>
              </a:tblGrid>
              <a:tr h="370840"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DU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b="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tx-aika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lx-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BFBFB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n-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ntc-aika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FFFF"/>
                          </a:solidFill>
                        </a:rPr>
                        <a:t>m-</a:t>
                      </a:r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mt-aika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mc-</a:t>
                      </a: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aika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BFBFB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FFFF"/>
                          </a:solidFill>
                        </a:rPr>
                        <a:t>áxka</a:t>
                      </a:r>
                      <a:endParaRPr lang="en-US" sz="2400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ct-áxka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táska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1625521" y="3553595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05427" y="2638153"/>
            <a:ext cx="242453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71230" y="2638153"/>
            <a:ext cx="346938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72920" y="2638153"/>
            <a:ext cx="346938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505426" y="3079711"/>
            <a:ext cx="242453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72920" y="3085906"/>
            <a:ext cx="346938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25521" y="3079711"/>
            <a:ext cx="513500" cy="3984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 cmpd="sng"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482"/>
            <a:ext cx="2335420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(15 &amp; 16)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2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are no convincing examples of languages that use the same morpheme for </a:t>
            </a:r>
          </a:p>
          <a:p>
            <a:r>
              <a:rPr lang="en-US" dirty="0" smtClean="0"/>
              <a:t>PL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 PL ≠ 3</a:t>
            </a:r>
            <a:r>
              <a:rPr lang="en-US" baseline="30000" dirty="0" smtClean="0">
                <a:solidFill>
                  <a:srgbClr val="FFFF00"/>
                </a:solidFill>
                <a:sym typeface="Wingdings"/>
              </a:rPr>
              <a:t>rd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004624"/>
              </p:ext>
            </p:extLst>
          </p:nvPr>
        </p:nvGraphicFramePr>
        <p:xfrm>
          <a:off x="3012998" y="2671171"/>
          <a:ext cx="323815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6627"/>
                <a:gridCol w="1122143"/>
                <a:gridCol w="1079385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BFBFB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BFBFBF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</a:rPr>
                        <a:t>iu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α-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42685"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β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β-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γ</a:t>
                      </a:r>
                      <a:endParaRPr lang="en-US" sz="2400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γ-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FF0000"/>
                          </a:solidFill>
                        </a:rPr>
                        <a:t>δ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3629" y="0"/>
            <a:ext cx="3430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Morphological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933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Framework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The Problem &amp; 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Morphological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Semantic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Reference: </a:t>
            </a:r>
            <a:r>
              <a:rPr lang="en-US" sz="2000" dirty="0">
                <a:solidFill>
                  <a:srgbClr val="BFBFBF"/>
                </a:solidFill>
              </a:rPr>
              <a:t>(</a:t>
            </a:r>
            <a:r>
              <a:rPr lang="en-US" sz="2000" dirty="0" err="1">
                <a:solidFill>
                  <a:srgbClr val="BFBFBF"/>
                </a:solidFill>
              </a:rPr>
              <a:t>Ackema</a:t>
            </a:r>
            <a:r>
              <a:rPr lang="en-US" sz="2000" dirty="0">
                <a:solidFill>
                  <a:srgbClr val="BFBFBF"/>
                </a:solidFill>
              </a:rPr>
              <a:t> &amp; </a:t>
            </a:r>
            <a:r>
              <a:rPr lang="en-US" sz="2000" dirty="0" err="1">
                <a:solidFill>
                  <a:srgbClr val="BFBFBF"/>
                </a:solidFill>
              </a:rPr>
              <a:t>Neeleman</a:t>
            </a:r>
            <a:r>
              <a:rPr lang="en-US" sz="2000" dirty="0">
                <a:solidFill>
                  <a:srgbClr val="BFBFBF"/>
                </a:solidFill>
              </a:rPr>
              <a:t> to appear, </a:t>
            </a:r>
            <a:r>
              <a:rPr lang="en-US" sz="2000" dirty="0" smtClean="0">
                <a:solidFill>
                  <a:srgbClr val="BFBFBF"/>
                </a:solidFill>
              </a:rPr>
              <a:t>pp. 70-73)</a:t>
            </a:r>
            <a:endParaRPr lang="en-US" sz="2000" dirty="0">
              <a:solidFill>
                <a:srgbClr val="BFBFBF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“An </a:t>
            </a:r>
            <a:r>
              <a:rPr lang="en-US" i="1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mr-IN" dirty="0" smtClean="0">
                <a:solidFill>
                  <a:srgbClr val="FFFF00"/>
                </a:solidFill>
              </a:rPr>
              <a:t>…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cannot </a:t>
            </a:r>
            <a:r>
              <a:rPr lang="en-US" dirty="0">
                <a:solidFill>
                  <a:srgbClr val="FFFF00"/>
                </a:solidFill>
              </a:rPr>
              <a:t>be included in the reference of </a:t>
            </a:r>
            <a:r>
              <a:rPr lang="en-US" dirty="0" smtClean="0">
                <a:solidFill>
                  <a:srgbClr val="FFFF00"/>
                </a:solidFill>
              </a:rPr>
              <a:t>a </a:t>
            </a:r>
            <a:r>
              <a:rPr lang="mr-IN" dirty="0" smtClean="0">
                <a:solidFill>
                  <a:srgbClr val="FFFF00"/>
                </a:solidFill>
              </a:rPr>
              <a:t>…</a:t>
            </a:r>
            <a:r>
              <a:rPr lang="en-US" dirty="0" smtClean="0">
                <a:solidFill>
                  <a:srgbClr val="FFFF00"/>
                </a:solidFill>
              </a:rPr>
              <a:t> plural pronoun</a:t>
            </a:r>
            <a:r>
              <a:rPr lang="en-US" dirty="0" smtClean="0"/>
              <a:t> </a:t>
            </a:r>
            <a:r>
              <a:rPr lang="en-US" dirty="0"/>
              <a:t>without first being turned into an </a:t>
            </a:r>
            <a:r>
              <a:rPr lang="en-US" dirty="0">
                <a:solidFill>
                  <a:srgbClr val="FFFF00"/>
                </a:solidFill>
              </a:rPr>
              <a:t>associate</a:t>
            </a:r>
            <a:r>
              <a:rPr lang="en-US" dirty="0"/>
              <a:t> in some </a:t>
            </a:r>
            <a:r>
              <a:rPr lang="en-US" dirty="0" smtClean="0"/>
              <a:t>way.” 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1242" y="0"/>
            <a:ext cx="290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 Semantic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073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Literature on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811820"/>
              </p:ext>
            </p:extLst>
          </p:nvPr>
        </p:nvGraphicFramePr>
        <p:xfrm>
          <a:off x="144312" y="1634896"/>
          <a:ext cx="8889649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544"/>
                <a:gridCol w="1587438"/>
                <a:gridCol w="1544143"/>
                <a:gridCol w="1356538"/>
                <a:gridCol w="995756"/>
                <a:gridCol w="1399831"/>
                <a:gridCol w="1385399"/>
              </a:tblGrid>
              <a:tr h="39439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2016</a:t>
                      </a: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Cysouw2009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2016</a:t>
                      </a: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we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1+3</a:t>
                      </a:r>
                      <a:endParaRPr lang="en-US" sz="2400" i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sz="2400" i="1" baseline="-25000" dirty="0" err="1" smtClean="0">
                          <a:solidFill>
                            <a:srgbClr val="FFFFFF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28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2+3</a:t>
                      </a:r>
                      <a:endParaRPr lang="en-US" sz="2400" i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2400" i="1" baseline="-25000" dirty="0" err="1" smtClean="0">
                          <a:solidFill>
                            <a:srgbClr val="FFFFFF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he,</a:t>
                      </a:r>
                      <a:r>
                        <a:rPr lang="en-US" sz="2400" i="1" baseline="0" dirty="0" smtClean="0">
                          <a:solidFill>
                            <a:srgbClr val="FFFFFF"/>
                          </a:solidFill>
                        </a:rPr>
                        <a:t> she, it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they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3+3</a:t>
                      </a:r>
                      <a:endParaRPr lang="en-US" sz="2400" i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2400" i="1" baseline="-25000" dirty="0" err="1" smtClean="0">
                          <a:solidFill>
                            <a:srgbClr val="FFFFFF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3482"/>
            <a:ext cx="1668057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(9)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4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No associate relation:</a:t>
            </a:r>
          </a:p>
          <a:p>
            <a:pPr marL="0" indent="0">
              <a:buNone/>
            </a:pPr>
            <a:r>
              <a:rPr lang="en-US" dirty="0" smtClean="0"/>
              <a:t>Peter and Ad are watching a movie starring George Clooney. Peter asks Ad: “Do you know if </a:t>
            </a:r>
            <a:r>
              <a:rPr lang="en-US" u="sng" dirty="0" smtClean="0"/>
              <a:t>George Clooney </a:t>
            </a:r>
            <a:r>
              <a:rPr lang="en-US" dirty="0" smtClean="0"/>
              <a:t>likes to drink coffee?” To which Ad answers:</a:t>
            </a:r>
            <a:endParaRPr lang="en-US" dirty="0"/>
          </a:p>
          <a:p>
            <a:r>
              <a:rPr lang="en-US" dirty="0" smtClean="0"/>
              <a:t>“Yes, </a:t>
            </a:r>
            <a:r>
              <a:rPr lang="en-US" dirty="0" smtClean="0">
                <a:solidFill>
                  <a:srgbClr val="FFFF00"/>
                </a:solidFill>
              </a:rPr>
              <a:t>we </a:t>
            </a:r>
            <a:r>
              <a:rPr lang="en-US" dirty="0" smtClean="0"/>
              <a:t>both like to drink </a:t>
            </a:r>
            <a:r>
              <a:rPr lang="en-US" dirty="0" err="1" smtClean="0"/>
              <a:t>Nespresso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“Yes, </a:t>
            </a:r>
            <a:r>
              <a:rPr lang="en-US" dirty="0" smtClean="0">
                <a:solidFill>
                  <a:srgbClr val="FFFF00"/>
                </a:solidFill>
              </a:rPr>
              <a:t>he </a:t>
            </a:r>
            <a:r>
              <a:rPr lang="en-US" dirty="0" smtClean="0"/>
              <a:t>likes to drink </a:t>
            </a:r>
            <a:r>
              <a:rPr lang="en-US" dirty="0" err="1" smtClean="0"/>
              <a:t>Nespresso</a:t>
            </a:r>
            <a:r>
              <a:rPr lang="en-US" dirty="0" smtClean="0"/>
              <a:t>, just like I do.”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05358" y="4303052"/>
            <a:ext cx="104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2.44/5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5358" y="5313495"/>
            <a:ext cx="104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4.18/5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1242" y="0"/>
            <a:ext cx="290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 Semantic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638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8424"/>
            <a:ext cx="8229600" cy="55877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Associate relation</a:t>
            </a:r>
          </a:p>
          <a:p>
            <a:pPr marL="0" indent="0">
              <a:buNone/>
            </a:pPr>
            <a:r>
              <a:rPr lang="en-US" dirty="0" smtClean="0"/>
              <a:t>Peter </a:t>
            </a:r>
            <a:r>
              <a:rPr lang="en-US" dirty="0"/>
              <a:t>and Ad are watching a movie starring George Clooney</a:t>
            </a:r>
            <a:r>
              <a:rPr lang="en-US" dirty="0" smtClean="0"/>
              <a:t>. Ad tells Peter how he and George Clooney go for a walk together every Sunday, they have been friends for years. </a:t>
            </a:r>
            <a:br>
              <a:rPr lang="en-US" dirty="0" smtClean="0"/>
            </a:br>
            <a:r>
              <a:rPr lang="en-US" dirty="0" smtClean="0"/>
              <a:t>Peter </a:t>
            </a:r>
            <a:r>
              <a:rPr lang="en-US" dirty="0"/>
              <a:t>asks Ad: “Do you know if </a:t>
            </a:r>
            <a:r>
              <a:rPr lang="en-US" u="sng" dirty="0"/>
              <a:t>George Clooney</a:t>
            </a:r>
            <a:r>
              <a:rPr lang="en-US" dirty="0"/>
              <a:t> likes to drink coffee?” To which Ad answers:</a:t>
            </a:r>
          </a:p>
          <a:p>
            <a:r>
              <a:rPr lang="en-US" dirty="0"/>
              <a:t>“Yes, </a:t>
            </a:r>
            <a:r>
              <a:rPr lang="en-US" dirty="0">
                <a:solidFill>
                  <a:srgbClr val="FFFF00"/>
                </a:solidFill>
              </a:rPr>
              <a:t>we</a:t>
            </a:r>
            <a:r>
              <a:rPr lang="en-US" dirty="0"/>
              <a:t> both like to drink </a:t>
            </a:r>
            <a:r>
              <a:rPr lang="en-US" dirty="0" err="1"/>
              <a:t>Nespresso</a:t>
            </a:r>
            <a:r>
              <a:rPr lang="en-US" dirty="0"/>
              <a:t>.”</a:t>
            </a:r>
          </a:p>
          <a:p>
            <a:r>
              <a:rPr lang="en-US" dirty="0"/>
              <a:t>“Yes, </a:t>
            </a:r>
            <a:r>
              <a:rPr lang="en-US" dirty="0">
                <a:solidFill>
                  <a:srgbClr val="FFFF00"/>
                </a:solidFill>
              </a:rPr>
              <a:t>he</a:t>
            </a:r>
            <a:r>
              <a:rPr lang="en-US" dirty="0"/>
              <a:t> likes to drink </a:t>
            </a:r>
            <a:r>
              <a:rPr lang="en-US" dirty="0" err="1"/>
              <a:t>Nespresso</a:t>
            </a:r>
            <a:r>
              <a:rPr lang="en-US" dirty="0"/>
              <a:t>, just like I do.”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05358" y="4496806"/>
            <a:ext cx="104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3.83/5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5358" y="5420136"/>
            <a:ext cx="104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4.41/5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5358" y="3851736"/>
            <a:ext cx="104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EAE"/>
                </a:solidFill>
              </a:rPr>
              <a:t>2.44/5</a:t>
            </a:r>
            <a:endParaRPr lang="en-US" sz="2400" dirty="0">
              <a:solidFill>
                <a:srgbClr val="FFFEA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1242" y="0"/>
            <a:ext cx="290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 Semantic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418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plural pronoun</a:t>
            </a:r>
          </a:p>
          <a:p>
            <a:pPr lvl="1"/>
            <a:r>
              <a:rPr lang="en-US" dirty="0" smtClean="0"/>
              <a:t>Does NOT include reference to a third person</a:t>
            </a:r>
          </a:p>
          <a:p>
            <a:pPr lvl="1"/>
            <a:r>
              <a:rPr lang="en-US" dirty="0" smtClean="0"/>
              <a:t>Includes reference to associates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41242" y="0"/>
            <a:ext cx="290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 Semantic 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228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Framework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The Problem &amp; 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Morphological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Semantic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BFBFBF"/>
                </a:solidFill>
              </a:rPr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 descr="iStock_000013906320XSmall-300x1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43" y="3847225"/>
            <a:ext cx="4538857" cy="301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Morphology</a:t>
            </a:r>
            <a:r>
              <a:rPr lang="is-IS" dirty="0" smtClean="0"/>
              <a:t>: Different </a:t>
            </a:r>
            <a:r>
              <a:rPr lang="is-IS" dirty="0"/>
              <a:t>morphemes for 3rd person and </a:t>
            </a:r>
            <a:r>
              <a:rPr lang="is-IS" dirty="0" smtClean="0"/>
              <a:t>plural</a:t>
            </a:r>
          </a:p>
          <a:p>
            <a:r>
              <a:rPr lang="is-IS" dirty="0" smtClean="0"/>
              <a:t>Semantics: Reference</a:t>
            </a:r>
          </a:p>
          <a:p>
            <a:endParaRPr lang="is-IS" dirty="0"/>
          </a:p>
          <a:p>
            <a:pPr lvl="1"/>
            <a:endParaRPr lang="is-IS" dirty="0"/>
          </a:p>
          <a:p>
            <a:pPr marL="0" indent="0" algn="ctr">
              <a:buNone/>
            </a:pPr>
            <a:r>
              <a:rPr lang="is-IS" dirty="0"/>
              <a:t>3rd </a:t>
            </a:r>
            <a:r>
              <a:rPr lang="is-IS" dirty="0" smtClean="0"/>
              <a:t>person:	</a:t>
            </a:r>
            <a:r>
              <a:rPr lang="is-IS" i="1" dirty="0" smtClean="0">
                <a:solidFill>
                  <a:srgbClr val="FFFF00"/>
                </a:solidFill>
              </a:rPr>
              <a:t>o</a:t>
            </a:r>
            <a:r>
              <a:rPr lang="is-IS" i="1" dirty="0" smtClean="0"/>
              <a:t/>
            </a:r>
            <a:br>
              <a:rPr lang="is-IS" i="1" dirty="0" smtClean="0"/>
            </a:br>
            <a:r>
              <a:rPr lang="is-IS" i="1" dirty="0" smtClean="0"/>
              <a:t>≠</a:t>
            </a:r>
            <a:endParaRPr lang="is-IS" i="1" dirty="0"/>
          </a:p>
          <a:p>
            <a:pPr marL="0" indent="0" algn="ctr">
              <a:buNone/>
            </a:pPr>
            <a:r>
              <a:rPr lang="is-IS" dirty="0" smtClean="0"/>
              <a:t>Plural: 	</a:t>
            </a:r>
            <a:r>
              <a:rPr lang="en-GB" i="1" dirty="0" smtClean="0">
                <a:solidFill>
                  <a:srgbClr val="FFFF00"/>
                </a:solidFill>
              </a:rPr>
              <a:t>a</a:t>
            </a:r>
            <a:endParaRPr lang="en-US" i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44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391282" y="3640937"/>
            <a:ext cx="432372" cy="607949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05298" y="-3302"/>
            <a:ext cx="173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5. Conclusion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143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292"/>
            <a:ext cx="8229600" cy="56678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Concept Formation Constraint correctly predicts </a:t>
            </a:r>
            <a:r>
              <a:rPr lang="en-US" i="1" dirty="0" err="1" smtClean="0"/>
              <a:t>iu</a:t>
            </a:r>
            <a:r>
              <a:rPr lang="en-US" i="1" dirty="0" smtClean="0"/>
              <a:t> </a:t>
            </a:r>
            <a:r>
              <a:rPr lang="en-US" dirty="0" smtClean="0"/>
              <a:t>to be the only </a:t>
            </a:r>
            <a:r>
              <a:rPr lang="en-US" dirty="0" err="1" smtClean="0"/>
              <a:t>lexicalisable</a:t>
            </a:r>
            <a:r>
              <a:rPr lang="en-US" dirty="0" smtClean="0"/>
              <a:t> combination of person atoms.</a:t>
            </a: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 descr="Screen Shot 2016-09-06 at 12.16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" b="4150"/>
          <a:stretch/>
        </p:blipFill>
        <p:spPr>
          <a:xfrm>
            <a:off x="976441" y="2207293"/>
            <a:ext cx="6628349" cy="4253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5298" y="-3302"/>
            <a:ext cx="173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5. Conclusion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875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 descr="1808673009-thank-you-for-listening-any-questions-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7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Literature on Person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32120"/>
            <a:ext cx="8229600" cy="11765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Common </a:t>
            </a:r>
            <a:r>
              <a:rPr lang="en-US" dirty="0" smtClean="0"/>
              <a:t>analysis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PLURAL = + 3</a:t>
            </a:r>
            <a:r>
              <a:rPr lang="en-US" baseline="30000" dirty="0">
                <a:solidFill>
                  <a:srgbClr val="FFFF00"/>
                </a:solidFill>
              </a:rPr>
              <a:t>rd</a:t>
            </a:r>
            <a:r>
              <a:rPr lang="en-US" dirty="0">
                <a:solidFill>
                  <a:srgbClr val="FFFF00"/>
                </a:solidFill>
              </a:rPr>
              <a:t> PERSON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127543"/>
              </p:ext>
            </p:extLst>
          </p:nvPr>
        </p:nvGraphicFramePr>
        <p:xfrm>
          <a:off x="144312" y="1634896"/>
          <a:ext cx="8889649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544"/>
                <a:gridCol w="1587438"/>
                <a:gridCol w="1544143"/>
                <a:gridCol w="1356538"/>
                <a:gridCol w="995756"/>
                <a:gridCol w="1399831"/>
                <a:gridCol w="1385399"/>
              </a:tblGrid>
              <a:tr h="394397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2016</a:t>
                      </a: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Cysouw</a:t>
                      </a:r>
                      <a:r>
                        <a:rPr lang="en-US" sz="2400" i="0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2009</a:t>
                      </a:r>
                      <a:endParaRPr lang="en-US" sz="2400" i="0" dirty="0" smtClean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 err="1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Harbour</a:t>
                      </a:r>
                      <a:r>
                        <a:rPr lang="en-US" sz="2400" i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2016</a:t>
                      </a: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39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i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8282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u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400" baseline="30000" dirty="0" smtClean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FF"/>
                          </a:solidFill>
                        </a:rPr>
                        <a:t>he,</a:t>
                      </a:r>
                      <a:r>
                        <a:rPr lang="en-US" sz="2400" i="1" baseline="0" dirty="0" smtClean="0">
                          <a:solidFill>
                            <a:srgbClr val="FFFFFF"/>
                          </a:solidFill>
                        </a:rPr>
                        <a:t> she, it</a:t>
                      </a:r>
                      <a:endParaRPr lang="en-US" sz="2400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en-US" sz="2400" i="0" dirty="0" smtClean="0">
                          <a:solidFill>
                            <a:srgbClr val="FFFF00"/>
                          </a:solidFill>
                        </a:rPr>
                        <a:t>+3</a:t>
                      </a:r>
                      <a:endParaRPr lang="en-US" sz="2400" i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solidFill>
                            <a:srgbClr val="FFFFFF"/>
                          </a:solidFill>
                        </a:rPr>
                        <a:t>o</a:t>
                      </a:r>
                      <a:r>
                        <a:rPr lang="en-US" sz="2400" i="1" baseline="-25000" dirty="0" err="1" smtClean="0">
                          <a:solidFill>
                            <a:srgbClr val="FFFF00"/>
                          </a:solidFill>
                        </a:rPr>
                        <a:t>o</a:t>
                      </a:r>
                      <a:endParaRPr lang="en-US" sz="2400" i="1" baseline="-25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30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PLURAL ≠ 3</a:t>
            </a:r>
            <a:r>
              <a:rPr lang="en-US" sz="2800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dirty="0" smtClean="0">
                <a:solidFill>
                  <a:srgbClr val="FF0000"/>
                </a:solidFill>
              </a:rPr>
              <a:t> PERSON</a:t>
            </a:r>
          </a:p>
          <a:p>
            <a:r>
              <a:rPr lang="en-US" sz="2800" dirty="0" smtClean="0"/>
              <a:t>PL 	= 	</a:t>
            </a:r>
            <a:r>
              <a:rPr lang="en-US" sz="2800" i="1" dirty="0" smtClean="0"/>
              <a:t>a	</a:t>
            </a:r>
            <a:r>
              <a:rPr lang="en-US" sz="2800" dirty="0" smtClean="0"/>
              <a:t>associates</a:t>
            </a:r>
            <a:endParaRPr lang="en-US" sz="2800" i="1" dirty="0" smtClean="0"/>
          </a:p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	=	</a:t>
            </a:r>
            <a:r>
              <a:rPr lang="en-US" sz="2800" i="1" dirty="0" smtClean="0"/>
              <a:t>o	</a:t>
            </a:r>
            <a:r>
              <a:rPr lang="en-US" sz="2800" dirty="0" smtClean="0"/>
              <a:t>other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74503"/>
              </p:ext>
            </p:extLst>
          </p:nvPr>
        </p:nvGraphicFramePr>
        <p:xfrm>
          <a:off x="457200" y="3862080"/>
          <a:ext cx="568283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780"/>
                <a:gridCol w="1685173"/>
                <a:gridCol w="671552"/>
                <a:gridCol w="1632178"/>
                <a:gridCol w="808149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SG</a:t>
                      </a:r>
                      <a:endParaRPr lang="en-US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PL</a:t>
                      </a:r>
                      <a:endParaRPr lang="en-US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I</a:t>
                      </a:r>
                      <a:endParaRPr lang="en-US" sz="24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we</a:t>
                      </a:r>
                      <a:endParaRPr lang="en-US" sz="24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solidFill>
                            <a:srgbClr val="FFFFFF"/>
                          </a:solidFill>
                        </a:rPr>
                        <a:t>ia</a:t>
                      </a:r>
                      <a:endParaRPr lang="en-US" sz="2400" b="1" i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you</a:t>
                      </a:r>
                      <a:endParaRPr lang="en-US" sz="24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>
                          <a:solidFill>
                            <a:srgbClr val="FFFFFF"/>
                          </a:solidFill>
                        </a:rPr>
                        <a:t>ua</a:t>
                      </a:r>
                      <a:endParaRPr lang="en-US" sz="2400" b="1" i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he, she,</a:t>
                      </a:r>
                      <a:r>
                        <a:rPr lang="en-US" sz="2400" i="1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 it</a:t>
                      </a:r>
                      <a:endParaRPr lang="en-US" sz="24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they</a:t>
                      </a:r>
                      <a:endParaRPr lang="en-US" sz="2400" i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>
                          <a:solidFill>
                            <a:srgbClr val="FFFFFF"/>
                          </a:solidFill>
                        </a:rPr>
                        <a:t>oa</a:t>
                      </a:r>
                      <a:endParaRPr lang="en-US" sz="2400" b="1" i="1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31130" y="2001816"/>
            <a:ext cx="3412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DIFFERENT morphologically and semantically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5216896" y="2178975"/>
            <a:ext cx="418507" cy="1067842"/>
          </a:xfrm>
          <a:prstGeom prst="rightBrace">
            <a:avLst/>
          </a:prstGeom>
          <a:ln w="38100" cmpd="sng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Framework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Problem &amp; 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Morphological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Semantical</a:t>
            </a:r>
            <a:r>
              <a:rPr lang="en-US" dirty="0" smtClean="0"/>
              <a:t>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Framework and 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Problem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Claim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Morphological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Semantic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66" y="3024325"/>
            <a:ext cx="3326681" cy="37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8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Kite Framework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70A-D019-EC4A-AF18-FFB0B2EF8D41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Screen Shot 2016-06-08 at 11.44.5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" b="2348"/>
          <a:stretch/>
        </p:blipFill>
        <p:spPr>
          <a:xfrm>
            <a:off x="656203" y="1286996"/>
            <a:ext cx="7591834" cy="5571004"/>
          </a:xfrm>
          <a:prstGeom prst="rect">
            <a:avLst/>
          </a:prstGeom>
        </p:spPr>
      </p:pic>
      <p:pic>
        <p:nvPicPr>
          <p:cNvPr id="11" name="Picture 10" descr="Screen Shot 2016-09-06 at 10.03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60" y="2734235"/>
            <a:ext cx="7732140" cy="3125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52390" y="0"/>
            <a:ext cx="36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Framework and Background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77924"/>
            <a:ext cx="3701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FBFBF"/>
                </a:solidFill>
              </a:rPr>
              <a:t>Jacoby, </a:t>
            </a:r>
            <a:r>
              <a:rPr lang="en-US" sz="2000" dirty="0" err="1" smtClean="0">
                <a:solidFill>
                  <a:srgbClr val="BFBFBF"/>
                </a:solidFill>
              </a:rPr>
              <a:t>Sesmat</a:t>
            </a:r>
            <a:r>
              <a:rPr lang="en-US" sz="2000" dirty="0" smtClean="0">
                <a:solidFill>
                  <a:srgbClr val="BFBFBF"/>
                </a:solidFill>
              </a:rPr>
              <a:t>, </a:t>
            </a:r>
            <a:r>
              <a:rPr lang="en-US" sz="2000" dirty="0" err="1" smtClean="0">
                <a:solidFill>
                  <a:srgbClr val="BFBFBF"/>
                </a:solidFill>
              </a:rPr>
              <a:t>Blanché</a:t>
            </a:r>
            <a:r>
              <a:rPr lang="en-US" sz="2000" dirty="0" smtClean="0">
                <a:solidFill>
                  <a:srgbClr val="BFBFBF"/>
                </a:solidFill>
              </a:rPr>
              <a:t> 1952</a:t>
            </a:r>
            <a:endParaRPr lang="en-US" sz="2000" dirty="0">
              <a:solidFill>
                <a:srgbClr val="BFBFB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9612"/>
            <a:ext cx="2232402" cy="369332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HANDOUT </a:t>
            </a:r>
            <a:r>
              <a:rPr lang="en-US" dirty="0" smtClean="0">
                <a:solidFill>
                  <a:srgbClr val="CCFFCC"/>
                </a:solidFill>
              </a:rPr>
              <a:t>(1) </a:t>
            </a:r>
            <a:r>
              <a:rPr lang="en-US" dirty="0" smtClean="0">
                <a:solidFill>
                  <a:srgbClr val="CCFFCC"/>
                </a:solidFill>
              </a:rPr>
              <a:t>&amp; </a:t>
            </a:r>
            <a:r>
              <a:rPr lang="en-US" dirty="0" smtClean="0">
                <a:solidFill>
                  <a:srgbClr val="CCFFCC"/>
                </a:solidFill>
              </a:rPr>
              <a:t>(2)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3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21150</TotalTime>
  <Words>1878</Words>
  <Application>Microsoft Macintosh PowerPoint</Application>
  <PresentationFormat>On-screen Show (4:3)</PresentationFormat>
  <Paragraphs>787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Black</vt:lpstr>
      <vt:lpstr>Plural is not “+3rd person”</vt:lpstr>
      <vt:lpstr>The Literature on Person</vt:lpstr>
      <vt:lpstr>The Literature on Person</vt:lpstr>
      <vt:lpstr>The Literature on Person</vt:lpstr>
      <vt:lpstr>The Literature on Person</vt:lpstr>
      <vt:lpstr>Claim</vt:lpstr>
      <vt:lpstr>Outline</vt:lpstr>
      <vt:lpstr>Outline</vt:lpstr>
      <vt:lpstr>The Kite Framework</vt:lpstr>
      <vt:lpstr>The Kite Framework</vt:lpstr>
      <vt:lpstr>Person</vt:lpstr>
      <vt:lpstr>PowerPoint Presentation</vt:lpstr>
      <vt:lpstr>Tümpisa Shoshone</vt:lpstr>
      <vt:lpstr>English</vt:lpstr>
      <vt:lpstr>Outline</vt:lpstr>
      <vt:lpstr>The Literature on Person</vt:lpstr>
      <vt:lpstr>2. The Problem</vt:lpstr>
      <vt:lpstr>PowerPoint Presentation</vt:lpstr>
      <vt:lpstr>Claim</vt:lpstr>
      <vt:lpstr>Outline</vt:lpstr>
      <vt:lpstr>3. Morphology</vt:lpstr>
      <vt:lpstr>PowerPoint Presentation</vt:lpstr>
      <vt:lpstr>PowerPoint Presentation</vt:lpstr>
      <vt:lpstr>PowerPoint Presentation</vt:lpstr>
      <vt:lpstr>PowerPoint Presentation</vt:lpstr>
      <vt:lpstr>Expectation:</vt:lpstr>
      <vt:lpstr>Claim:</vt:lpstr>
      <vt:lpstr>Composite Forms in Forchheimer 1953</vt:lpstr>
      <vt:lpstr>Siuslaw</vt:lpstr>
      <vt:lpstr>Siuslaw</vt:lpstr>
      <vt:lpstr>Siuslaw</vt:lpstr>
      <vt:lpstr>Siuslaw</vt:lpstr>
      <vt:lpstr>Chinook</vt:lpstr>
      <vt:lpstr>Chinook</vt:lpstr>
      <vt:lpstr>Chinook</vt:lpstr>
      <vt:lpstr>Chinook</vt:lpstr>
      <vt:lpstr>Summary</vt:lpstr>
      <vt:lpstr>Outline</vt:lpstr>
      <vt:lpstr>Semantic differences</vt:lpstr>
      <vt:lpstr>Survey</vt:lpstr>
      <vt:lpstr>PowerPoint Presentation</vt:lpstr>
      <vt:lpstr>Summary</vt:lpstr>
      <vt:lpstr>Outline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Limitations on Concept Formation for Person</dc:title>
  <dc:creator>Jolijn</dc:creator>
  <cp:lastModifiedBy>Jolijn</cp:lastModifiedBy>
  <cp:revision>516</cp:revision>
  <dcterms:created xsi:type="dcterms:W3CDTF">2016-04-25T08:32:12Z</dcterms:created>
  <dcterms:modified xsi:type="dcterms:W3CDTF">2016-12-14T17:22:56Z</dcterms:modified>
</cp:coreProperties>
</file>