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notesMasterIdLst>
    <p:notesMasterId r:id="rId21"/>
  </p:notesMasterIdLst>
  <p:sldIdLst>
    <p:sldId id="256" r:id="rId2"/>
    <p:sldId id="262" r:id="rId3"/>
    <p:sldId id="270" r:id="rId4"/>
    <p:sldId id="271" r:id="rId5"/>
    <p:sldId id="272" r:id="rId6"/>
    <p:sldId id="273" r:id="rId7"/>
    <p:sldId id="269" r:id="rId8"/>
    <p:sldId id="281" r:id="rId9"/>
    <p:sldId id="276" r:id="rId10"/>
    <p:sldId id="264" r:id="rId11"/>
    <p:sldId id="278" r:id="rId12"/>
    <p:sldId id="282" r:id="rId13"/>
    <p:sldId id="283" r:id="rId14"/>
    <p:sldId id="279" r:id="rId15"/>
    <p:sldId id="277" r:id="rId16"/>
    <p:sldId id="285" r:id="rId17"/>
    <p:sldId id="284" r:id="rId18"/>
    <p:sldId id="287" r:id="rId19"/>
    <p:sldId id="268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5"/>
    <p:restoredTop sz="94674"/>
  </p:normalViewPr>
  <p:slideViewPr>
    <p:cSldViewPr snapToGrid="0" snapToObjects="1">
      <p:cViewPr varScale="1">
        <p:scale>
          <a:sx n="118" d="100"/>
          <a:sy n="118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C5161-1667-B947-9CDF-818FE6E142EB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734DA-DFA0-5E47-80A8-AF1BB35D848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43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276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033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281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114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419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6214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533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44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909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713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59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810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263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54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301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734DA-DFA0-5E47-80A8-AF1BB35D848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08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86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94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72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48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88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44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44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07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60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143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71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70CB5-0FB5-9543-AF24-8CF5A705249A}" type="datetimeFigureOut">
              <a:rPr lang="it-IT" smtClean="0"/>
              <a:t>15/12/20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8EC49-D624-0240-98A0-E5D68993F88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557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1FB4-E8D2-3545-9FBF-1AB5185F8F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On assertive force </a:t>
            </a:r>
            <a:b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and the </a:t>
            </a:r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complement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clauses</a:t>
            </a:r>
            <a:endParaRPr lang="it-IT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867AE-E163-924B-8021-CE8DE3443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Francesco Costantini</a:t>
            </a:r>
          </a:p>
          <a:p>
            <a:pPr algn="r"/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of Udine</a:t>
            </a:r>
          </a:p>
          <a:p>
            <a:pPr algn="r"/>
            <a:r>
              <a:rPr lang="it-IT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francesco.costantini@uniud.it</a:t>
            </a:r>
            <a:endParaRPr lang="it-IT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250DCA4-72FC-0747-AF49-E9414D9E05FA}"/>
              </a:ext>
            </a:extLst>
          </p:cNvPr>
          <p:cNvSpPr txBox="1">
            <a:spLocks/>
          </p:cNvSpPr>
          <p:nvPr/>
        </p:nvSpPr>
        <p:spPr>
          <a:xfrm>
            <a:off x="1524000" y="5257800"/>
            <a:ext cx="9144000" cy="877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BCGL 13 </a:t>
            </a:r>
            <a:r>
              <a:rPr lang="it-IT" sz="1400" i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it-IT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syntax</a:t>
            </a:r>
            <a:r>
              <a:rPr lang="it-IT" sz="1400" i="1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semantics</a:t>
            </a:r>
            <a:r>
              <a:rPr lang="it-IT" sz="1400" i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clausal</a:t>
            </a:r>
            <a:r>
              <a:rPr lang="it-IT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complementation</a:t>
            </a:r>
            <a:endParaRPr lang="it-IT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it-IT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December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 16-18, 2020</a:t>
            </a:r>
          </a:p>
        </p:txBody>
      </p:sp>
    </p:spTree>
    <p:extLst>
      <p:ext uri="{BB962C8B-B14F-4D97-AF65-F5344CB8AC3E}">
        <p14:creationId xmlns:p14="http://schemas.microsoft.com/office/powerpoint/2010/main" val="185211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Illocutionary force is encoded syntactically (</a:t>
            </a:r>
            <a:r>
              <a:rPr lang="en-US" sz="3200" dirty="0" err="1"/>
              <a:t>Rizzi</a:t>
            </a:r>
            <a:r>
              <a:rPr lang="en-US" sz="3200" dirty="0"/>
              <a:t> 1997, Cinque 1999, </a:t>
            </a:r>
            <a:r>
              <a:rPr lang="en-US" sz="3200" dirty="0" err="1"/>
              <a:t>Speas</a:t>
            </a:r>
            <a:r>
              <a:rPr lang="en-US" sz="3200" dirty="0"/>
              <a:t> &amp; </a:t>
            </a:r>
            <a:r>
              <a:rPr lang="en-US" sz="3200" dirty="0" err="1"/>
              <a:t>Tenny</a:t>
            </a:r>
            <a:r>
              <a:rPr lang="en-US" sz="3200" dirty="0"/>
              <a:t> 2003, Hill 2007, </a:t>
            </a:r>
            <a:r>
              <a:rPr lang="en-US" sz="3200" dirty="0" err="1"/>
              <a:t>Coniglio</a:t>
            </a:r>
            <a:r>
              <a:rPr lang="en-US" sz="3200" dirty="0"/>
              <a:t> &amp; </a:t>
            </a:r>
            <a:r>
              <a:rPr lang="en-US" sz="3200" dirty="0" err="1"/>
              <a:t>Zegrean</a:t>
            </a:r>
            <a:r>
              <a:rPr lang="en-US" sz="3200" dirty="0"/>
              <a:t> 2013, </a:t>
            </a:r>
            <a:r>
              <a:rPr lang="en-US" sz="3200" dirty="0" err="1"/>
              <a:t>Haegeman</a:t>
            </a:r>
            <a:r>
              <a:rPr lang="en-US" sz="3200" dirty="0"/>
              <a:t> 2014,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Issue for analyses in (2) (and in (1)):</a:t>
            </a:r>
          </a:p>
          <a:p>
            <a:endParaRPr lang="en-US" sz="3200" dirty="0"/>
          </a:p>
          <a:p>
            <a:r>
              <a:rPr lang="en-US" sz="3200" dirty="0"/>
              <a:t>	(6) </a:t>
            </a:r>
            <a:r>
              <a:rPr lang="en-US" sz="3200" dirty="0" err="1"/>
              <a:t>Force</a:t>
            </a:r>
            <a:r>
              <a:rPr lang="en-US" sz="3200" baseline="30000" dirty="0" err="1"/>
              <a:t>o</a:t>
            </a:r>
            <a:r>
              <a:rPr lang="en-US" sz="3200" dirty="0"/>
              <a:t> … </a:t>
            </a:r>
            <a:r>
              <a:rPr lang="en-US" sz="3200" dirty="0" err="1"/>
              <a:t>IP</a:t>
            </a:r>
            <a:r>
              <a:rPr lang="en-US" sz="3200" baseline="-25000" dirty="0" err="1"/>
              <a:t>matrix</a:t>
            </a:r>
            <a:r>
              <a:rPr lang="en-US" sz="3200" dirty="0"/>
              <a:t> … </a:t>
            </a:r>
            <a:r>
              <a:rPr lang="en-US" sz="3200" dirty="0" err="1"/>
              <a:t>IP</a:t>
            </a:r>
            <a:r>
              <a:rPr lang="en-US" sz="3200" baseline="-25000" dirty="0" err="1"/>
              <a:t>embedded</a:t>
            </a:r>
            <a:endParaRPr lang="en-US" sz="3200" baseline="-25000" dirty="0"/>
          </a:p>
          <a:p>
            <a:endParaRPr lang="en-US" sz="3200" dirty="0"/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Due of minimality embedded clause could not be asserted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>
                <a:solidFill>
                  <a:srgbClr val="FFC000"/>
                </a:solidFill>
              </a:rPr>
              <a:t>How to derive the interpretation whereby embedded clauses are asserted (and matrix clauses ‘parenthetical’)?</a:t>
            </a:r>
          </a:p>
        </p:txBody>
      </p:sp>
    </p:spTree>
    <p:extLst>
      <p:ext uri="{BB962C8B-B14F-4D97-AF65-F5344CB8AC3E}">
        <p14:creationId xmlns:p14="http://schemas.microsoft.com/office/powerpoint/2010/main" val="420207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Desiderata</a:t>
            </a:r>
            <a:endParaRPr lang="it-IT" sz="3200" dirty="0"/>
          </a:p>
          <a:p>
            <a:pPr marL="971550" lvl="1" indent="-514350">
              <a:buFont typeface="+mj-lt"/>
              <a:buAutoNum type="alphaLcPeriod"/>
            </a:pPr>
            <a:r>
              <a:rPr lang="en-US" sz="3000" dirty="0" err="1"/>
              <a:t>Force</a:t>
            </a:r>
            <a:r>
              <a:rPr lang="en-US" sz="3000" baseline="30000" dirty="0" err="1"/>
              <a:t>o</a:t>
            </a:r>
            <a:r>
              <a:rPr lang="en-US" sz="3000" dirty="0"/>
              <a:t> must be accessible for the embedded I</a:t>
            </a:r>
            <a:r>
              <a:rPr lang="en-US" sz="3000" baseline="30000" dirty="0"/>
              <a:t>o</a:t>
            </a:r>
            <a:endParaRPr lang="en-US" sz="30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no intervention effects on the part of the matrix I</a:t>
            </a:r>
            <a:r>
              <a:rPr lang="en-US" sz="2800" baseline="30000" dirty="0"/>
              <a:t>o</a:t>
            </a:r>
            <a:endParaRPr lang="en-US" sz="28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the embedded I</a:t>
            </a:r>
            <a:r>
              <a:rPr lang="en-US" sz="2800" baseline="30000" dirty="0"/>
              <a:t>o</a:t>
            </a:r>
            <a:r>
              <a:rPr lang="en-US" sz="2800" dirty="0"/>
              <a:t> is not within the domain of the matrix I</a:t>
            </a:r>
            <a:r>
              <a:rPr lang="en-US" sz="2800" baseline="30000" dirty="0"/>
              <a:t>o</a:t>
            </a:r>
            <a:r>
              <a:rPr lang="en-US" sz="2800" dirty="0"/>
              <a:t>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000" dirty="0"/>
              <a:t>the embedded clause is an argument of the matrix V (Theta-criterion)</a:t>
            </a:r>
            <a:endParaRPr lang="it-IT" sz="30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>
                <a:solidFill>
                  <a:srgbClr val="FFC000"/>
                </a:solidFill>
              </a:rPr>
              <a:t>How to capture these prerequisites within a consistent theory?</a:t>
            </a:r>
            <a:endParaRPr lang="it-IT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0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 err="1"/>
              <a:t>Hypothesis</a:t>
            </a:r>
            <a:r>
              <a:rPr lang="it-IT" sz="3200" dirty="0"/>
              <a:t>: building </a:t>
            </a:r>
            <a:r>
              <a:rPr lang="it-IT" sz="3200" dirty="0" err="1"/>
              <a:t>blocks</a:t>
            </a:r>
            <a:endParaRPr lang="it-IT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evidential or epistemic function of matrix clauses having the parenthetical reading (Simons 2006, Giorgi 2010, </a:t>
            </a:r>
            <a:r>
              <a:rPr lang="en-US" sz="3000" dirty="0" err="1"/>
              <a:t>Cruschina</a:t>
            </a:r>
            <a:r>
              <a:rPr lang="en-US" sz="3000" dirty="0"/>
              <a:t> 2015)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matrix clauses having the parenthetical reading are merged as specifiers of a functional projection whose head is the complementizer (Giorgi 2010)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3000" dirty="0">
                <a:solidFill>
                  <a:srgbClr val="FFC000"/>
                </a:solidFill>
              </a:rPr>
              <a:t>the embedded clause is no longer in the domain of the matrix V</a:t>
            </a:r>
            <a:endParaRPr lang="it-IT" sz="3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8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 err="1"/>
              <a:t>Hypothesis</a:t>
            </a:r>
            <a:r>
              <a:rPr lang="it-IT" sz="3200" dirty="0"/>
              <a:t>: building </a:t>
            </a:r>
            <a:r>
              <a:rPr lang="it-IT" sz="3200" dirty="0" err="1"/>
              <a:t>blocks</a:t>
            </a:r>
            <a:endParaRPr lang="it-IT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 err="1"/>
              <a:t>Citko’s</a:t>
            </a:r>
            <a:r>
              <a:rPr lang="en-US" sz="3000" dirty="0"/>
              <a:t> (2001), Cinque’s (2020) structure of relative clauses: constituents can be merged twice; one of the copy gets deleted at PF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the matrix verb takes a copy of the embedded IP as its internal argument, which undergoes PF deletion</a:t>
            </a:r>
            <a:endParaRPr lang="it-IT" sz="3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35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  <a:p>
            <a:r>
              <a:rPr lang="it-IT" dirty="0"/>
              <a:t>	(7)		      </a:t>
            </a:r>
            <a:r>
              <a:rPr lang="it-IT" dirty="0" err="1"/>
              <a:t>ForceP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	  				           …</a:t>
            </a:r>
          </a:p>
          <a:p>
            <a:r>
              <a:rPr lang="it-IT" dirty="0"/>
              <a:t>			 [assertive]	             	      </a:t>
            </a:r>
            <a:r>
              <a:rPr lang="it-IT" dirty="0" err="1"/>
              <a:t>EvP</a:t>
            </a:r>
            <a:r>
              <a:rPr lang="it-IT" dirty="0"/>
              <a:t>/</a:t>
            </a:r>
            <a:r>
              <a:rPr lang="it-IT" dirty="0" err="1"/>
              <a:t>EpP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		                 			       </a:t>
            </a:r>
            <a:r>
              <a:rPr lang="it-IT" dirty="0" err="1"/>
              <a:t>IP</a:t>
            </a:r>
            <a:r>
              <a:rPr lang="it-IT" baseline="-25000" dirty="0" err="1"/>
              <a:t>matrix</a:t>
            </a:r>
            <a:endParaRPr lang="it-IT" dirty="0"/>
          </a:p>
          <a:p>
            <a:r>
              <a:rPr lang="it-IT" baseline="-25000" dirty="0"/>
              <a:t>				              		</a:t>
            </a:r>
          </a:p>
          <a:p>
            <a:r>
              <a:rPr lang="it-IT" baseline="-25000" dirty="0"/>
              <a:t>						        </a:t>
            </a:r>
            <a:r>
              <a:rPr lang="it-IT" dirty="0"/>
              <a:t>C		             </a:t>
            </a:r>
            <a:r>
              <a:rPr lang="it-IT" dirty="0" err="1"/>
              <a:t>IP</a:t>
            </a:r>
            <a:r>
              <a:rPr lang="it-IT" baseline="-25000" dirty="0" err="1"/>
              <a:t>embedded</a:t>
            </a:r>
            <a:endParaRPr lang="it-IT" baseline="-25000" dirty="0"/>
          </a:p>
          <a:p>
            <a:r>
              <a:rPr lang="it-IT" baseline="-25000" dirty="0"/>
              <a:t> 						         </a:t>
            </a:r>
            <a:r>
              <a:rPr lang="it-IT" dirty="0"/>
              <a:t>VP</a:t>
            </a:r>
          </a:p>
          <a:p>
            <a:r>
              <a:rPr lang="it-IT" dirty="0"/>
              <a:t>					     I</a:t>
            </a:r>
          </a:p>
          <a:p>
            <a:endParaRPr lang="it-IT" dirty="0"/>
          </a:p>
          <a:p>
            <a:r>
              <a:rPr lang="it-IT" dirty="0"/>
              <a:t> 						</a:t>
            </a:r>
          </a:p>
          <a:p>
            <a:r>
              <a:rPr lang="it-IT" dirty="0"/>
              <a:t> 						   V 	      </a:t>
            </a:r>
            <a:r>
              <a:rPr lang="it-IT" strike="sngStrike" dirty="0" err="1"/>
              <a:t>IP</a:t>
            </a:r>
            <a:r>
              <a:rPr lang="it-IT" strike="sngStrike" baseline="-25000" dirty="0" err="1"/>
              <a:t>embedded</a:t>
            </a:r>
            <a:r>
              <a:rPr lang="it-IT" baseline="-25000" dirty="0"/>
              <a:t>		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7FF42EFD-45C0-1243-9CAF-58A9757CC98E}"/>
              </a:ext>
            </a:extLst>
          </p:cNvPr>
          <p:cNvSpPr/>
          <p:nvPr/>
        </p:nvSpPr>
        <p:spPr>
          <a:xfrm>
            <a:off x="3051367" y="1599850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0E7DD28-E515-3F4D-A45D-59914C98247F}"/>
              </a:ext>
            </a:extLst>
          </p:cNvPr>
          <p:cNvSpPr/>
          <p:nvPr/>
        </p:nvSpPr>
        <p:spPr>
          <a:xfrm>
            <a:off x="5238774" y="3475721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6A7FA18-EFB2-CE44-9133-D4320376389F}"/>
              </a:ext>
            </a:extLst>
          </p:cNvPr>
          <p:cNvSpPr/>
          <p:nvPr/>
        </p:nvSpPr>
        <p:spPr>
          <a:xfrm>
            <a:off x="3990759" y="2009429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F0291A-C61B-824D-AF3D-08692A24CBD3}"/>
              </a:ext>
            </a:extLst>
          </p:cNvPr>
          <p:cNvSpPr/>
          <p:nvPr/>
        </p:nvSpPr>
        <p:spPr>
          <a:xfrm>
            <a:off x="4907888" y="2411574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A4244B5-B813-0149-B68F-7E4A0A401D20}"/>
              </a:ext>
            </a:extLst>
          </p:cNvPr>
          <p:cNvSpPr/>
          <p:nvPr/>
        </p:nvSpPr>
        <p:spPr>
          <a:xfrm>
            <a:off x="5825017" y="2813719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E652ABE-E738-B644-BBD5-DCEA52D3A330}"/>
              </a:ext>
            </a:extLst>
          </p:cNvPr>
          <p:cNvSpPr/>
          <p:nvPr/>
        </p:nvSpPr>
        <p:spPr>
          <a:xfrm>
            <a:off x="6668791" y="3175571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85FEA1-82A0-A042-96C2-40A43CB4D4DA}"/>
              </a:ext>
            </a:extLst>
          </p:cNvPr>
          <p:cNvSpPr/>
          <p:nvPr/>
        </p:nvSpPr>
        <p:spPr>
          <a:xfrm>
            <a:off x="5714554" y="3884597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741693E-7C34-3544-ABCD-6247FDAC5F69}"/>
              </a:ext>
            </a:extLst>
          </p:cNvPr>
          <p:cNvSpPr/>
          <p:nvPr/>
        </p:nvSpPr>
        <p:spPr>
          <a:xfrm>
            <a:off x="6116266" y="4234863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108BB485-1836-FD4D-96BD-5B0995C18338}"/>
              </a:ext>
            </a:extLst>
          </p:cNvPr>
          <p:cNvSpPr/>
          <p:nvPr/>
        </p:nvSpPr>
        <p:spPr>
          <a:xfrm>
            <a:off x="6517978" y="4580091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24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Common properties of (2) and (7)</a:t>
            </a:r>
            <a:endParaRPr lang="it-IT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C is not selected by the matrix V </a:t>
            </a:r>
            <a:endParaRPr lang="it-IT" sz="3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the embedded I is merged along the spine of the clause </a:t>
            </a:r>
            <a:endParaRPr lang="it-IT" sz="30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the embedded IP (a copy of it) is the internal argument of the matrix V </a:t>
            </a:r>
            <a:endParaRPr lang="it-IT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In (7), though not in (2)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 is not merged with the matrix VP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 is merged with the embedded IP</a:t>
            </a:r>
          </a:p>
        </p:txBody>
      </p:sp>
    </p:spTree>
    <p:extLst>
      <p:ext uri="{BB962C8B-B14F-4D97-AF65-F5344CB8AC3E}">
        <p14:creationId xmlns:p14="http://schemas.microsoft.com/office/powerpoint/2010/main" val="83582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To conclude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t-IT" sz="3000" dirty="0"/>
              <a:t>C and VP merge </a:t>
            </a:r>
            <a:r>
              <a:rPr lang="it-IT" sz="3000" dirty="0" err="1"/>
              <a:t>together</a:t>
            </a:r>
            <a:r>
              <a:rPr lang="it-IT" sz="3000" dirty="0"/>
              <a:t> </a:t>
            </a:r>
            <a:r>
              <a:rPr lang="it-IT" sz="3000" dirty="0" err="1"/>
              <a:t>if</a:t>
            </a:r>
            <a:r>
              <a:rPr lang="it-IT" sz="3000" dirty="0"/>
              <a:t> the </a:t>
            </a:r>
            <a:r>
              <a:rPr lang="it-IT" sz="3000" dirty="0" err="1"/>
              <a:t>matrix</a:t>
            </a:r>
            <a:r>
              <a:rPr lang="it-IT" sz="3000" dirty="0"/>
              <a:t> </a:t>
            </a:r>
            <a:r>
              <a:rPr lang="it-IT" sz="3000" dirty="0" err="1"/>
              <a:t>clause</a:t>
            </a:r>
            <a:r>
              <a:rPr lang="it-IT" sz="3000" dirty="0"/>
              <a:t> </a:t>
            </a:r>
            <a:r>
              <a:rPr lang="it-IT" sz="3000" dirty="0" err="1"/>
              <a:t>is</a:t>
            </a:r>
            <a:r>
              <a:rPr lang="it-IT" sz="3000" dirty="0"/>
              <a:t> </a:t>
            </a:r>
            <a:r>
              <a:rPr lang="it-IT" sz="3000" dirty="0" err="1"/>
              <a:t>asserted</a:t>
            </a:r>
            <a:endParaRPr lang="it-IT" sz="30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it-IT" sz="3000" dirty="0" err="1"/>
              <a:t>see</a:t>
            </a:r>
            <a:r>
              <a:rPr lang="it-IT" sz="3000" dirty="0"/>
              <a:t> (2)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t-IT" sz="3000" dirty="0"/>
              <a:t>C and IP merge </a:t>
            </a:r>
            <a:r>
              <a:rPr lang="it-IT" sz="3000" dirty="0" err="1"/>
              <a:t>together</a:t>
            </a:r>
            <a:r>
              <a:rPr lang="it-IT" sz="3000" dirty="0"/>
              <a:t> </a:t>
            </a:r>
            <a:r>
              <a:rPr lang="it-IT" sz="3000" dirty="0" err="1"/>
              <a:t>if</a:t>
            </a:r>
            <a:r>
              <a:rPr lang="it-IT" sz="3000" dirty="0"/>
              <a:t> the </a:t>
            </a:r>
            <a:r>
              <a:rPr lang="it-IT" sz="3000" dirty="0" err="1"/>
              <a:t>embedded</a:t>
            </a:r>
            <a:r>
              <a:rPr lang="it-IT" sz="3000" dirty="0"/>
              <a:t> </a:t>
            </a:r>
            <a:r>
              <a:rPr lang="it-IT" sz="3000" dirty="0" err="1"/>
              <a:t>clause</a:t>
            </a:r>
            <a:r>
              <a:rPr lang="it-IT" sz="3000" dirty="0"/>
              <a:t> </a:t>
            </a:r>
            <a:r>
              <a:rPr lang="it-IT" sz="3000" dirty="0" err="1"/>
              <a:t>is</a:t>
            </a:r>
            <a:r>
              <a:rPr lang="it-IT" sz="3000" dirty="0"/>
              <a:t> </a:t>
            </a:r>
            <a:r>
              <a:rPr lang="it-IT" sz="3000" dirty="0" err="1"/>
              <a:t>asserted</a:t>
            </a:r>
            <a:endParaRPr lang="it-IT" sz="30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000" dirty="0"/>
              <a:t>see (7)</a:t>
            </a:r>
          </a:p>
        </p:txBody>
      </p:sp>
    </p:spTree>
    <p:extLst>
      <p:ext uri="{BB962C8B-B14F-4D97-AF65-F5344CB8AC3E}">
        <p14:creationId xmlns:p14="http://schemas.microsoft.com/office/powerpoint/2010/main" val="260163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Complement</a:t>
            </a:r>
            <a:r>
              <a:rPr lang="it-IT" dirty="0"/>
              <a:t> </a:t>
            </a:r>
            <a:r>
              <a:rPr lang="it-IT" dirty="0" err="1"/>
              <a:t>preposing</a:t>
            </a:r>
            <a:r>
              <a:rPr lang="it-IT" dirty="0"/>
              <a:t> (</a:t>
            </a:r>
            <a:r>
              <a:rPr lang="it-IT" dirty="0" err="1"/>
              <a:t>Hooper</a:t>
            </a:r>
            <a:r>
              <a:rPr lang="it-IT" dirty="0"/>
              <a:t> &amp; Thompson 1973, </a:t>
            </a:r>
            <a:r>
              <a:rPr lang="it-IT" dirty="0" err="1"/>
              <a:t>Hooper</a:t>
            </a:r>
            <a:r>
              <a:rPr lang="it-IT" dirty="0"/>
              <a:t> 1975)</a:t>
            </a:r>
          </a:p>
          <a:p>
            <a:endParaRPr lang="it-IT" dirty="0"/>
          </a:p>
          <a:p>
            <a:r>
              <a:rPr lang="it-IT" dirty="0"/>
              <a:t>	(7)		      </a:t>
            </a:r>
            <a:r>
              <a:rPr lang="it-IT" dirty="0" err="1"/>
              <a:t>ForceP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	  	 </a:t>
            </a:r>
            <a:r>
              <a:rPr lang="it-IT" dirty="0" err="1"/>
              <a:t>IP</a:t>
            </a:r>
            <a:r>
              <a:rPr lang="it-IT" baseline="-25000" dirty="0" err="1"/>
              <a:t>embedded</a:t>
            </a:r>
            <a:r>
              <a:rPr lang="it-IT" baseline="-25000" dirty="0"/>
              <a:t> 		                 </a:t>
            </a:r>
            <a:r>
              <a:rPr lang="it-IT" dirty="0"/>
              <a:t>…</a:t>
            </a:r>
          </a:p>
          <a:p>
            <a:r>
              <a:rPr lang="it-IT" dirty="0"/>
              <a:t>			 [assertive]	             	      </a:t>
            </a:r>
            <a:r>
              <a:rPr lang="it-IT" dirty="0" err="1"/>
              <a:t>EvP</a:t>
            </a:r>
            <a:r>
              <a:rPr lang="it-IT" dirty="0"/>
              <a:t>/</a:t>
            </a:r>
            <a:r>
              <a:rPr lang="it-IT" dirty="0" err="1"/>
              <a:t>EpP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		                 			       </a:t>
            </a:r>
            <a:r>
              <a:rPr lang="it-IT" dirty="0" err="1"/>
              <a:t>IP</a:t>
            </a:r>
            <a:r>
              <a:rPr lang="it-IT" baseline="-25000" dirty="0" err="1"/>
              <a:t>matrix</a:t>
            </a:r>
            <a:endParaRPr lang="it-IT" dirty="0"/>
          </a:p>
          <a:p>
            <a:r>
              <a:rPr lang="it-IT" baseline="-25000" dirty="0"/>
              <a:t>				              		</a:t>
            </a:r>
          </a:p>
          <a:p>
            <a:r>
              <a:rPr lang="it-IT" baseline="-25000" dirty="0"/>
              <a:t>						        </a:t>
            </a:r>
            <a:r>
              <a:rPr lang="it-IT" dirty="0" err="1"/>
              <a:t>ø</a:t>
            </a:r>
            <a:r>
              <a:rPr lang="it-IT" dirty="0"/>
              <a:t>		             </a:t>
            </a:r>
            <a:r>
              <a:rPr lang="it-IT" strike="sngStrike" dirty="0" err="1"/>
              <a:t>IP</a:t>
            </a:r>
            <a:r>
              <a:rPr lang="it-IT" strike="sngStrike" baseline="-25000" dirty="0" err="1"/>
              <a:t>embedded</a:t>
            </a:r>
            <a:endParaRPr lang="it-IT" strike="sngStrike" baseline="-25000" dirty="0"/>
          </a:p>
          <a:p>
            <a:r>
              <a:rPr lang="it-IT" baseline="-25000" dirty="0"/>
              <a:t> 						         </a:t>
            </a:r>
            <a:r>
              <a:rPr lang="it-IT" dirty="0"/>
              <a:t>VP</a:t>
            </a:r>
          </a:p>
          <a:p>
            <a:r>
              <a:rPr lang="it-IT" dirty="0"/>
              <a:t>					     I</a:t>
            </a:r>
          </a:p>
          <a:p>
            <a:endParaRPr lang="it-IT" dirty="0"/>
          </a:p>
          <a:p>
            <a:r>
              <a:rPr lang="it-IT" dirty="0"/>
              <a:t> 						</a:t>
            </a:r>
          </a:p>
          <a:p>
            <a:r>
              <a:rPr lang="it-IT" dirty="0"/>
              <a:t> 						   V 	      </a:t>
            </a:r>
            <a:r>
              <a:rPr lang="it-IT" strike="sngStrike" dirty="0" err="1"/>
              <a:t>IP</a:t>
            </a:r>
            <a:r>
              <a:rPr lang="it-IT" strike="sngStrike" baseline="-25000" dirty="0" err="1"/>
              <a:t>embedded</a:t>
            </a:r>
            <a:r>
              <a:rPr lang="it-IT" baseline="-25000" dirty="0"/>
              <a:t>				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7FF42EFD-45C0-1243-9CAF-58A9757CC98E}"/>
              </a:ext>
            </a:extLst>
          </p:cNvPr>
          <p:cNvSpPr/>
          <p:nvPr/>
        </p:nvSpPr>
        <p:spPr>
          <a:xfrm>
            <a:off x="3051367" y="1599850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0E7DD28-E515-3F4D-A45D-59914C98247F}"/>
              </a:ext>
            </a:extLst>
          </p:cNvPr>
          <p:cNvSpPr/>
          <p:nvPr/>
        </p:nvSpPr>
        <p:spPr>
          <a:xfrm>
            <a:off x="5238774" y="3475721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6A7FA18-EFB2-CE44-9133-D4320376389F}"/>
              </a:ext>
            </a:extLst>
          </p:cNvPr>
          <p:cNvSpPr/>
          <p:nvPr/>
        </p:nvSpPr>
        <p:spPr>
          <a:xfrm>
            <a:off x="3990759" y="2009429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F0291A-C61B-824D-AF3D-08692A24CBD3}"/>
              </a:ext>
            </a:extLst>
          </p:cNvPr>
          <p:cNvSpPr/>
          <p:nvPr/>
        </p:nvSpPr>
        <p:spPr>
          <a:xfrm>
            <a:off x="4907888" y="2411574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A4244B5-B813-0149-B68F-7E4A0A401D20}"/>
              </a:ext>
            </a:extLst>
          </p:cNvPr>
          <p:cNvSpPr/>
          <p:nvPr/>
        </p:nvSpPr>
        <p:spPr>
          <a:xfrm>
            <a:off x="5825017" y="2813719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1E652ABE-E738-B644-BBD5-DCEA52D3A330}"/>
              </a:ext>
            </a:extLst>
          </p:cNvPr>
          <p:cNvSpPr/>
          <p:nvPr/>
        </p:nvSpPr>
        <p:spPr>
          <a:xfrm>
            <a:off x="6668791" y="3175571"/>
            <a:ext cx="2163157" cy="478798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485FEA1-82A0-A042-96C2-40A43CB4D4DA}"/>
              </a:ext>
            </a:extLst>
          </p:cNvPr>
          <p:cNvSpPr/>
          <p:nvPr/>
        </p:nvSpPr>
        <p:spPr>
          <a:xfrm>
            <a:off x="5714554" y="3884597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741693E-7C34-3544-ABCD-6247FDAC5F69}"/>
              </a:ext>
            </a:extLst>
          </p:cNvPr>
          <p:cNvSpPr/>
          <p:nvPr/>
        </p:nvSpPr>
        <p:spPr>
          <a:xfrm>
            <a:off x="6116266" y="4234863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108BB485-1836-FD4D-96BD-5B0995C18338}"/>
              </a:ext>
            </a:extLst>
          </p:cNvPr>
          <p:cNvSpPr/>
          <p:nvPr/>
        </p:nvSpPr>
        <p:spPr>
          <a:xfrm>
            <a:off x="6517978" y="4580091"/>
            <a:ext cx="1008130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953C2E79-919D-544A-A9AC-D5FBC44ACDD8}"/>
              </a:ext>
            </a:extLst>
          </p:cNvPr>
          <p:cNvSpPr/>
          <p:nvPr/>
        </p:nvSpPr>
        <p:spPr>
          <a:xfrm>
            <a:off x="3122341" y="2620537"/>
            <a:ext cx="6050854" cy="3526977"/>
          </a:xfrm>
          <a:custGeom>
            <a:avLst/>
            <a:gdLst>
              <a:gd name="connsiteX0" fmla="*/ 6043961 w 6050854"/>
              <a:gd name="connsiteY0" fmla="*/ 1483112 h 3526977"/>
              <a:gd name="connsiteX1" fmla="*/ 5386039 w 6050854"/>
              <a:gd name="connsiteY1" fmla="*/ 3300761 h 3526977"/>
              <a:gd name="connsiteX2" fmla="*/ 1851103 w 6050854"/>
              <a:gd name="connsiteY2" fmla="*/ 3133492 h 3526977"/>
              <a:gd name="connsiteX3" fmla="*/ 0 w 6050854"/>
              <a:gd name="connsiteY3" fmla="*/ 0 h 3526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0854" h="3526977">
                <a:moveTo>
                  <a:pt x="6043961" y="1483112"/>
                </a:moveTo>
                <a:cubicBezTo>
                  <a:pt x="6064405" y="2254405"/>
                  <a:pt x="6084849" y="3025698"/>
                  <a:pt x="5386039" y="3300761"/>
                </a:cubicBezTo>
                <a:cubicBezTo>
                  <a:pt x="4687229" y="3575824"/>
                  <a:pt x="2748776" y="3683619"/>
                  <a:pt x="1851103" y="3133492"/>
                </a:cubicBezTo>
                <a:cubicBezTo>
                  <a:pt x="953430" y="2583365"/>
                  <a:pt x="476715" y="1291682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1FB4-E8D2-3545-9FBF-1AB5185F8F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your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attention</a:t>
            </a:r>
            <a:r>
              <a:rPr lang="it-IT" sz="4000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250DCA4-72FC-0747-AF49-E9414D9E05FA}"/>
              </a:ext>
            </a:extLst>
          </p:cNvPr>
          <p:cNvSpPr txBox="1">
            <a:spLocks/>
          </p:cNvSpPr>
          <p:nvPr/>
        </p:nvSpPr>
        <p:spPr>
          <a:xfrm>
            <a:off x="1524000" y="5257800"/>
            <a:ext cx="9144000" cy="877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francesco.costantini@uniud.it</a:t>
            </a:r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0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3200" dirty="0"/>
              <a:t>Selected references</a:t>
            </a:r>
            <a:r>
              <a:rPr lang="en-US" dirty="0"/>
              <a:t> </a:t>
            </a:r>
            <a:endParaRPr lang="it-IT" dirty="0"/>
          </a:p>
          <a:p>
            <a:pPr marL="539750" indent="-530225"/>
            <a:r>
              <a:rPr lang="en-US" dirty="0"/>
              <a:t>Angelopoulos N. 2019, </a:t>
            </a:r>
            <a:r>
              <a:rPr lang="en-US" i="1" dirty="0"/>
              <a:t>Complementizers and Prepositions as Probes: Insights from Greek</a:t>
            </a:r>
            <a:r>
              <a:rPr lang="en-US" dirty="0"/>
              <a:t>, Ph.D. diss., UCLA. </a:t>
            </a:r>
            <a:endParaRPr lang="it-IT" dirty="0"/>
          </a:p>
          <a:p>
            <a:pPr marL="539750" indent="-530225"/>
            <a:r>
              <a:rPr lang="en-US" dirty="0"/>
              <a:t>Cinque G. 1999, </a:t>
            </a:r>
            <a:r>
              <a:rPr lang="en-US" i="1" dirty="0"/>
              <a:t>Adverbs and Functional Heads. A Cross-Linguistic Perspective</a:t>
            </a:r>
            <a:r>
              <a:rPr lang="en-US" dirty="0"/>
              <a:t>, Oxford / New York, OUP. </a:t>
            </a:r>
            <a:endParaRPr lang="it-IT" dirty="0"/>
          </a:p>
          <a:p>
            <a:pPr marL="539750" indent="-530225"/>
            <a:r>
              <a:rPr lang="en-US" dirty="0"/>
              <a:t>Cinque G. 2020, </a:t>
            </a:r>
            <a:r>
              <a:rPr lang="en-US" i="1" dirty="0"/>
              <a:t>The Syntax of Relative Clauses. A Unified Analysis</a:t>
            </a:r>
            <a:r>
              <a:rPr lang="en-US" dirty="0"/>
              <a:t>, Cambridge, Cambridge University Press. </a:t>
            </a:r>
            <a:endParaRPr lang="it-IT" dirty="0"/>
          </a:p>
          <a:p>
            <a:pPr marL="539750" indent="-530225"/>
            <a:r>
              <a:rPr lang="en-US" dirty="0" err="1"/>
              <a:t>Citko</a:t>
            </a:r>
            <a:r>
              <a:rPr lang="en-US" dirty="0"/>
              <a:t> B. 2001, Deletion under identity in relative clauses, in </a:t>
            </a:r>
            <a:r>
              <a:rPr lang="en-US" i="1" dirty="0"/>
              <a:t>NELS</a:t>
            </a:r>
            <a:r>
              <a:rPr lang="en-US" dirty="0"/>
              <a:t> 31: 131-145. </a:t>
            </a:r>
            <a:endParaRPr lang="it-IT" dirty="0"/>
          </a:p>
          <a:p>
            <a:pPr marL="539750" indent="-530225"/>
            <a:r>
              <a:rPr lang="en-US" dirty="0" err="1"/>
              <a:t>Cruschina</a:t>
            </a:r>
            <a:r>
              <a:rPr lang="en-US" dirty="0"/>
              <a:t> S. 2015, The expression of evidentiality and </a:t>
            </a:r>
            <a:r>
              <a:rPr lang="en-US" dirty="0" err="1"/>
              <a:t>epistemicity</a:t>
            </a:r>
            <a:r>
              <a:rPr lang="en-US" dirty="0"/>
              <a:t>: Cases of grammaticalization in Italian and Sicilian, </a:t>
            </a:r>
            <a:r>
              <a:rPr lang="en-US" i="1" dirty="0"/>
              <a:t>Probus</a:t>
            </a:r>
            <a:r>
              <a:rPr lang="en-US" dirty="0"/>
              <a:t> 27/1: 1-31. </a:t>
            </a:r>
            <a:endParaRPr lang="it-IT" dirty="0"/>
          </a:p>
          <a:p>
            <a:pPr marL="539750" indent="-530225"/>
            <a:r>
              <a:rPr lang="en-US" dirty="0"/>
              <a:t>Giorgi A. 2010, </a:t>
            </a:r>
            <a:r>
              <a:rPr lang="en-US" i="1" dirty="0"/>
              <a:t>About the Speaker. Towards a Syntax of Indexicality</a:t>
            </a:r>
            <a:r>
              <a:rPr lang="en-US" dirty="0"/>
              <a:t>, Oxford / New York, OUP. </a:t>
            </a:r>
            <a:endParaRPr lang="it-IT" dirty="0"/>
          </a:p>
          <a:p>
            <a:pPr marL="539750" indent="-530225"/>
            <a:r>
              <a:rPr lang="en-US" dirty="0"/>
              <a:t>Hooper J. 1975, On Assertive Predicates, </a:t>
            </a:r>
            <a:r>
              <a:rPr lang="en-US" i="1" dirty="0"/>
              <a:t>Syntax and Semantics volume</a:t>
            </a:r>
            <a:r>
              <a:rPr lang="en-US" dirty="0"/>
              <a:t> 4: 91–124. </a:t>
            </a:r>
            <a:endParaRPr lang="it-IT" dirty="0"/>
          </a:p>
          <a:p>
            <a:pPr marL="539750" indent="-530225"/>
            <a:r>
              <a:rPr lang="en-US" dirty="0"/>
              <a:t>Hooper J., Thompson S.A. 1973, On the Applicability of Root Transformations, </a:t>
            </a:r>
            <a:r>
              <a:rPr lang="en-US" i="1" dirty="0"/>
              <a:t>Linguistic Inquiry</a:t>
            </a:r>
            <a:r>
              <a:rPr lang="en-US" dirty="0"/>
              <a:t> 4/4: 465-497. </a:t>
            </a:r>
            <a:endParaRPr lang="it-IT" dirty="0"/>
          </a:p>
          <a:p>
            <a:pPr marL="539750" indent="-530225"/>
            <a:r>
              <a:rPr lang="en-US" dirty="0"/>
              <a:t>Kayne R. 2000, Prepositional Complementizers as Attractors, in R. Kayne, </a:t>
            </a:r>
            <a:r>
              <a:rPr lang="en-US" i="1" dirty="0"/>
              <a:t>Parameters and Universals</a:t>
            </a:r>
            <a:r>
              <a:rPr lang="en-US" dirty="0"/>
              <a:t>, Oxford / New York, OUP: 282-313.</a:t>
            </a:r>
          </a:p>
          <a:p>
            <a:pPr marL="539750" indent="-530225"/>
            <a:r>
              <a:rPr lang="it-IT" dirty="0"/>
              <a:t>Rizzi L. 1990, </a:t>
            </a:r>
            <a:r>
              <a:rPr lang="it-IT" i="1" dirty="0" err="1"/>
              <a:t>Relativized</a:t>
            </a:r>
            <a:r>
              <a:rPr lang="it-IT" i="1" dirty="0"/>
              <a:t> </a:t>
            </a:r>
            <a:r>
              <a:rPr lang="it-IT" i="1" dirty="0" err="1"/>
              <a:t>Minimality</a:t>
            </a:r>
            <a:r>
              <a:rPr lang="it-IT" i="1" dirty="0"/>
              <a:t>,</a:t>
            </a:r>
            <a:r>
              <a:rPr lang="it-IT" dirty="0"/>
              <a:t> Cambridge Mass., MIT Press.</a:t>
            </a:r>
          </a:p>
          <a:p>
            <a:pPr marL="539750" indent="-530225"/>
            <a:r>
              <a:rPr lang="it-IT" dirty="0"/>
              <a:t>Rizzi L. 1997, The fine </a:t>
            </a:r>
            <a:r>
              <a:rPr lang="it-IT" dirty="0" err="1"/>
              <a:t>structure</a:t>
            </a:r>
            <a:r>
              <a:rPr lang="it-IT" dirty="0"/>
              <a:t> of the </a:t>
            </a:r>
            <a:r>
              <a:rPr lang="it-IT" dirty="0" err="1"/>
              <a:t>left</a:t>
            </a:r>
            <a:r>
              <a:rPr lang="it-IT" dirty="0"/>
              <a:t> </a:t>
            </a:r>
            <a:r>
              <a:rPr lang="it-IT" dirty="0" err="1"/>
              <a:t>periphery</a:t>
            </a:r>
            <a:r>
              <a:rPr lang="it-IT" dirty="0"/>
              <a:t>, in L. </a:t>
            </a:r>
            <a:r>
              <a:rPr lang="it-IT" dirty="0" err="1"/>
              <a:t>Haegeman</a:t>
            </a:r>
            <a:r>
              <a:rPr lang="it-IT" dirty="0"/>
              <a:t> (ed.), </a:t>
            </a:r>
            <a:r>
              <a:rPr lang="it-IT" i="1" dirty="0" err="1"/>
              <a:t>Elements</a:t>
            </a:r>
            <a:r>
              <a:rPr lang="it-IT" i="1" dirty="0"/>
              <a:t> of </a:t>
            </a:r>
            <a:r>
              <a:rPr lang="it-IT" i="1" dirty="0" err="1"/>
              <a:t>Grammar</a:t>
            </a:r>
            <a:r>
              <a:rPr lang="it-IT" i="1" dirty="0"/>
              <a:t>, </a:t>
            </a:r>
            <a:r>
              <a:rPr lang="it-IT" dirty="0"/>
              <a:t>Dordrecht, </a:t>
            </a:r>
            <a:r>
              <a:rPr lang="it-IT" dirty="0" err="1"/>
              <a:t>Kluwer</a:t>
            </a:r>
            <a:r>
              <a:rPr lang="it-IT" dirty="0"/>
              <a:t>: 281-337.</a:t>
            </a:r>
          </a:p>
          <a:p>
            <a:pPr marL="539750" indent="-530225"/>
            <a:r>
              <a:rPr lang="it-IT" dirty="0" err="1"/>
              <a:t>Speas</a:t>
            </a:r>
            <a:r>
              <a:rPr lang="it-IT" dirty="0"/>
              <a:t> P. &amp; </a:t>
            </a:r>
            <a:r>
              <a:rPr lang="it-IT" dirty="0" err="1"/>
              <a:t>Tenny</a:t>
            </a:r>
            <a:r>
              <a:rPr lang="it-IT" dirty="0"/>
              <a:t> C.L. 2003, </a:t>
            </a:r>
            <a:r>
              <a:rPr lang="it-IT" dirty="0" err="1"/>
              <a:t>Configurational</a:t>
            </a:r>
            <a:r>
              <a:rPr lang="it-IT" dirty="0"/>
              <a:t> </a:t>
            </a:r>
            <a:r>
              <a:rPr lang="it-IT" dirty="0" err="1"/>
              <a:t>properties</a:t>
            </a:r>
            <a:r>
              <a:rPr lang="it-IT" dirty="0"/>
              <a:t> of </a:t>
            </a:r>
            <a:r>
              <a:rPr lang="it-IT" dirty="0" err="1"/>
              <a:t>point</a:t>
            </a:r>
            <a:r>
              <a:rPr lang="it-IT" dirty="0"/>
              <a:t> of </a:t>
            </a:r>
            <a:r>
              <a:rPr lang="it-IT" dirty="0" err="1"/>
              <a:t>view</a:t>
            </a:r>
            <a:r>
              <a:rPr lang="it-IT" dirty="0"/>
              <a:t> </a:t>
            </a:r>
            <a:r>
              <a:rPr lang="it-IT" dirty="0" err="1"/>
              <a:t>roles</a:t>
            </a:r>
            <a:r>
              <a:rPr lang="it-IT" dirty="0"/>
              <a:t>, in A.M. Di Sciullo (ed.), </a:t>
            </a:r>
            <a:r>
              <a:rPr lang="it-IT" i="1" dirty="0" err="1"/>
              <a:t>Asymmetry</a:t>
            </a:r>
            <a:r>
              <a:rPr lang="it-IT" i="1" dirty="0"/>
              <a:t> in </a:t>
            </a:r>
            <a:r>
              <a:rPr lang="it-IT" i="1" dirty="0" err="1"/>
              <a:t>Grammar</a:t>
            </a:r>
            <a:r>
              <a:rPr lang="it-IT" dirty="0"/>
              <a:t>, Amsterdam, John </a:t>
            </a:r>
            <a:r>
              <a:rPr lang="it-IT" dirty="0" err="1"/>
              <a:t>Benjamins</a:t>
            </a:r>
            <a:r>
              <a:rPr lang="it-IT" dirty="0"/>
              <a:t>: 315-344.</a:t>
            </a:r>
          </a:p>
          <a:p>
            <a:pPr marL="539750" indent="-530225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040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‘Traditional’ view on clausal complementation: V selects CP</a:t>
            </a:r>
            <a:endParaRPr lang="it-IT" sz="2400" dirty="0"/>
          </a:p>
          <a:p>
            <a:r>
              <a:rPr lang="en-US" sz="2400" dirty="0"/>
              <a:t> </a:t>
            </a:r>
            <a:endParaRPr lang="it-IT" sz="2400" dirty="0"/>
          </a:p>
          <a:p>
            <a:r>
              <a:rPr lang="en-US" sz="2400" dirty="0"/>
              <a:t>	(1) 		VP</a:t>
            </a:r>
          </a:p>
          <a:p>
            <a:endParaRPr lang="en-US" sz="2400" dirty="0"/>
          </a:p>
          <a:p>
            <a:r>
              <a:rPr lang="en-US" sz="2400" dirty="0"/>
              <a:t>		  V	              CP</a:t>
            </a:r>
          </a:p>
          <a:p>
            <a:endParaRPr lang="en-US" sz="2400" dirty="0"/>
          </a:p>
          <a:p>
            <a:r>
              <a:rPr lang="en-US" sz="2400" dirty="0"/>
              <a:t>			   C	            IP	</a:t>
            </a:r>
            <a:r>
              <a:rPr lang="en-US" dirty="0"/>
              <a:t>	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2F5799F-0045-AB4E-AF50-A2BAEA038ADF}"/>
              </a:ext>
            </a:extLst>
          </p:cNvPr>
          <p:cNvSpPr/>
          <p:nvPr/>
        </p:nvSpPr>
        <p:spPr>
          <a:xfrm>
            <a:off x="2881246" y="18125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A1853B-12CC-0E46-A1E4-48380FC36871}"/>
              </a:ext>
            </a:extLst>
          </p:cNvPr>
          <p:cNvSpPr/>
          <p:nvPr/>
        </p:nvSpPr>
        <p:spPr>
          <a:xfrm>
            <a:off x="3833274" y="25364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12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Kayne’s</a:t>
            </a:r>
            <a:r>
              <a:rPr lang="it-IT" sz="2400" dirty="0"/>
              <a:t> (2000, 2005) </a:t>
            </a:r>
            <a:r>
              <a:rPr lang="it-IT" sz="2400" dirty="0" err="1"/>
              <a:t>hypothesis</a:t>
            </a:r>
            <a:r>
              <a:rPr lang="it-IT" sz="2400" dirty="0"/>
              <a:t>: C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merged</a:t>
            </a:r>
            <a:r>
              <a:rPr lang="it-IT" sz="2400" dirty="0"/>
              <a:t> </a:t>
            </a:r>
            <a:r>
              <a:rPr lang="it-IT" sz="2400" dirty="0" err="1"/>
              <a:t>higher</a:t>
            </a:r>
            <a:r>
              <a:rPr lang="it-IT" sz="2400" dirty="0"/>
              <a:t> </a:t>
            </a:r>
            <a:r>
              <a:rPr lang="it-IT" sz="2400" dirty="0" err="1"/>
              <a:t>than</a:t>
            </a:r>
            <a:r>
              <a:rPr lang="it-IT" sz="2400" dirty="0"/>
              <a:t> V (Angelopoulos 2019)</a:t>
            </a:r>
          </a:p>
          <a:p>
            <a:r>
              <a:rPr lang="en-US" sz="2400" dirty="0"/>
              <a:t> </a:t>
            </a:r>
            <a:endParaRPr lang="it-IT" sz="2400" dirty="0"/>
          </a:p>
          <a:p>
            <a:r>
              <a:rPr lang="en-US" sz="2400" dirty="0"/>
              <a:t>	(2) a.		FP</a:t>
            </a:r>
          </a:p>
          <a:p>
            <a:endParaRPr lang="en-US" sz="2400" dirty="0"/>
          </a:p>
          <a:p>
            <a:r>
              <a:rPr lang="en-US" sz="2400" dirty="0"/>
              <a:t>		  C	              VP</a:t>
            </a:r>
          </a:p>
          <a:p>
            <a:endParaRPr lang="en-US" sz="2400" dirty="0"/>
          </a:p>
          <a:p>
            <a:r>
              <a:rPr lang="en-US" sz="2400" dirty="0"/>
              <a:t>			   V	            IP	</a:t>
            </a:r>
            <a:r>
              <a:rPr lang="en-US" dirty="0"/>
              <a:t>	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2F5799F-0045-AB4E-AF50-A2BAEA038ADF}"/>
              </a:ext>
            </a:extLst>
          </p:cNvPr>
          <p:cNvSpPr/>
          <p:nvPr/>
        </p:nvSpPr>
        <p:spPr>
          <a:xfrm>
            <a:off x="2881246" y="18125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A1853B-12CC-0E46-A1E4-48380FC36871}"/>
              </a:ext>
            </a:extLst>
          </p:cNvPr>
          <p:cNvSpPr/>
          <p:nvPr/>
        </p:nvSpPr>
        <p:spPr>
          <a:xfrm>
            <a:off x="3833274" y="25364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57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/>
          </a:p>
          <a:p>
            <a:r>
              <a:rPr lang="en-US" sz="2400" dirty="0"/>
              <a:t> </a:t>
            </a:r>
            <a:endParaRPr lang="it-IT" sz="2400" dirty="0"/>
          </a:p>
          <a:p>
            <a:r>
              <a:rPr lang="en-US" sz="2400" dirty="0"/>
              <a:t>	(2) b.		</a:t>
            </a:r>
            <a:r>
              <a:rPr lang="en-US" sz="2400" dirty="0" err="1"/>
              <a:t>FinP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  IP	              Fin'</a:t>
            </a:r>
          </a:p>
          <a:p>
            <a:endParaRPr lang="en-US" sz="2400" dirty="0"/>
          </a:p>
          <a:p>
            <a:r>
              <a:rPr lang="en-US" sz="2400" dirty="0"/>
              <a:t>			   C	            VP</a:t>
            </a:r>
          </a:p>
          <a:p>
            <a:endParaRPr lang="en-US" sz="2400" dirty="0"/>
          </a:p>
          <a:p>
            <a:r>
              <a:rPr lang="en-US" sz="2400" dirty="0"/>
              <a:t>				 V	          </a:t>
            </a:r>
            <a:r>
              <a:rPr lang="en-US" sz="2400" strike="sngStrike" dirty="0"/>
              <a:t>IP</a:t>
            </a:r>
            <a:r>
              <a:rPr lang="en-US" dirty="0"/>
              <a:t>	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2F5799F-0045-AB4E-AF50-A2BAEA038ADF}"/>
              </a:ext>
            </a:extLst>
          </p:cNvPr>
          <p:cNvSpPr/>
          <p:nvPr/>
        </p:nvSpPr>
        <p:spPr>
          <a:xfrm>
            <a:off x="2881246" y="18125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A1853B-12CC-0E46-A1E4-48380FC36871}"/>
              </a:ext>
            </a:extLst>
          </p:cNvPr>
          <p:cNvSpPr/>
          <p:nvPr/>
        </p:nvSpPr>
        <p:spPr>
          <a:xfrm>
            <a:off x="3833274" y="25364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4967EB6-2DBA-F24B-AA52-8F4D00695B3A}"/>
              </a:ext>
            </a:extLst>
          </p:cNvPr>
          <p:cNvSpPr/>
          <p:nvPr/>
        </p:nvSpPr>
        <p:spPr>
          <a:xfrm>
            <a:off x="4599566" y="32603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BF77A6B-D391-104B-B57F-C747C36403B5}"/>
              </a:ext>
            </a:extLst>
          </p:cNvPr>
          <p:cNvSpPr/>
          <p:nvPr/>
        </p:nvSpPr>
        <p:spPr>
          <a:xfrm>
            <a:off x="2881246" y="2536401"/>
            <a:ext cx="3290954" cy="1987615"/>
          </a:xfrm>
          <a:custGeom>
            <a:avLst/>
            <a:gdLst>
              <a:gd name="connsiteX0" fmla="*/ 3243262 w 3243262"/>
              <a:gd name="connsiteY0" fmla="*/ 1371600 h 1823678"/>
              <a:gd name="connsiteX1" fmla="*/ 1314450 w 3243262"/>
              <a:gd name="connsiteY1" fmla="*/ 1743075 h 1823678"/>
              <a:gd name="connsiteX2" fmla="*/ 0 w 3243262"/>
              <a:gd name="connsiteY2" fmla="*/ 0 h 182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3262" h="1823678">
                <a:moveTo>
                  <a:pt x="3243262" y="1371600"/>
                </a:moveTo>
                <a:cubicBezTo>
                  <a:pt x="2549128" y="1671637"/>
                  <a:pt x="1854994" y="1971675"/>
                  <a:pt x="1314450" y="1743075"/>
                </a:cubicBezTo>
                <a:cubicBezTo>
                  <a:pt x="773906" y="1514475"/>
                  <a:pt x="386953" y="757237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39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/>
          </a:p>
          <a:p>
            <a:r>
              <a:rPr lang="en-US" sz="2400" dirty="0"/>
              <a:t> </a:t>
            </a:r>
            <a:endParaRPr lang="it-IT" sz="2400" dirty="0"/>
          </a:p>
          <a:p>
            <a:r>
              <a:rPr lang="en-US" sz="2400" dirty="0"/>
              <a:t>	(2) c.	         Force'</a:t>
            </a:r>
          </a:p>
          <a:p>
            <a:endParaRPr lang="en-US" sz="2400" dirty="0"/>
          </a:p>
          <a:p>
            <a:r>
              <a:rPr lang="en-US" sz="2400" dirty="0"/>
              <a:t>		  C	              </a:t>
            </a:r>
            <a:r>
              <a:rPr lang="en-US" sz="2400" dirty="0" err="1"/>
              <a:t>FinP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   TP	            Fin'</a:t>
            </a:r>
          </a:p>
          <a:p>
            <a:endParaRPr lang="en-US" sz="2400" dirty="0"/>
          </a:p>
          <a:p>
            <a:r>
              <a:rPr lang="en-US" sz="2400" dirty="0"/>
              <a:t>				 </a:t>
            </a:r>
            <a:r>
              <a:rPr lang="en-US" sz="2400" strike="sngStrike" dirty="0"/>
              <a:t>C</a:t>
            </a:r>
            <a:r>
              <a:rPr lang="en-US" sz="2400" dirty="0"/>
              <a:t>	          VP</a:t>
            </a:r>
          </a:p>
          <a:p>
            <a:endParaRPr lang="en-US" sz="2400" dirty="0"/>
          </a:p>
          <a:p>
            <a:r>
              <a:rPr lang="en-US" sz="2400" dirty="0"/>
              <a:t>					V	        </a:t>
            </a:r>
            <a:r>
              <a:rPr lang="en-US" sz="2400" strike="sngStrike" dirty="0"/>
              <a:t>TP</a:t>
            </a:r>
            <a:endParaRPr lang="it-IT" sz="2400" dirty="0">
              <a:latin typeface="Garamond" panose="02020404030301010803" pitchFamily="18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2F5799F-0045-AB4E-AF50-A2BAEA038ADF}"/>
              </a:ext>
            </a:extLst>
          </p:cNvPr>
          <p:cNvSpPr/>
          <p:nvPr/>
        </p:nvSpPr>
        <p:spPr>
          <a:xfrm>
            <a:off x="2881246" y="18125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A1853B-12CC-0E46-A1E4-48380FC36871}"/>
              </a:ext>
            </a:extLst>
          </p:cNvPr>
          <p:cNvSpPr/>
          <p:nvPr/>
        </p:nvSpPr>
        <p:spPr>
          <a:xfrm>
            <a:off x="3833274" y="25364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4967EB6-2DBA-F24B-AA52-8F4D00695B3A}"/>
              </a:ext>
            </a:extLst>
          </p:cNvPr>
          <p:cNvSpPr/>
          <p:nvPr/>
        </p:nvSpPr>
        <p:spPr>
          <a:xfrm>
            <a:off x="4599566" y="32603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BF77A6B-D391-104B-B57F-C747C36403B5}"/>
              </a:ext>
            </a:extLst>
          </p:cNvPr>
          <p:cNvSpPr/>
          <p:nvPr/>
        </p:nvSpPr>
        <p:spPr>
          <a:xfrm>
            <a:off x="2881246" y="2536402"/>
            <a:ext cx="1718320" cy="1930462"/>
          </a:xfrm>
          <a:custGeom>
            <a:avLst/>
            <a:gdLst>
              <a:gd name="connsiteX0" fmla="*/ 3243262 w 3243262"/>
              <a:gd name="connsiteY0" fmla="*/ 1371600 h 1823678"/>
              <a:gd name="connsiteX1" fmla="*/ 1314450 w 3243262"/>
              <a:gd name="connsiteY1" fmla="*/ 1743075 h 1823678"/>
              <a:gd name="connsiteX2" fmla="*/ 0 w 3243262"/>
              <a:gd name="connsiteY2" fmla="*/ 0 h 182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3262" h="1823678">
                <a:moveTo>
                  <a:pt x="3243262" y="1371600"/>
                </a:moveTo>
                <a:cubicBezTo>
                  <a:pt x="2549128" y="1671637"/>
                  <a:pt x="1854994" y="1971675"/>
                  <a:pt x="1314450" y="1743075"/>
                </a:cubicBezTo>
                <a:cubicBezTo>
                  <a:pt x="773906" y="1514475"/>
                  <a:pt x="386953" y="757237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C942975-7C03-9F44-930E-4C1E0AD66778}"/>
              </a:ext>
            </a:extLst>
          </p:cNvPr>
          <p:cNvSpPr/>
          <p:nvPr/>
        </p:nvSpPr>
        <p:spPr>
          <a:xfrm>
            <a:off x="5420195" y="4028983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87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/>
          </a:p>
          <a:p>
            <a:r>
              <a:rPr lang="en-US" sz="2400" dirty="0"/>
              <a:t> </a:t>
            </a:r>
            <a:endParaRPr lang="it-IT" sz="2400" dirty="0"/>
          </a:p>
          <a:p>
            <a:r>
              <a:rPr lang="en-US" sz="2400" dirty="0"/>
              <a:t>	(2) d.	         </a:t>
            </a:r>
            <a:r>
              <a:rPr lang="en-US" sz="2400" dirty="0" err="1"/>
              <a:t>ForceP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  VP	          Force'</a:t>
            </a:r>
          </a:p>
          <a:p>
            <a:endParaRPr lang="en-US" sz="2400" dirty="0"/>
          </a:p>
          <a:p>
            <a:r>
              <a:rPr lang="en-US" sz="2400" dirty="0"/>
              <a:t>	     V	            </a:t>
            </a:r>
            <a:r>
              <a:rPr lang="en-US" sz="2400" strike="sngStrike" dirty="0"/>
              <a:t>IP</a:t>
            </a:r>
            <a:r>
              <a:rPr lang="en-US" sz="2400" dirty="0"/>
              <a:t>  C	            </a:t>
            </a:r>
            <a:r>
              <a:rPr lang="en-US" sz="2400" dirty="0" err="1"/>
              <a:t>FinP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 IP	          Fin'</a:t>
            </a:r>
          </a:p>
          <a:p>
            <a:endParaRPr lang="en-US" sz="2400" dirty="0"/>
          </a:p>
          <a:p>
            <a:r>
              <a:rPr lang="en-US" sz="2400" dirty="0"/>
              <a:t>					</a:t>
            </a:r>
            <a:r>
              <a:rPr lang="en-US" sz="2400" strike="sngStrike" dirty="0"/>
              <a:t>C</a:t>
            </a:r>
            <a:r>
              <a:rPr lang="en-US" sz="2400" dirty="0"/>
              <a:t>	        </a:t>
            </a:r>
            <a:r>
              <a:rPr lang="en-US" sz="2400" strike="sngStrike" dirty="0"/>
              <a:t>VP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2F5799F-0045-AB4E-AF50-A2BAEA038ADF}"/>
              </a:ext>
            </a:extLst>
          </p:cNvPr>
          <p:cNvSpPr/>
          <p:nvPr/>
        </p:nvSpPr>
        <p:spPr>
          <a:xfrm>
            <a:off x="2881246" y="18125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A1853B-12CC-0E46-A1E4-48380FC36871}"/>
              </a:ext>
            </a:extLst>
          </p:cNvPr>
          <p:cNvSpPr/>
          <p:nvPr/>
        </p:nvSpPr>
        <p:spPr>
          <a:xfrm>
            <a:off x="3833274" y="25364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44967EB6-2DBA-F24B-AA52-8F4D00695B3A}"/>
              </a:ext>
            </a:extLst>
          </p:cNvPr>
          <p:cNvSpPr/>
          <p:nvPr/>
        </p:nvSpPr>
        <p:spPr>
          <a:xfrm>
            <a:off x="4599566" y="3260301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BF77A6B-D391-104B-B57F-C747C36403B5}"/>
              </a:ext>
            </a:extLst>
          </p:cNvPr>
          <p:cNvSpPr/>
          <p:nvPr/>
        </p:nvSpPr>
        <p:spPr>
          <a:xfrm>
            <a:off x="2881246" y="3285463"/>
            <a:ext cx="4057246" cy="1987615"/>
          </a:xfrm>
          <a:custGeom>
            <a:avLst/>
            <a:gdLst>
              <a:gd name="connsiteX0" fmla="*/ 3243262 w 3243262"/>
              <a:gd name="connsiteY0" fmla="*/ 1371600 h 1823678"/>
              <a:gd name="connsiteX1" fmla="*/ 1314450 w 3243262"/>
              <a:gd name="connsiteY1" fmla="*/ 1743075 h 1823678"/>
              <a:gd name="connsiteX2" fmla="*/ 0 w 3243262"/>
              <a:gd name="connsiteY2" fmla="*/ 0 h 182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3262" h="1823678">
                <a:moveTo>
                  <a:pt x="3243262" y="1371600"/>
                </a:moveTo>
                <a:cubicBezTo>
                  <a:pt x="2549128" y="1671637"/>
                  <a:pt x="1854994" y="1971675"/>
                  <a:pt x="1314450" y="1743075"/>
                </a:cubicBezTo>
                <a:cubicBezTo>
                  <a:pt x="773906" y="1514475"/>
                  <a:pt x="386953" y="757237"/>
                  <a:pt x="0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C942975-7C03-9F44-930E-4C1E0AD66778}"/>
              </a:ext>
            </a:extLst>
          </p:cNvPr>
          <p:cNvSpPr/>
          <p:nvPr/>
        </p:nvSpPr>
        <p:spPr>
          <a:xfrm>
            <a:off x="5420195" y="4028983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D6FA309-DDFA-E046-8E99-6045BF6E3E87}"/>
              </a:ext>
            </a:extLst>
          </p:cNvPr>
          <p:cNvSpPr/>
          <p:nvPr/>
        </p:nvSpPr>
        <p:spPr>
          <a:xfrm>
            <a:off x="2114953" y="2572128"/>
            <a:ext cx="1532585" cy="437881"/>
          </a:xfrm>
          <a:custGeom>
            <a:avLst/>
            <a:gdLst>
              <a:gd name="connsiteX0" fmla="*/ 0 w 1635617"/>
              <a:gd name="connsiteY0" fmla="*/ 553791 h 553791"/>
              <a:gd name="connsiteX1" fmla="*/ 824248 w 1635617"/>
              <a:gd name="connsiteY1" fmla="*/ 0 h 553791"/>
              <a:gd name="connsiteX2" fmla="*/ 1635617 w 1635617"/>
              <a:gd name="connsiteY2" fmla="*/ 540912 h 553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5617" h="553791">
                <a:moveTo>
                  <a:pt x="0" y="553791"/>
                </a:moveTo>
                <a:lnTo>
                  <a:pt x="824248" y="0"/>
                </a:lnTo>
                <a:lnTo>
                  <a:pt x="1635617" y="540912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80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Hooper and Thompson (1973) and Hooper (1975): five classes of predicates (‘weak assertive’, ‘strong assertive’, ‘nonassertive’, ‘</a:t>
            </a:r>
            <a:r>
              <a:rPr lang="en-US" sz="2400" dirty="0" err="1"/>
              <a:t>semifactive</a:t>
            </a:r>
            <a:r>
              <a:rPr lang="en-US" sz="2400" dirty="0"/>
              <a:t>’, ‘</a:t>
            </a:r>
            <a:r>
              <a:rPr lang="en-US" sz="2400" dirty="0" err="1"/>
              <a:t>factive</a:t>
            </a:r>
            <a:r>
              <a:rPr lang="en-US" sz="2400" dirty="0"/>
              <a:t>’) depending on the properties of the associate complement clauses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complement </a:t>
            </a:r>
            <a:r>
              <a:rPr lang="en-US" sz="2000" dirty="0" err="1"/>
              <a:t>preposing</a:t>
            </a:r>
            <a:endParaRPr lang="it-IT" sz="2000" dirty="0"/>
          </a:p>
          <a:p>
            <a:r>
              <a:rPr lang="en-US" dirty="0"/>
              <a:t> </a:t>
            </a:r>
            <a:endParaRPr lang="it-IT" dirty="0"/>
          </a:p>
          <a:p>
            <a:pPr lvl="1"/>
            <a:r>
              <a:rPr lang="it-IT" dirty="0"/>
              <a:t>(3)	a. </a:t>
            </a:r>
            <a:r>
              <a:rPr lang="it-IT" i="1" dirty="0"/>
              <a:t>Penso sia partito</a:t>
            </a:r>
            <a:r>
              <a:rPr lang="it-IT" dirty="0"/>
              <a:t>.			(4) 	a. </a:t>
            </a:r>
            <a:r>
              <a:rPr lang="it-IT" i="1" dirty="0"/>
              <a:t>È partito, penso</a:t>
            </a:r>
            <a:r>
              <a:rPr lang="it-IT" dirty="0"/>
              <a:t>.			</a:t>
            </a:r>
            <a:r>
              <a:rPr lang="it-IT" dirty="0" err="1"/>
              <a:t>weak</a:t>
            </a:r>
            <a:r>
              <a:rPr lang="it-IT" dirty="0"/>
              <a:t> assertive</a:t>
            </a:r>
          </a:p>
          <a:p>
            <a:pPr lvl="1"/>
            <a:r>
              <a:rPr lang="it-IT" dirty="0"/>
              <a:t>	</a:t>
            </a:r>
            <a:r>
              <a:rPr lang="en-US" dirty="0"/>
              <a:t>a’. I think he has left.			a’. He has left, I think.</a:t>
            </a:r>
            <a:endParaRPr lang="it-IT" dirty="0"/>
          </a:p>
          <a:p>
            <a:pPr lvl="1"/>
            <a:r>
              <a:rPr lang="en-US" dirty="0"/>
              <a:t>	</a:t>
            </a:r>
            <a:r>
              <a:rPr lang="it-IT" dirty="0"/>
              <a:t>b. </a:t>
            </a:r>
            <a:r>
              <a:rPr lang="it-IT" i="1" dirty="0"/>
              <a:t>Dicono sia partito</a:t>
            </a:r>
            <a:r>
              <a:rPr lang="it-IT" dirty="0"/>
              <a:t>.			b. </a:t>
            </a:r>
            <a:r>
              <a:rPr lang="it-IT" i="1" dirty="0"/>
              <a:t>È partito, dicono</a:t>
            </a:r>
            <a:r>
              <a:rPr lang="it-IT" dirty="0"/>
              <a:t>.			</a:t>
            </a:r>
            <a:r>
              <a:rPr lang="en-US" dirty="0"/>
              <a:t>strong assertive</a:t>
            </a:r>
            <a:endParaRPr lang="it-IT" dirty="0"/>
          </a:p>
          <a:p>
            <a:pPr lvl="1"/>
            <a:r>
              <a:rPr lang="it-IT" dirty="0"/>
              <a:t>	</a:t>
            </a:r>
            <a:r>
              <a:rPr lang="en-US" dirty="0"/>
              <a:t>b’. They say he has left.			b’. He has left, they say.		</a:t>
            </a:r>
            <a:endParaRPr lang="it-IT" dirty="0"/>
          </a:p>
          <a:p>
            <a:pPr lvl="1"/>
            <a:r>
              <a:rPr lang="en-US" dirty="0"/>
              <a:t>	</a:t>
            </a:r>
            <a:r>
              <a:rPr lang="it-IT" dirty="0"/>
              <a:t>c. </a:t>
            </a:r>
            <a:r>
              <a:rPr lang="it-IT" i="1" dirty="0"/>
              <a:t>Ho saputo che è partito</a:t>
            </a:r>
            <a:r>
              <a:rPr lang="it-IT" dirty="0"/>
              <a:t>.			c. ?</a:t>
            </a:r>
            <a:r>
              <a:rPr lang="it-IT" i="1" dirty="0"/>
              <a:t>È partito, ho saputo</a:t>
            </a:r>
            <a:r>
              <a:rPr lang="it-IT" dirty="0"/>
              <a:t>.		</a:t>
            </a:r>
            <a:r>
              <a:rPr lang="it-IT" dirty="0" err="1"/>
              <a:t>semifactive</a:t>
            </a:r>
            <a:endParaRPr lang="it-IT" dirty="0"/>
          </a:p>
          <a:p>
            <a:pPr lvl="1"/>
            <a:r>
              <a:rPr lang="it-IT" dirty="0"/>
              <a:t>	</a:t>
            </a:r>
            <a:r>
              <a:rPr lang="en-US" dirty="0"/>
              <a:t>c’. I learned that he has left.			c’. He has left, I learned.		</a:t>
            </a:r>
            <a:endParaRPr lang="it-IT" dirty="0"/>
          </a:p>
          <a:p>
            <a:pPr lvl="1"/>
            <a:r>
              <a:rPr lang="en-US" dirty="0"/>
              <a:t>	</a:t>
            </a:r>
            <a:r>
              <a:rPr lang="it-IT" dirty="0"/>
              <a:t>d. </a:t>
            </a:r>
            <a:r>
              <a:rPr lang="it-IT" i="1" dirty="0"/>
              <a:t>È probabile che sia partito</a:t>
            </a:r>
            <a:r>
              <a:rPr lang="it-IT" dirty="0"/>
              <a:t>.			d. </a:t>
            </a:r>
            <a:r>
              <a:rPr lang="it-IT" dirty="0">
                <a:solidFill>
                  <a:srgbClr val="FFC000"/>
                </a:solidFill>
              </a:rPr>
              <a:t>*</a:t>
            </a:r>
            <a:r>
              <a:rPr lang="it-IT" i="1" dirty="0">
                <a:solidFill>
                  <a:srgbClr val="FFC000"/>
                </a:solidFill>
              </a:rPr>
              <a:t>È partito, è probabile</a:t>
            </a:r>
            <a:r>
              <a:rPr lang="it-IT" dirty="0">
                <a:solidFill>
                  <a:srgbClr val="FFC000"/>
                </a:solidFill>
              </a:rPr>
              <a:t>.		</a:t>
            </a:r>
            <a:r>
              <a:rPr lang="it-IT" dirty="0" err="1"/>
              <a:t>nonassertive</a:t>
            </a:r>
            <a:endParaRPr lang="it-IT" dirty="0"/>
          </a:p>
          <a:p>
            <a:pPr lvl="1"/>
            <a:r>
              <a:rPr lang="it-IT" dirty="0"/>
              <a:t>	</a:t>
            </a:r>
            <a:r>
              <a:rPr lang="en-US" dirty="0"/>
              <a:t>d’. It is likely that he has left.			d’. </a:t>
            </a:r>
            <a:r>
              <a:rPr lang="en-US" dirty="0">
                <a:solidFill>
                  <a:srgbClr val="FFC000"/>
                </a:solidFill>
              </a:rPr>
              <a:t>*He has left, it’s likely.</a:t>
            </a:r>
            <a:endParaRPr lang="it-IT" dirty="0">
              <a:solidFill>
                <a:srgbClr val="FFC000"/>
              </a:solidFill>
            </a:endParaRPr>
          </a:p>
          <a:p>
            <a:pPr lvl="1"/>
            <a:r>
              <a:rPr lang="en-US" dirty="0"/>
              <a:t>	</a:t>
            </a:r>
            <a:r>
              <a:rPr lang="it-IT" dirty="0"/>
              <a:t>e. </a:t>
            </a:r>
            <a:r>
              <a:rPr lang="it-IT" i="1" dirty="0"/>
              <a:t>Sono sorpreso che sia partito</a:t>
            </a:r>
            <a:r>
              <a:rPr lang="it-IT" dirty="0"/>
              <a:t>.		e. </a:t>
            </a:r>
            <a:r>
              <a:rPr lang="it-IT" dirty="0">
                <a:solidFill>
                  <a:srgbClr val="FFC000"/>
                </a:solidFill>
              </a:rPr>
              <a:t>*</a:t>
            </a:r>
            <a:r>
              <a:rPr lang="it-IT" i="1" dirty="0">
                <a:solidFill>
                  <a:srgbClr val="FFC000"/>
                </a:solidFill>
              </a:rPr>
              <a:t>È partito, sono sorpreso</a:t>
            </a:r>
            <a:r>
              <a:rPr lang="it-IT" dirty="0">
                <a:solidFill>
                  <a:srgbClr val="FFC000"/>
                </a:solidFill>
              </a:rPr>
              <a:t>.		</a:t>
            </a:r>
            <a:r>
              <a:rPr lang="it-IT" dirty="0" err="1"/>
              <a:t>factive</a:t>
            </a:r>
            <a:endParaRPr lang="it-IT" dirty="0"/>
          </a:p>
          <a:p>
            <a:pPr lvl="1"/>
            <a:r>
              <a:rPr lang="it-IT" dirty="0"/>
              <a:t>	</a:t>
            </a:r>
            <a:r>
              <a:rPr lang="en-US" dirty="0"/>
              <a:t>e’. I’m surprised that he has left.		e’. </a:t>
            </a:r>
            <a:r>
              <a:rPr lang="en-US" dirty="0">
                <a:solidFill>
                  <a:srgbClr val="FFC000"/>
                </a:solidFill>
              </a:rPr>
              <a:t>*He has left, I’m surprised. 	</a:t>
            </a:r>
            <a:endParaRPr lang="it-IT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6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Hooper and Thompson (1973) and Hooper (1975): five classes of predicates (‘weak assertive’, ‘strong assertive’, ‘nonassertive’, ‘</a:t>
            </a:r>
            <a:r>
              <a:rPr lang="en-US" sz="2400" dirty="0" err="1"/>
              <a:t>semifactive</a:t>
            </a:r>
            <a:r>
              <a:rPr lang="en-US" sz="2400" dirty="0"/>
              <a:t>’, ‘</a:t>
            </a:r>
            <a:r>
              <a:rPr lang="en-US" sz="2400" dirty="0" err="1"/>
              <a:t>factive</a:t>
            </a:r>
            <a:r>
              <a:rPr lang="en-US" sz="2400" dirty="0"/>
              <a:t>’) depending on the properties of the associate complement clauses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tag questions</a:t>
            </a:r>
            <a:endParaRPr lang="it-IT" sz="2000" dirty="0"/>
          </a:p>
          <a:p>
            <a:r>
              <a:rPr lang="en-US" dirty="0"/>
              <a:t> </a:t>
            </a:r>
            <a:endParaRPr lang="it-IT" dirty="0"/>
          </a:p>
          <a:p>
            <a:pPr lvl="1"/>
            <a:r>
              <a:rPr lang="it-IT" dirty="0"/>
              <a:t>(5)	a. </a:t>
            </a:r>
            <a:r>
              <a:rPr lang="it-IT" i="1" dirty="0"/>
              <a:t>Penso sia partito, vero? </a:t>
            </a:r>
            <a:r>
              <a:rPr lang="it-IT" dirty="0"/>
              <a:t>[=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he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left</a:t>
            </a:r>
            <a:r>
              <a:rPr lang="it-IT" dirty="0"/>
              <a:t>? / #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 </a:t>
            </a:r>
            <a:r>
              <a:rPr lang="it-IT" dirty="0" err="1"/>
              <a:t>think</a:t>
            </a:r>
            <a:r>
              <a:rPr lang="it-IT" dirty="0"/>
              <a:t> he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left</a:t>
            </a:r>
            <a:r>
              <a:rPr lang="it-IT" dirty="0"/>
              <a:t>?]</a:t>
            </a:r>
          </a:p>
          <a:p>
            <a:pPr lvl="1"/>
            <a:r>
              <a:rPr lang="it-IT" dirty="0"/>
              <a:t>	</a:t>
            </a:r>
            <a:r>
              <a:rPr lang="en-US" dirty="0"/>
              <a:t>a’. I think he has left, hasn’t he? / * don’t I?</a:t>
            </a:r>
            <a:endParaRPr lang="it-IT" dirty="0"/>
          </a:p>
          <a:p>
            <a:pPr lvl="1"/>
            <a:r>
              <a:rPr lang="en-US" dirty="0"/>
              <a:t>	</a:t>
            </a:r>
            <a:r>
              <a:rPr lang="it-IT" dirty="0"/>
              <a:t>b. </a:t>
            </a:r>
            <a:r>
              <a:rPr lang="it-IT" i="1" dirty="0"/>
              <a:t>Dicono sia partito, vero? </a:t>
            </a:r>
            <a:r>
              <a:rPr lang="it-IT" dirty="0"/>
              <a:t>[=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he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left</a:t>
            </a:r>
            <a:r>
              <a:rPr lang="it-IT" dirty="0"/>
              <a:t> /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say</a:t>
            </a:r>
            <a:r>
              <a:rPr lang="it-IT" dirty="0"/>
              <a:t> he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left</a:t>
            </a:r>
            <a:r>
              <a:rPr lang="it-IT" dirty="0"/>
              <a:t>]</a:t>
            </a:r>
          </a:p>
          <a:p>
            <a:pPr lvl="1"/>
            <a:r>
              <a:rPr lang="it-IT" dirty="0"/>
              <a:t>	</a:t>
            </a:r>
            <a:r>
              <a:rPr lang="en-US" dirty="0"/>
              <a:t>b’. They say he has left, hasn’t he? / </a:t>
            </a:r>
            <a:endParaRPr lang="it-IT" dirty="0"/>
          </a:p>
          <a:p>
            <a:pPr lvl="1"/>
            <a:r>
              <a:rPr lang="en-US" dirty="0"/>
              <a:t>	</a:t>
            </a:r>
            <a:r>
              <a:rPr lang="it-IT" dirty="0"/>
              <a:t>c. </a:t>
            </a:r>
            <a:r>
              <a:rPr lang="it-IT" i="1" dirty="0">
                <a:solidFill>
                  <a:srgbClr val="FFC000"/>
                </a:solidFill>
              </a:rPr>
              <a:t>Ho saputo che è partito, vero? </a:t>
            </a:r>
            <a:r>
              <a:rPr lang="it-IT" dirty="0">
                <a:solidFill>
                  <a:srgbClr val="FFC000"/>
                </a:solidFill>
              </a:rPr>
              <a:t>[= </a:t>
            </a:r>
            <a:r>
              <a:rPr lang="it-IT" dirty="0" err="1">
                <a:solidFill>
                  <a:srgbClr val="FFC000"/>
                </a:solidFill>
              </a:rPr>
              <a:t>is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it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true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that</a:t>
            </a:r>
            <a:r>
              <a:rPr lang="it-IT" dirty="0">
                <a:solidFill>
                  <a:srgbClr val="FFC000"/>
                </a:solidFill>
              </a:rPr>
              <a:t> he </a:t>
            </a:r>
            <a:r>
              <a:rPr lang="it-IT" dirty="0" err="1">
                <a:solidFill>
                  <a:srgbClr val="FFC000"/>
                </a:solidFill>
              </a:rPr>
              <a:t>has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left</a:t>
            </a:r>
            <a:r>
              <a:rPr lang="it-IT" dirty="0">
                <a:solidFill>
                  <a:srgbClr val="FFC000"/>
                </a:solidFill>
              </a:rPr>
              <a:t>? / # </a:t>
            </a:r>
            <a:r>
              <a:rPr lang="it-IT" dirty="0" err="1">
                <a:solidFill>
                  <a:srgbClr val="FFC000"/>
                </a:solidFill>
              </a:rPr>
              <a:t>is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it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true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that</a:t>
            </a:r>
            <a:r>
              <a:rPr lang="it-IT" dirty="0">
                <a:solidFill>
                  <a:srgbClr val="FFC000"/>
                </a:solidFill>
              </a:rPr>
              <a:t> I </a:t>
            </a:r>
            <a:r>
              <a:rPr lang="it-IT" dirty="0" err="1">
                <a:solidFill>
                  <a:srgbClr val="FFC000"/>
                </a:solidFill>
              </a:rPr>
              <a:t>got</a:t>
            </a:r>
            <a:r>
              <a:rPr lang="it-IT" dirty="0">
                <a:solidFill>
                  <a:srgbClr val="FFC000"/>
                </a:solidFill>
              </a:rPr>
              <a:t> to </a:t>
            </a:r>
            <a:r>
              <a:rPr lang="it-IT" dirty="0" err="1">
                <a:solidFill>
                  <a:srgbClr val="FFC000"/>
                </a:solidFill>
              </a:rPr>
              <a:t>know</a:t>
            </a:r>
            <a:r>
              <a:rPr lang="it-IT" dirty="0">
                <a:solidFill>
                  <a:srgbClr val="FFC000"/>
                </a:solidFill>
              </a:rPr>
              <a:t> he </a:t>
            </a:r>
            <a:r>
              <a:rPr lang="it-IT" dirty="0" err="1">
                <a:solidFill>
                  <a:srgbClr val="FFC000"/>
                </a:solidFill>
              </a:rPr>
              <a:t>has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left</a:t>
            </a:r>
            <a:r>
              <a:rPr lang="it-IT" dirty="0">
                <a:solidFill>
                  <a:srgbClr val="FFC000"/>
                </a:solidFill>
              </a:rPr>
              <a:t>?]</a:t>
            </a:r>
          </a:p>
          <a:p>
            <a:pPr lvl="1"/>
            <a:r>
              <a:rPr lang="it-IT" dirty="0"/>
              <a:t>	</a:t>
            </a:r>
            <a:r>
              <a:rPr lang="en-US" dirty="0"/>
              <a:t>c’. </a:t>
            </a:r>
            <a:r>
              <a:rPr lang="en-US" dirty="0">
                <a:solidFill>
                  <a:srgbClr val="FFC000"/>
                </a:solidFill>
              </a:rPr>
              <a:t>I learned that he has left, hasn’t he / * didn’t I?</a:t>
            </a:r>
            <a:endParaRPr lang="it-IT" dirty="0">
              <a:solidFill>
                <a:srgbClr val="FFC000"/>
              </a:solidFill>
            </a:endParaRPr>
          </a:p>
          <a:p>
            <a:pPr lvl="1"/>
            <a:r>
              <a:rPr lang="en-US" dirty="0"/>
              <a:t>	</a:t>
            </a:r>
            <a:r>
              <a:rPr lang="it-IT" dirty="0"/>
              <a:t>d. </a:t>
            </a:r>
            <a:r>
              <a:rPr lang="it-IT" i="1" dirty="0">
                <a:solidFill>
                  <a:srgbClr val="FFC000"/>
                </a:solidFill>
              </a:rPr>
              <a:t>È probabile che sia partito, vero? </a:t>
            </a:r>
            <a:r>
              <a:rPr lang="it-IT" dirty="0">
                <a:solidFill>
                  <a:srgbClr val="FFC000"/>
                </a:solidFill>
              </a:rPr>
              <a:t>[= </a:t>
            </a:r>
            <a:r>
              <a:rPr lang="it-IT" dirty="0" err="1">
                <a:solidFill>
                  <a:srgbClr val="FFC000"/>
                </a:solidFill>
              </a:rPr>
              <a:t>is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it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true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that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it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is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probable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that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P</a:t>
            </a:r>
            <a:r>
              <a:rPr lang="it-IT" dirty="0">
                <a:solidFill>
                  <a:srgbClr val="FFC000"/>
                </a:solidFill>
              </a:rPr>
              <a:t> ? / # </a:t>
            </a:r>
            <a:r>
              <a:rPr lang="it-IT" dirty="0" err="1">
                <a:solidFill>
                  <a:srgbClr val="FFC000"/>
                </a:solidFill>
              </a:rPr>
              <a:t>is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it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true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that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P</a:t>
            </a:r>
            <a:r>
              <a:rPr lang="it-IT" dirty="0">
                <a:solidFill>
                  <a:srgbClr val="FFC000"/>
                </a:solidFill>
              </a:rPr>
              <a:t>?]</a:t>
            </a:r>
            <a:endParaRPr lang="it-IT" i="1" dirty="0">
              <a:solidFill>
                <a:srgbClr val="FFC000"/>
              </a:solidFill>
            </a:endParaRPr>
          </a:p>
          <a:p>
            <a:pPr lvl="1"/>
            <a:r>
              <a:rPr lang="it-IT" dirty="0"/>
              <a:t>	</a:t>
            </a:r>
            <a:r>
              <a:rPr lang="en-US" dirty="0"/>
              <a:t>d’. </a:t>
            </a:r>
            <a:r>
              <a:rPr lang="en-US" dirty="0">
                <a:solidFill>
                  <a:srgbClr val="FFC000"/>
                </a:solidFill>
              </a:rPr>
              <a:t>It is likely that he has left, * hasn’t he? / isn’t it?	</a:t>
            </a:r>
            <a:endParaRPr lang="it-IT" dirty="0">
              <a:solidFill>
                <a:srgbClr val="FFC000"/>
              </a:solidFill>
            </a:endParaRPr>
          </a:p>
          <a:p>
            <a:pPr lvl="1"/>
            <a:r>
              <a:rPr lang="en-US" dirty="0"/>
              <a:t>	</a:t>
            </a:r>
            <a:r>
              <a:rPr lang="it-IT" dirty="0"/>
              <a:t>e. </a:t>
            </a:r>
            <a:r>
              <a:rPr lang="it-IT" dirty="0">
                <a:solidFill>
                  <a:srgbClr val="FFC000"/>
                </a:solidFill>
              </a:rPr>
              <a:t># </a:t>
            </a:r>
            <a:r>
              <a:rPr lang="it-IT" i="1" dirty="0">
                <a:solidFill>
                  <a:srgbClr val="FFC000"/>
                </a:solidFill>
              </a:rPr>
              <a:t>Sono sorpreso che sia partito, vero?</a:t>
            </a:r>
            <a:r>
              <a:rPr lang="it-IT" dirty="0">
                <a:solidFill>
                  <a:srgbClr val="FFC000"/>
                </a:solidFill>
              </a:rPr>
              <a:t>	</a:t>
            </a:r>
          </a:p>
          <a:p>
            <a:pPr lvl="1"/>
            <a:r>
              <a:rPr lang="it-IT" dirty="0"/>
              <a:t>	</a:t>
            </a:r>
            <a:r>
              <a:rPr lang="en-US" dirty="0"/>
              <a:t>e’. </a:t>
            </a:r>
            <a:r>
              <a:rPr lang="en-US" dirty="0">
                <a:solidFill>
                  <a:srgbClr val="FFC000"/>
                </a:solidFill>
              </a:rPr>
              <a:t>I’m surprised that he has left, *hasn’t he / # aren’t I</a:t>
            </a:r>
            <a:endParaRPr lang="it-IT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4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44000">
              <a:schemeClr val="accent1">
                <a:lumMod val="75000"/>
              </a:schemeClr>
            </a:gs>
            <a:gs pos="71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426469-3CA2-B244-9E4B-BCCA504A56C3}"/>
              </a:ext>
            </a:extLst>
          </p:cNvPr>
          <p:cNvSpPr txBox="1"/>
          <p:nvPr/>
        </p:nvSpPr>
        <p:spPr>
          <a:xfrm>
            <a:off x="696000" y="729000"/>
            <a:ext cx="10800000" cy="5400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Hooper (1975): the syntactic and semantic differences involving the five classes of predicates depend on what is asserted, whether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the matrix clause or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/>
              <a:t>the embedded clause (matrix predicate: ‘parenthetical reading’)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weak assertive predicates and </a:t>
            </a:r>
            <a:r>
              <a:rPr lang="en-US" sz="2800" dirty="0" err="1"/>
              <a:t>semifactive</a:t>
            </a:r>
            <a:r>
              <a:rPr lang="en-US" sz="2800" dirty="0"/>
              <a:t> predicates, first person; strong assertive, generic reading (‘they say’)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>
                <a:solidFill>
                  <a:srgbClr val="FFC000"/>
                </a:solidFill>
              </a:rPr>
              <a:t>Is the analysis in (2) well suited to account for the different behavior of complement clauses</a:t>
            </a:r>
            <a:r>
              <a:rPr lang="it-IT" sz="3200" dirty="0">
                <a:solidFill>
                  <a:srgbClr val="FFC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5715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5326</TotalTime>
  <Words>1728</Words>
  <Application>Microsoft Macintosh PowerPoint</Application>
  <PresentationFormat>Widescreen</PresentationFormat>
  <Paragraphs>181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Wingdings</vt:lpstr>
      <vt:lpstr>Office Theme</vt:lpstr>
      <vt:lpstr>On assertive force  and the structure of complement clauses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attention!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Lessicografia su scala ridotta:  tra varietà romanze locali e alloglossia </dc:title>
  <dc:creator>Francesco Costantini</dc:creator>
  <cp:lastModifiedBy>Francesco Costantini</cp:lastModifiedBy>
  <cp:revision>94</cp:revision>
  <cp:lastPrinted>2020-12-09T16:33:15Z</cp:lastPrinted>
  <dcterms:created xsi:type="dcterms:W3CDTF">2020-12-04T15:37:09Z</dcterms:created>
  <dcterms:modified xsi:type="dcterms:W3CDTF">2020-12-15T11:28:52Z</dcterms:modified>
</cp:coreProperties>
</file>