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6" r:id="rId4"/>
    <p:sldId id="262" r:id="rId5"/>
    <p:sldId id="257" r:id="rId6"/>
    <p:sldId id="258" r:id="rId7"/>
    <p:sldId id="260" r:id="rId8"/>
    <p:sldId id="290" r:id="rId9"/>
    <p:sldId id="267" r:id="rId10"/>
    <p:sldId id="296" r:id="rId11"/>
    <p:sldId id="265" r:id="rId12"/>
    <p:sldId id="259" r:id="rId13"/>
    <p:sldId id="298" r:id="rId14"/>
    <p:sldId id="271" r:id="rId15"/>
    <p:sldId id="273" r:id="rId16"/>
    <p:sldId id="278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ia Khristoforova" initials="EK" lastIdx="1" clrIdx="0">
    <p:extLst>
      <p:ext uri="{19B8F6BF-5375-455C-9EA6-DF929625EA0E}">
        <p15:presenceInfo xmlns:p15="http://schemas.microsoft.com/office/powerpoint/2012/main" userId="0283d3aff35ed3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764"/>
    <a:srgbClr val="00BF00"/>
    <a:srgbClr val="FE0000"/>
    <a:srgbClr val="FD4747"/>
    <a:srgbClr val="0000FD"/>
    <a:srgbClr val="201FFD"/>
    <a:srgbClr val="58698B"/>
    <a:srgbClr val="909BB2"/>
    <a:srgbClr val="C8C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73432" autoAdjust="0"/>
  </p:normalViewPr>
  <p:slideViewPr>
    <p:cSldViewPr snapToGrid="0">
      <p:cViewPr>
        <p:scale>
          <a:sx n="100" d="100"/>
          <a:sy n="100" d="100"/>
        </p:scale>
        <p:origin x="300" y="-216"/>
      </p:cViewPr>
      <p:guideLst/>
    </p:cSldViewPr>
  </p:slideViewPr>
  <p:outlineViewPr>
    <p:cViewPr>
      <p:scale>
        <a:sx n="33" d="100"/>
        <a:sy n="33" d="100"/>
      </p:scale>
      <p:origin x="0" y="-1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8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56B20-A6FF-4DC9-B2ED-A8ABC1D2837D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AE78C-D276-4AEF-952F-E3EE5BE82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4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E78C-D276-4AEF-952F-E3EE5BE827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6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107" y="1011804"/>
            <a:ext cx="3779643" cy="2711234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8984" y="5609411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“I ask you”; </a:t>
            </a:r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156941" y="5609411"/>
            <a:ext cx="152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“You ask me”</a:t>
            </a:r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327013" y="5961406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cap="small" dirty="0" smtClean="0">
                <a:solidFill>
                  <a:srgbClr val="201FF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cap="sm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-ask-</a:t>
            </a:r>
            <a:r>
              <a:rPr lang="en-US" cap="small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87448" y="5994819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cap="sm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-ask-</a:t>
            </a:r>
            <a:r>
              <a:rPr lang="en-US" cap="small" dirty="0" smtClean="0">
                <a:solidFill>
                  <a:srgbClr val="201FF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cap="small" dirty="0">
              <a:solidFill>
                <a:srgbClr val="201FFD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071566" y="6244598"/>
            <a:ext cx="1542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AgrS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-V-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AgrO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784952" y="1011804"/>
            <a:ext cx="4017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Referential loci (Pfau et al. 2018: 3)</a:t>
            </a:r>
            <a:endParaRPr lang="en-US" sz="1400" dirty="0"/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497633" y="3723038"/>
            <a:ext cx="3702254" cy="1481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Agreement in SL is realized  via manipulating the direction of the motion in verbal signs. Thus start and end points of the movement encode </a:t>
            </a:r>
            <a:r>
              <a:rPr lang="ru-RU" sz="1800" dirty="0" smtClean="0"/>
              <a:t>Ф-</a:t>
            </a:r>
            <a:r>
              <a:rPr lang="en-US" sz="1800" dirty="0" smtClean="0"/>
              <a:t>features of the arguments: </a:t>
            </a:r>
          </a:p>
          <a:p>
            <a:pPr marL="0" indent="0">
              <a:buNone/>
            </a:pPr>
            <a:r>
              <a:rPr lang="en-US" sz="1800" baseline="0" dirty="0" smtClean="0">
                <a:solidFill>
                  <a:srgbClr val="0000FD"/>
                </a:solidFill>
              </a:rPr>
              <a:t>the body of the signer </a:t>
            </a:r>
            <a:r>
              <a:rPr lang="en-US" sz="1800" dirty="0" smtClean="0">
                <a:solidFill>
                  <a:srgbClr val="0000FD"/>
                </a:solidFill>
              </a:rPr>
              <a:t> </a:t>
            </a:r>
            <a:r>
              <a:rPr lang="en-US" sz="1800" dirty="0" smtClean="0"/>
              <a:t>–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person;</a:t>
            </a:r>
            <a:endParaRPr lang="en-US" sz="1800" dirty="0"/>
          </a:p>
          <a:p>
            <a:pPr marL="0" indent="0">
              <a:buNone/>
            </a:pPr>
            <a:r>
              <a:rPr lang="en-US" sz="1800" baseline="0" dirty="0" smtClean="0">
                <a:solidFill>
                  <a:srgbClr val="FE0000"/>
                </a:solidFill>
              </a:rPr>
              <a:t>the point in front of the signer</a:t>
            </a:r>
            <a:r>
              <a:rPr lang="en-US" sz="1800" dirty="0" smtClean="0">
                <a:solidFill>
                  <a:srgbClr val="FE0000"/>
                </a:solidFill>
              </a:rPr>
              <a:t> </a:t>
            </a:r>
            <a:r>
              <a:rPr lang="en-US" sz="1800" dirty="0" smtClean="0"/>
              <a:t>– </a:t>
            </a:r>
            <a:r>
              <a:rPr lang="en-US" sz="1800" baseline="0" dirty="0" smtClean="0"/>
              <a:t>2</a:t>
            </a:r>
            <a:r>
              <a:rPr lang="en-US" sz="1800" baseline="30000" dirty="0" smtClean="0"/>
              <a:t>d</a:t>
            </a:r>
            <a:r>
              <a:rPr lang="en-US" sz="1800" baseline="0" dirty="0" smtClean="0"/>
              <a:t>  person;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baseline="0" dirty="0" smtClean="0">
                <a:solidFill>
                  <a:srgbClr val="00BF00"/>
                </a:solidFill>
              </a:rPr>
              <a:t>points on the right and on the left  of signer’s body </a:t>
            </a:r>
            <a:r>
              <a:rPr lang="en-US" sz="1800" baseline="0" dirty="0" smtClean="0"/>
              <a:t>– 3</a:t>
            </a:r>
            <a:r>
              <a:rPr lang="en-US" sz="1800" baseline="30000" dirty="0" smtClean="0"/>
              <a:t>d</a:t>
            </a:r>
            <a:r>
              <a:rPr lang="en-US" sz="1800" baseline="0" dirty="0" smtClean="0"/>
              <a:t> person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9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3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0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8E15-9F7D-4659-A358-2686C955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5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89/fpsyg.2019.002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Deficient subject agreement</a:t>
            </a:r>
            <a:r>
              <a:rPr lang="ru-RU" sz="4800" dirty="0" smtClean="0"/>
              <a:t> </a:t>
            </a:r>
            <a:r>
              <a:rPr lang="en-US" sz="4800" dirty="0" smtClean="0"/>
              <a:t>in complement clauses in Russian Sign Language: </a:t>
            </a:r>
            <a:r>
              <a:rPr lang="en-US" sz="4800" dirty="0" err="1" smtClean="0"/>
              <a:t>logophoric</a:t>
            </a:r>
            <a:r>
              <a:rPr lang="en-US" sz="4800" dirty="0" smtClean="0"/>
              <a:t> analysis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Khristoforova Evgeni</a:t>
            </a:r>
            <a:r>
              <a:rPr lang="en-US" dirty="0"/>
              <a:t>i</a:t>
            </a:r>
            <a:r>
              <a:rPr lang="en-US" dirty="0" smtClean="0"/>
              <a:t>a</a:t>
            </a:r>
          </a:p>
          <a:p>
            <a:pPr algn="r"/>
            <a:r>
              <a:rPr lang="en-US" dirty="0" smtClean="0"/>
              <a:t>University of Amsterdam</a:t>
            </a:r>
          </a:p>
          <a:p>
            <a:pPr algn="r"/>
            <a:r>
              <a:rPr lang="en-US" dirty="0" smtClean="0"/>
              <a:t>BCGL 2020</a:t>
            </a:r>
            <a:endParaRPr lang="en-US" dirty="0"/>
          </a:p>
        </p:txBody>
      </p:sp>
      <p:pic>
        <p:nvPicPr>
          <p:cNvPr id="4" name="Picture 2" descr="Afbeeldingsresultaat voor uva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1" y="5169818"/>
            <a:ext cx="3112851" cy="14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1554"/>
            <a:ext cx="10515600" cy="1325563"/>
          </a:xfrm>
        </p:spPr>
        <p:txBody>
          <a:bodyPr/>
          <a:lstStyle/>
          <a:p>
            <a:r>
              <a:rPr lang="en-US" dirty="0" smtClean="0"/>
              <a:t>Indexical </a:t>
            </a:r>
            <a:r>
              <a:rPr lang="en-US" dirty="0" smtClean="0"/>
              <a:t>shift analysis?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29496"/>
            <a:ext cx="10515600" cy="1789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2000" u="sng" dirty="0"/>
              <a:t> </a:t>
            </a:r>
            <a:r>
              <a:rPr lang="en-US" sz="2000" u="sng" dirty="0" smtClean="0"/>
              <a:t>                                                 </a:t>
            </a:r>
            <a:r>
              <a:rPr lang="en-US" sz="2000" u="sng" dirty="0" smtClean="0"/>
              <a:t>                </a:t>
            </a:r>
            <a:r>
              <a:rPr lang="en-US" sz="2000" u="sng" dirty="0" smtClean="0"/>
              <a:t>context shift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err="1" smtClean="0"/>
              <a:t>BOY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WANT [ </a:t>
            </a:r>
            <a:r>
              <a:rPr lang="en-US" dirty="0" err="1" smtClean="0"/>
              <a:t>OP</a:t>
            </a:r>
            <a:r>
              <a:rPr lang="en-US" cap="small" baseline="-25000" dirty="0" err="1" smtClean="0"/>
              <a:t>auth</a:t>
            </a:r>
            <a:r>
              <a:rPr lang="en-US" cap="small" baseline="-25000" dirty="0" smtClean="0"/>
              <a:t>   </a:t>
            </a:r>
            <a:r>
              <a:rPr lang="en-US" cap="small" baseline="-25000" dirty="0" smtClean="0"/>
              <a:t> </a:t>
            </a:r>
            <a:r>
              <a:rPr lang="en-US" dirty="0" err="1" smtClean="0"/>
              <a:t>pro</a:t>
            </a:r>
            <a:r>
              <a:rPr lang="en-US" baseline="-25000" dirty="0" err="1" smtClean="0"/>
              <a:t>i</a:t>
            </a:r>
            <a:r>
              <a:rPr lang="en-US" cap="small" dirty="0" smtClean="0"/>
              <a:t> </a:t>
            </a:r>
            <a:r>
              <a:rPr lang="en-US" b="1" dirty="0" smtClean="0"/>
              <a:t>1</a:t>
            </a:r>
            <a:r>
              <a:rPr lang="en-US" dirty="0" smtClean="0"/>
              <a:t>-HELP </a:t>
            </a:r>
            <a:r>
              <a:rPr lang="en-US" b="1" dirty="0" smtClean="0"/>
              <a:t>poss-1</a:t>
            </a:r>
            <a:r>
              <a:rPr lang="en-US" dirty="0" smtClean="0"/>
              <a:t> FRIEND]</a:t>
            </a:r>
            <a:r>
              <a:rPr lang="en-US" baseline="-25000" dirty="0" smtClean="0"/>
              <a:t>CP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   </a:t>
            </a:r>
            <a:r>
              <a:rPr lang="en-US" sz="2200" dirty="0" smtClean="0"/>
              <a:t>(</a:t>
            </a:r>
            <a:r>
              <a:rPr lang="en-US" sz="2200" dirty="0" err="1" smtClean="0"/>
              <a:t>Anand</a:t>
            </a:r>
            <a:r>
              <a:rPr lang="en-US" sz="2200" dirty="0" smtClean="0"/>
              <a:t> 2006)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399" y="3164159"/>
            <a:ext cx="4914901" cy="18696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Shift </a:t>
            </a:r>
            <a:r>
              <a:rPr lang="en-US" b="1" dirty="0" smtClean="0"/>
              <a:t>Together </a:t>
            </a:r>
            <a:r>
              <a:rPr lang="en-US" b="1" dirty="0" smtClean="0"/>
              <a:t>constraint:</a:t>
            </a:r>
          </a:p>
          <a:p>
            <a:endParaRPr lang="en-US" dirty="0" smtClean="0"/>
          </a:p>
          <a:p>
            <a:r>
              <a:rPr lang="en-US" dirty="0" smtClean="0"/>
              <a:t>“All </a:t>
            </a:r>
            <a:r>
              <a:rPr lang="en-US" dirty="0" err="1"/>
              <a:t>indexicals</a:t>
            </a:r>
            <a:r>
              <a:rPr lang="en-US" dirty="0"/>
              <a:t> within a speech-context domain must pick up reference from the same </a:t>
            </a:r>
            <a:r>
              <a:rPr lang="en-US" dirty="0" smtClean="0"/>
              <a:t>context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 algn="r"/>
            <a:r>
              <a:rPr lang="en-US" dirty="0"/>
              <a:t>	(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Nevis 2004) 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10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3164159"/>
            <a:ext cx="5667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Under indexical shift account we expect all co-indexed pronominal elements inside the embedded clause to shift their interpretation:</a:t>
            </a:r>
          </a:p>
          <a:p>
            <a:endParaRPr lang="en-US" dirty="0" smtClean="0"/>
          </a:p>
          <a:p>
            <a:r>
              <a:rPr lang="en-US" dirty="0" err="1"/>
              <a:t>BOY</a:t>
            </a:r>
            <a:r>
              <a:rPr lang="en-US" baseline="-25000" dirty="0" err="1"/>
              <a:t>i</a:t>
            </a:r>
            <a:r>
              <a:rPr lang="en-US" dirty="0"/>
              <a:t> WANT </a:t>
            </a:r>
            <a:r>
              <a:rPr lang="en-US" b="1" dirty="0" smtClean="0"/>
              <a:t>1</a:t>
            </a:r>
            <a:r>
              <a:rPr lang="en-US" dirty="0" smtClean="0"/>
              <a:t>-HELP </a:t>
            </a:r>
            <a:r>
              <a:rPr lang="en-US" b="1" dirty="0" smtClean="0"/>
              <a:t>poss-1</a:t>
            </a:r>
            <a:r>
              <a:rPr lang="en-US" b="1" baseline="-25000" dirty="0" smtClean="0"/>
              <a:t>i</a:t>
            </a:r>
            <a:r>
              <a:rPr lang="en-US" dirty="0" smtClean="0"/>
              <a:t> FRIEND</a:t>
            </a:r>
          </a:p>
          <a:p>
            <a:endParaRPr lang="en-US" dirty="0"/>
          </a:p>
          <a:p>
            <a:r>
              <a:rPr lang="en-US" dirty="0" smtClean="0"/>
              <a:t>Expected interpretation:</a:t>
            </a:r>
          </a:p>
          <a:p>
            <a:r>
              <a:rPr lang="en-US" i="1" dirty="0" smtClean="0"/>
              <a:t>The boy wants to help his (boy’s own) friend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9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634" y="1720487"/>
            <a:ext cx="5652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r>
              <a:rPr lang="en-US" sz="2800" dirty="0" smtClean="0"/>
              <a:t>BOY </a:t>
            </a:r>
            <a:r>
              <a:rPr lang="en-US" sz="2800" dirty="0"/>
              <a:t>WANT </a:t>
            </a:r>
            <a:r>
              <a:rPr lang="en-US" sz="2800" b="1" dirty="0"/>
              <a:t>1</a:t>
            </a:r>
            <a:r>
              <a:rPr lang="en-US" sz="2800" dirty="0"/>
              <a:t>-HELP </a:t>
            </a:r>
            <a:r>
              <a:rPr lang="en-US" sz="2800" b="1" dirty="0"/>
              <a:t>poss-1</a:t>
            </a:r>
            <a:r>
              <a:rPr lang="en-US" sz="2800" dirty="0"/>
              <a:t> FRIEND </a:t>
            </a:r>
          </a:p>
          <a:p>
            <a:r>
              <a:rPr lang="en-US" sz="2800" dirty="0" err="1" smtClean="0"/>
              <a:t>Boy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 wants to help </a:t>
            </a:r>
            <a:r>
              <a:rPr lang="en-US" sz="2800" dirty="0"/>
              <a:t>signer’s/*</a:t>
            </a:r>
            <a:r>
              <a:rPr lang="en-US" sz="2800" dirty="0" err="1" smtClean="0"/>
              <a:t>his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 </a:t>
            </a:r>
            <a:r>
              <a:rPr lang="en-US" sz="2800" dirty="0" smtClean="0"/>
              <a:t>friend</a:t>
            </a:r>
          </a:p>
          <a:p>
            <a:endParaRPr lang="en-US" sz="2400" dirty="0"/>
          </a:p>
          <a:p>
            <a:r>
              <a:rPr lang="en-US" sz="2800" dirty="0"/>
              <a:t>BOY WANT </a:t>
            </a:r>
            <a:r>
              <a:rPr lang="en-US" sz="2800" b="1" dirty="0"/>
              <a:t>1</a:t>
            </a:r>
            <a:r>
              <a:rPr lang="en-US" sz="2800" dirty="0"/>
              <a:t>-HELP </a:t>
            </a:r>
            <a:r>
              <a:rPr lang="en-US" sz="2800" b="1" dirty="0"/>
              <a:t>poss-3</a:t>
            </a:r>
            <a:r>
              <a:rPr lang="en-US" sz="2800" dirty="0"/>
              <a:t> </a:t>
            </a:r>
            <a:r>
              <a:rPr lang="en-US" sz="2800" dirty="0" smtClean="0"/>
              <a:t>FRIEND</a:t>
            </a:r>
            <a:r>
              <a:rPr lang="ru-RU" sz="2800" dirty="0" smtClean="0"/>
              <a:t> </a:t>
            </a:r>
            <a:endParaRPr lang="en-US" sz="2800" dirty="0"/>
          </a:p>
          <a:p>
            <a:r>
              <a:rPr lang="en-US" sz="2800" dirty="0" err="1" smtClean="0"/>
              <a:t>Boy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wants to help </a:t>
            </a:r>
            <a:r>
              <a:rPr lang="en-US" sz="2800" dirty="0" err="1" smtClean="0"/>
              <a:t>his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/j</a:t>
            </a:r>
            <a:r>
              <a:rPr lang="en-US" sz="2800" dirty="0" smtClean="0"/>
              <a:t> </a:t>
            </a:r>
            <a:r>
              <a:rPr lang="en-US" sz="2800" dirty="0" smtClean="0"/>
              <a:t>friend</a:t>
            </a:r>
            <a:endParaRPr lang="en-US" sz="2800" dirty="0"/>
          </a:p>
          <a:p>
            <a:r>
              <a:rPr lang="en-US" sz="2400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3591" y="2061045"/>
            <a:ext cx="462325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Possessive pronouns modifying embedded objects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never</a:t>
            </a:r>
            <a:r>
              <a:rPr lang="en-US" sz="2800" i="1" dirty="0" smtClean="0">
                <a:solidFill>
                  <a:srgbClr val="FF0000"/>
                </a:solidFill>
              </a:rPr>
              <a:t> get </a:t>
            </a:r>
            <a:r>
              <a:rPr lang="en-US" sz="2800" i="1" dirty="0" smtClean="0">
                <a:solidFill>
                  <a:srgbClr val="FF0000"/>
                </a:solidFill>
              </a:rPr>
              <a:t>a shifted </a:t>
            </a:r>
            <a:r>
              <a:rPr lang="en-US" sz="2800" i="1" dirty="0" smtClean="0">
                <a:solidFill>
                  <a:srgbClr val="FF0000"/>
                </a:solidFill>
              </a:rPr>
              <a:t>interpretation.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0700" y="388841"/>
            <a:ext cx="10093995" cy="146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Indexical shift tested: possessive pronouns inside a complement clause</a:t>
            </a:r>
            <a:endParaRPr lang="en-US" sz="4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60" y="195004"/>
            <a:ext cx="10515600" cy="1325563"/>
          </a:xfrm>
        </p:spPr>
        <p:txBody>
          <a:bodyPr/>
          <a:lstStyle/>
          <a:p>
            <a:r>
              <a:rPr lang="en-US" dirty="0" smtClean="0"/>
              <a:t> Possible analysis: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5549" y="1421588"/>
            <a:ext cx="10515600" cy="2746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control analysis</a:t>
            </a:r>
            <a:endParaRPr lang="en-US" sz="3600" dirty="0"/>
          </a:p>
          <a:p>
            <a:r>
              <a:rPr lang="en-US" sz="3600" dirty="0" smtClean="0"/>
              <a:t>indexical </a:t>
            </a:r>
            <a:r>
              <a:rPr lang="en-US" sz="3600" dirty="0" smtClean="0"/>
              <a:t>shift </a:t>
            </a:r>
            <a:endParaRPr lang="en-US" sz="3600" dirty="0" smtClean="0"/>
          </a:p>
          <a:p>
            <a:r>
              <a:rPr lang="en-US" sz="3600" b="1" dirty="0" err="1"/>
              <a:t>logophoricity</a:t>
            </a:r>
            <a:r>
              <a:rPr lang="en-US" sz="3600" b="1" dirty="0"/>
              <a:t> account: null 1</a:t>
            </a:r>
            <a:r>
              <a:rPr lang="en-US" sz="3600" b="1" baseline="30000" dirty="0"/>
              <a:t>st</a:t>
            </a:r>
            <a:r>
              <a:rPr lang="en-US" sz="3600" b="1" dirty="0"/>
              <a:t> person logophor</a:t>
            </a:r>
          </a:p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97" y="123070"/>
            <a:ext cx="10515600" cy="1325563"/>
          </a:xfrm>
        </p:spPr>
        <p:txBody>
          <a:bodyPr/>
          <a:lstStyle/>
          <a:p>
            <a:r>
              <a:rPr lang="en-US" dirty="0" err="1" smtClean="0"/>
              <a:t>Logophoric</a:t>
            </a:r>
            <a:r>
              <a:rPr lang="en-US" dirty="0" smtClean="0"/>
              <a:t> analysis</a:t>
            </a:r>
            <a:endParaRPr lang="en-US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66793" y="1467510"/>
            <a:ext cx="5978728" cy="1236101"/>
            <a:chOff x="946454" y="1905029"/>
            <a:chExt cx="5978728" cy="12361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19161B-D2EC-4027-976B-198516BDB07F}"/>
                </a:ext>
              </a:extLst>
            </p:cNvPr>
            <p:cNvSpPr txBox="1"/>
            <p:nvPr/>
          </p:nvSpPr>
          <p:spPr>
            <a:xfrm>
              <a:off x="966797" y="1905029"/>
              <a:ext cx="595838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[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srgbClr val="201F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kern="1200" cap="none" spc="0" normalizeH="0" noProof="0" dirty="0" err="1" smtClean="0">
                  <a:ln>
                    <a:noFill/>
                  </a:ln>
                  <a:solidFill>
                    <a:srgbClr val="201F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Subj</a:t>
              </a:r>
              <a:r>
                <a:rPr kumimoji="0" lang="en-US" sz="2400" b="0" i="0" u="none" kern="1200" cap="none" spc="0" normalizeH="0" baseline="-25000" noProof="0" dirty="0" err="1" smtClean="0">
                  <a:ln>
                    <a:noFill/>
                  </a:ln>
                  <a:solidFill>
                    <a:srgbClr val="201F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srgbClr val="201F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…. [</a:t>
              </a:r>
              <a:r>
                <a:rPr kumimoji="0" lang="en-US" sz="2400" b="0" i="0" u="non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</a:t>
              </a:r>
              <a:r>
                <a:rPr kumimoji="0" lang="en-US" sz="2400" b="0" i="0" u="none" kern="1200" cap="none" spc="0" normalizeH="0" baseline="30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log</a:t>
              </a:r>
              <a:r>
                <a:rPr kumimoji="0" lang="en-US" sz="2400" b="0" i="0" u="non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 [… </a:t>
              </a:r>
              <a:r>
                <a:rPr kumimoji="0" lang="en-US" sz="2400" b="0" i="0" u="none" kern="1200" cap="none" spc="0" normalizeH="0" noProof="0" dirty="0" err="1" smtClean="0">
                  <a:ln>
                    <a:noFill/>
                  </a:ln>
                  <a:solidFill>
                    <a:srgbClr val="201F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LOG</a:t>
              </a:r>
              <a:r>
                <a:rPr kumimoji="0" lang="en-US" sz="2400" b="0" i="0" u="none" kern="1200" cap="none" spc="0" normalizeH="0" baseline="-25000" noProof="0" dirty="0" err="1" smtClean="0">
                  <a:ln>
                    <a:noFill/>
                  </a:ln>
                  <a:solidFill>
                    <a:srgbClr val="201F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 </a:t>
              </a:r>
              <a:r>
                <a:rPr kumimoji="0" lang="en-US" sz="2400" b="0" i="0" u="non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poss</a:t>
              </a:r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…</a:t>
              </a:r>
              <a:r>
                <a:rPr kumimoji="0" lang="en-US" sz="2400" b="0" i="0" u="non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]]</a:t>
              </a:r>
              <a:endParaRPr kumimoji="0" lang="ru-RU" sz="2400" b="0" i="0" u="non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 rot="21372714">
              <a:off x="1338704" y="2306717"/>
              <a:ext cx="1487606" cy="466658"/>
            </a:xfrm>
            <a:custGeom>
              <a:avLst/>
              <a:gdLst>
                <a:gd name="connsiteX0" fmla="*/ 0 w 1487606"/>
                <a:gd name="connsiteY0" fmla="*/ 0 h 178813"/>
                <a:gd name="connsiteX1" fmla="*/ 668741 w 1487606"/>
                <a:gd name="connsiteY1" fmla="*/ 177421 h 178813"/>
                <a:gd name="connsiteX2" fmla="*/ 1487606 w 1487606"/>
                <a:gd name="connsiteY2" fmla="*/ 68239 h 17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7606" h="178813">
                  <a:moveTo>
                    <a:pt x="0" y="0"/>
                  </a:moveTo>
                  <a:cubicBezTo>
                    <a:pt x="210403" y="83024"/>
                    <a:pt x="420807" y="166048"/>
                    <a:pt x="668741" y="177421"/>
                  </a:cubicBezTo>
                  <a:cubicBezTo>
                    <a:pt x="916675" y="188794"/>
                    <a:pt x="1202140" y="128516"/>
                    <a:pt x="1487606" y="68239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олилиния 5"/>
            <p:cNvSpPr/>
            <p:nvPr/>
          </p:nvSpPr>
          <p:spPr>
            <a:xfrm rot="21372714">
              <a:off x="2885137" y="2446260"/>
              <a:ext cx="1984090" cy="243293"/>
            </a:xfrm>
            <a:custGeom>
              <a:avLst/>
              <a:gdLst>
                <a:gd name="connsiteX0" fmla="*/ 0 w 1487606"/>
                <a:gd name="connsiteY0" fmla="*/ 0 h 178813"/>
                <a:gd name="connsiteX1" fmla="*/ 668741 w 1487606"/>
                <a:gd name="connsiteY1" fmla="*/ 177421 h 178813"/>
                <a:gd name="connsiteX2" fmla="*/ 1487606 w 1487606"/>
                <a:gd name="connsiteY2" fmla="*/ 68239 h 17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7606" h="178813">
                  <a:moveTo>
                    <a:pt x="0" y="0"/>
                  </a:moveTo>
                  <a:cubicBezTo>
                    <a:pt x="210403" y="83024"/>
                    <a:pt x="420807" y="166048"/>
                    <a:pt x="668741" y="177421"/>
                  </a:cubicBezTo>
                  <a:cubicBezTo>
                    <a:pt x="916675" y="188794"/>
                    <a:pt x="1202140" y="128516"/>
                    <a:pt x="1487606" y="68239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E03089-74F6-4FAC-9846-66F39A4B25BC}"/>
                </a:ext>
              </a:extLst>
            </p:cNvPr>
            <p:cNvSpPr txBox="1"/>
            <p:nvPr/>
          </p:nvSpPr>
          <p:spPr>
            <a:xfrm>
              <a:off x="2764231" y="2802576"/>
              <a:ext cx="22703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binding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C1145C-DF36-45B1-AF6E-6CD4F7B631DB}"/>
                </a:ext>
              </a:extLst>
            </p:cNvPr>
            <p:cNvSpPr txBox="1"/>
            <p:nvPr/>
          </p:nvSpPr>
          <p:spPr>
            <a:xfrm>
              <a:off x="946454" y="2787985"/>
              <a:ext cx="22703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254457" y="2794696"/>
            <a:ext cx="315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Koopman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Sportiche</a:t>
            </a:r>
            <a:r>
              <a:rPr lang="en-US" dirty="0" smtClean="0"/>
              <a:t> 1989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797" y="32894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err="1" smtClean="0">
                <a:solidFill>
                  <a:srgbClr val="201FFD"/>
                </a:solidFill>
              </a:rPr>
              <a:t>BOY</a:t>
            </a:r>
            <a:r>
              <a:rPr lang="en-US" sz="2000" baseline="-25000" dirty="0" err="1" smtClean="0">
                <a:solidFill>
                  <a:srgbClr val="201FFD"/>
                </a:solidFill>
              </a:rPr>
              <a:t>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WANT </a:t>
            </a: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baseline="-25000" dirty="0" smtClean="0">
                <a:solidFill>
                  <a:prstClr val="black"/>
                </a:solidFill>
              </a:rPr>
              <a:t>CP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</a:rPr>
              <a:t>OP</a:t>
            </a:r>
            <a:r>
              <a:rPr lang="en-US" sz="2000" baseline="30000" dirty="0" err="1" smtClean="0">
                <a:solidFill>
                  <a:prstClr val="black"/>
                </a:solidFill>
              </a:rPr>
              <a:t>log</a:t>
            </a:r>
            <a:r>
              <a:rPr lang="en-US" sz="2000" baseline="30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err="1" smtClean="0">
                <a:solidFill>
                  <a:srgbClr val="201FFD"/>
                </a:solidFill>
              </a:rPr>
              <a:t>LOG</a:t>
            </a:r>
            <a:r>
              <a:rPr lang="en-US" sz="2000" baseline="-25000" dirty="0" err="1" smtClean="0">
                <a:solidFill>
                  <a:srgbClr val="201FFD"/>
                </a:solidFill>
              </a:rPr>
              <a:t>i</a:t>
            </a:r>
            <a:r>
              <a:rPr lang="en-US" sz="2000" baseline="-25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aseline="-25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srgbClr val="201FFD"/>
                </a:solidFill>
              </a:rPr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-HELP </a:t>
            </a:r>
            <a:r>
              <a:rPr lang="en-US" sz="2000" dirty="0" smtClean="0">
                <a:solidFill>
                  <a:srgbClr val="FF0000"/>
                </a:solidFill>
              </a:rPr>
              <a:t>poss-3</a:t>
            </a:r>
            <a:r>
              <a:rPr lang="en-US" sz="2000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	FRIEND]</a:t>
            </a:r>
            <a:r>
              <a:rPr lang="en-US" sz="2000" dirty="0">
                <a:solidFill>
                  <a:prstClr val="black"/>
                </a:solidFill>
              </a:rPr>
              <a:t>]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7322" y="1481789"/>
            <a:ext cx="463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Amends feature </a:t>
            </a:r>
            <a:r>
              <a:rPr lang="en-US" sz="2400" i="1" dirty="0" smtClean="0">
                <a:solidFill>
                  <a:srgbClr val="C00000"/>
                </a:solidFill>
              </a:rPr>
              <a:t>inside the embedded clause: 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a </a:t>
            </a:r>
            <a:r>
              <a:rPr lang="en-US" sz="2400" i="1" dirty="0" smtClean="0">
                <a:solidFill>
                  <a:srgbClr val="C00000"/>
                </a:solidFill>
              </a:rPr>
              <a:t>plain </a:t>
            </a:r>
            <a:r>
              <a:rPr lang="en-US" sz="2400" i="1" dirty="0" smtClean="0">
                <a:solidFill>
                  <a:srgbClr val="C00000"/>
                </a:solidFill>
              </a:rPr>
              <a:t>pronoun remains unbound by </a:t>
            </a:r>
            <a:r>
              <a:rPr lang="en-US" sz="2400" i="1" dirty="0" err="1" smtClean="0">
                <a:solidFill>
                  <a:srgbClr val="C00000"/>
                </a:solidFill>
              </a:rPr>
              <a:t>OP</a:t>
            </a:r>
            <a:r>
              <a:rPr lang="en-US" sz="2400" i="1" baseline="30000" dirty="0" err="1" smtClean="0">
                <a:solidFill>
                  <a:srgbClr val="C00000"/>
                </a:solidFill>
              </a:rPr>
              <a:t>log</a:t>
            </a:r>
            <a:r>
              <a:rPr lang="en-US" sz="2400" i="1" baseline="30000" dirty="0" smtClean="0">
                <a:solidFill>
                  <a:srgbClr val="C00000"/>
                </a:solidFill>
              </a:rPr>
              <a:t>  </a:t>
            </a:r>
            <a:r>
              <a:rPr lang="en-US" sz="2400" i="1" dirty="0" smtClean="0">
                <a:solidFill>
                  <a:srgbClr val="C00000"/>
                </a:solidFill>
              </a:rPr>
              <a:t>as in Edo and Yoruba</a:t>
            </a:r>
            <a:endParaRPr lang="en-US" sz="2400" i="1" baseline="30000" dirty="0" smtClean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0620" y="2891560"/>
            <a:ext cx="612207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000"/>
            <a:endParaRPr lang="en-US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612000"/>
            <a:r>
              <a:rPr lang="en-US" dirty="0" smtClean="0">
                <a:solidFill>
                  <a:srgbClr val="201FFD"/>
                </a:solidFill>
                <a:latin typeface="Times New Roman" panose="02020603050405020304" pitchFamily="18" charset="0"/>
              </a:rPr>
              <a:t>							</a:t>
            </a:r>
            <a:r>
              <a:rPr lang="en-US" dirty="0" smtClean="0">
                <a:latin typeface="Times New Roman" panose="02020603050405020304" pitchFamily="18" charset="0"/>
              </a:rPr>
              <a:t> (Edo) </a:t>
            </a:r>
            <a:endParaRPr lang="en-US" dirty="0" smtClean="0">
              <a:solidFill>
                <a:srgbClr val="201FFD"/>
              </a:solidFill>
              <a:latin typeface="Times New Roman" panose="02020603050405020304" pitchFamily="18" charset="0"/>
            </a:endParaRPr>
          </a:p>
          <a:p>
            <a:pPr defTabSz="612000"/>
            <a:r>
              <a:rPr lang="en-US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Ozo</a:t>
            </a:r>
            <a:r>
              <a:rPr lang="en-US" baseline="-25000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</a:rPr>
              <a:t>hoo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</a:rPr>
              <a:t>ne</a:t>
            </a:r>
            <a:r>
              <a:rPr lang="en-US" dirty="0" smtClean="0">
                <a:solidFill>
                  <a:srgbClr val="201FFD"/>
                </a:solidFill>
                <a:latin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írẹ̀n</a:t>
            </a:r>
            <a:r>
              <a:rPr lang="en-US" baseline="-25000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201FFD"/>
                </a:solidFill>
                <a:latin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</a:rPr>
              <a:t>tie	</a:t>
            </a:r>
            <a:r>
              <a:rPr lang="en-US" dirty="0" err="1" smtClean="0">
                <a:latin typeface="Times New Roman" panose="02020603050405020304" pitchFamily="18" charset="0"/>
              </a:rPr>
              <a:t>ebe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ẹ̀re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</a:p>
          <a:p>
            <a:pPr defTabSz="612000"/>
            <a:r>
              <a:rPr lang="en-US" dirty="0" err="1">
                <a:solidFill>
                  <a:srgbClr val="201FFD"/>
                </a:solidFill>
                <a:latin typeface="Times New Roman" panose="02020603050405020304" pitchFamily="18" charset="0"/>
              </a:rPr>
              <a:t>Ozo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	want 	C 	</a:t>
            </a:r>
            <a:r>
              <a:rPr lang="en-US" dirty="0" smtClean="0">
                <a:solidFill>
                  <a:srgbClr val="201FFD"/>
                </a:solidFill>
                <a:latin typeface="Times New Roman" panose="02020603050405020304" pitchFamily="18" charset="0"/>
              </a:rPr>
              <a:t>LOG </a:t>
            </a:r>
            <a:r>
              <a:rPr lang="en-US" dirty="0" smtClean="0">
                <a:latin typeface="Times New Roman" panose="02020603050405020304" pitchFamily="18" charset="0"/>
              </a:rPr>
              <a:t>	read 	book 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his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612000"/>
            <a:r>
              <a:rPr lang="en-US" dirty="0" smtClean="0">
                <a:latin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</a:rPr>
              <a:t>Ozo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wants to read his </a:t>
            </a:r>
            <a:r>
              <a:rPr lang="en-US" dirty="0" smtClean="0">
                <a:latin typeface="Times New Roman" panose="02020603050405020304" pitchFamily="18" charset="0"/>
              </a:rPr>
              <a:t>book”. </a:t>
            </a:r>
          </a:p>
          <a:p>
            <a:pPr defTabSz="612000"/>
            <a:endParaRPr lang="en-US" dirty="0" smtClean="0">
              <a:latin typeface="Times New Roman" panose="02020603050405020304" pitchFamily="18" charset="0"/>
            </a:endParaRPr>
          </a:p>
          <a:p>
            <a:pPr defTabSz="612000"/>
            <a:r>
              <a:rPr lang="en-US" dirty="0" smtClean="0">
                <a:latin typeface="Times New Roman" panose="02020603050405020304" pitchFamily="18" charset="0"/>
              </a:rPr>
              <a:t>							(Yoruba) </a:t>
            </a:r>
            <a:endParaRPr lang="en-US" dirty="0">
              <a:latin typeface="Times New Roman" panose="02020603050405020304" pitchFamily="18" charset="0"/>
            </a:endParaRPr>
          </a:p>
          <a:p>
            <a:pPr defTabSz="612000"/>
            <a:r>
              <a:rPr lang="en-US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Ade</a:t>
            </a:r>
            <a:r>
              <a:rPr lang="en-US" baseline="-25000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</a:rPr>
              <a:t>	sọ	</a:t>
            </a:r>
            <a:r>
              <a:rPr lang="en-US" dirty="0" err="1" smtClean="0">
                <a:latin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oun</a:t>
            </a:r>
            <a:r>
              <a:rPr lang="en-US" baseline="-25000" dirty="0" err="1" smtClean="0">
                <a:solidFill>
                  <a:srgbClr val="201FFD"/>
                </a:solidFill>
                <a:latin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</a:rPr>
              <a:t>ri</a:t>
            </a:r>
            <a:r>
              <a:rPr lang="en-US" dirty="0" smtClean="0">
                <a:latin typeface="Times New Roman" panose="02020603050405020304" pitchFamily="18" charset="0"/>
              </a:rPr>
              <a:t> 	we 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ẹ̀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	</a:t>
            </a:r>
          </a:p>
          <a:p>
            <a:pPr defTabSz="612000"/>
            <a:r>
              <a:rPr lang="en-US" dirty="0" smtClean="0">
                <a:solidFill>
                  <a:srgbClr val="201FFD"/>
                </a:solidFill>
                <a:latin typeface="Times New Roman" panose="02020603050405020304" pitchFamily="18" charset="0"/>
              </a:rPr>
              <a:t>Ade</a:t>
            </a:r>
            <a:r>
              <a:rPr lang="en-US" dirty="0" smtClean="0">
                <a:latin typeface="Times New Roman" panose="02020603050405020304" pitchFamily="18" charset="0"/>
              </a:rPr>
              <a:t>	say	that	</a:t>
            </a:r>
            <a:r>
              <a:rPr lang="en-US" dirty="0" smtClean="0">
                <a:solidFill>
                  <a:srgbClr val="201FFD"/>
                </a:solidFill>
                <a:latin typeface="Times New Roman" panose="02020603050405020304" pitchFamily="18" charset="0"/>
              </a:rPr>
              <a:t>LOG</a:t>
            </a:r>
            <a:r>
              <a:rPr lang="en-US" dirty="0" smtClean="0">
                <a:latin typeface="Times New Roman" panose="02020603050405020304" pitchFamily="18" charset="0"/>
              </a:rPr>
              <a:t>	ASP	see 	book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his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612000"/>
            <a:r>
              <a:rPr lang="en-US" dirty="0">
                <a:latin typeface="Times New Roman" panose="02020603050405020304" pitchFamily="18" charset="0"/>
              </a:rPr>
              <a:t>Ade said that he has seen his book. 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136185" y="5846865"/>
            <a:ext cx="142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(Baker 2020) 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96698" y="1320799"/>
            <a:ext cx="5406616" cy="503555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79" y="269590"/>
            <a:ext cx="10515600" cy="13255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 </a:t>
            </a:r>
            <a:r>
              <a:rPr lang="en-US" dirty="0" err="1" smtClean="0"/>
              <a:t>logophors</a:t>
            </a:r>
            <a:r>
              <a:rPr lang="en-US" dirty="0" smtClean="0"/>
              <a:t> </a:t>
            </a:r>
            <a:r>
              <a:rPr lang="en-US" dirty="0" smtClean="0"/>
              <a:t>across languages</a:t>
            </a:r>
            <a:endParaRPr lang="en-US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52679" y="1959366"/>
            <a:ext cx="10623700" cy="1422463"/>
            <a:chOff x="1249366" y="4455823"/>
            <a:chExt cx="9610317" cy="12706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366" y="4455823"/>
              <a:ext cx="9610317" cy="127066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47666" y="4640239"/>
              <a:ext cx="982639" cy="655092"/>
            </a:xfrm>
            <a:prstGeom prst="rect">
              <a:avLst/>
            </a:prstGeom>
            <a:noFill/>
            <a:ln w="28575" cap="flat" cmpd="sng" algn="ctr">
              <a:solidFill>
                <a:srgbClr val="201FF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635087" y="4640239"/>
              <a:ext cx="2017594" cy="655092"/>
            </a:xfrm>
            <a:prstGeom prst="rect">
              <a:avLst/>
            </a:prstGeom>
            <a:noFill/>
            <a:ln w="28575" cap="flat" cmpd="sng" algn="ctr">
              <a:solidFill>
                <a:srgbClr val="201FF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52679" y="3710144"/>
            <a:ext cx="8686421" cy="1756469"/>
            <a:chOff x="660779" y="3710144"/>
            <a:chExt cx="8016026" cy="160880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779" y="3710144"/>
              <a:ext cx="8016026" cy="1608801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538144" y="3765375"/>
              <a:ext cx="887105" cy="668100"/>
            </a:xfrm>
            <a:prstGeom prst="rect">
              <a:avLst/>
            </a:prstGeom>
            <a:noFill/>
            <a:ln w="28575" cap="flat" cmpd="sng" algn="ctr">
              <a:solidFill>
                <a:srgbClr val="201FF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94491" y="3995112"/>
              <a:ext cx="409433" cy="423081"/>
            </a:xfrm>
            <a:prstGeom prst="ellipse">
              <a:avLst/>
            </a:prstGeom>
            <a:noFill/>
            <a:ln w="28575" cap="flat" cmpd="sng" algn="ctr">
              <a:solidFill>
                <a:srgbClr val="201FF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884909" y="5235780"/>
            <a:ext cx="369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(Deal 2018: 75)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3776" y="3731723"/>
            <a:ext cx="369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Amharic</a:t>
            </a:r>
            <a:endParaRPr lang="en-US" sz="2800" i="1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6">
            <a:extLst>
              <a:ext uri="{FF2B5EF4-FFF2-40B4-BE49-F238E27FC236}">
                <a16:creationId xmlns:a16="http://schemas.microsoft.com/office/drawing/2014/main" id="{73BB2209-586F-4412-A27D-153F5669CCEE}"/>
              </a:ext>
            </a:extLst>
          </p:cNvPr>
          <p:cNvCxnSpPr/>
          <p:nvPr/>
        </p:nvCxnSpPr>
        <p:spPr>
          <a:xfrm>
            <a:off x="5410922" y="3140717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Прямая соединительная линия 7">
            <a:extLst>
              <a:ext uri="{FF2B5EF4-FFF2-40B4-BE49-F238E27FC236}">
                <a16:creationId xmlns:a16="http://schemas.microsoft.com/office/drawing/2014/main" id="{E447787D-74F1-4ED4-BA58-CDE0106F6151}"/>
              </a:ext>
            </a:extLst>
          </p:cNvPr>
          <p:cNvCxnSpPr/>
          <p:nvPr/>
        </p:nvCxnSpPr>
        <p:spPr>
          <a:xfrm rot="16200000">
            <a:off x="4951440" y="3004644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9370FA-E8D4-4D62-8DA0-E1E1D681D86A}"/>
              </a:ext>
            </a:extLst>
          </p:cNvPr>
          <p:cNvSpPr txBox="1"/>
          <p:nvPr/>
        </p:nvSpPr>
        <p:spPr>
          <a:xfrm>
            <a:off x="5000121" y="2849014"/>
            <a:ext cx="978918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25168DF4-359C-4ED3-93B0-53DFFF54F05F}"/>
              </a:ext>
            </a:extLst>
          </p:cNvPr>
          <p:cNvCxnSpPr/>
          <p:nvPr/>
        </p:nvCxnSpPr>
        <p:spPr>
          <a:xfrm>
            <a:off x="6389842" y="3732229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Прямая соединительная линия 10">
            <a:extLst>
              <a:ext uri="{FF2B5EF4-FFF2-40B4-BE49-F238E27FC236}">
                <a16:creationId xmlns:a16="http://schemas.microsoft.com/office/drawing/2014/main" id="{25D89BA1-6794-4DDC-9BE8-7532DE90D819}"/>
              </a:ext>
            </a:extLst>
          </p:cNvPr>
          <p:cNvCxnSpPr/>
          <p:nvPr/>
        </p:nvCxnSpPr>
        <p:spPr>
          <a:xfrm rot="16200000">
            <a:off x="5930359" y="3596156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3EE110A-02A0-41FA-8A3B-C11A8E9F9C26}"/>
              </a:ext>
            </a:extLst>
          </p:cNvPr>
          <p:cNvSpPr txBox="1"/>
          <p:nvPr/>
        </p:nvSpPr>
        <p:spPr>
          <a:xfrm>
            <a:off x="6122011" y="3488358"/>
            <a:ext cx="657232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T’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7ECA13-1B6A-48CE-9E11-6B9C4A843019}"/>
              </a:ext>
            </a:extLst>
          </p:cNvPr>
          <p:cNvSpPr txBox="1"/>
          <p:nvPr/>
        </p:nvSpPr>
        <p:spPr>
          <a:xfrm>
            <a:off x="4372206" y="4025840"/>
            <a:ext cx="28387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ru-RU" sz="1800" b="1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13">
            <a:extLst>
              <a:ext uri="{FF2B5EF4-FFF2-40B4-BE49-F238E27FC236}">
                <a16:creationId xmlns:a16="http://schemas.microsoft.com/office/drawing/2014/main" id="{C6EC7AEE-513F-423E-850C-C7F7F95C0D58}"/>
              </a:ext>
            </a:extLst>
          </p:cNvPr>
          <p:cNvCxnSpPr/>
          <p:nvPr/>
        </p:nvCxnSpPr>
        <p:spPr>
          <a:xfrm>
            <a:off x="7308867" y="4298423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Прямая соединительная линия 14">
            <a:extLst>
              <a:ext uri="{FF2B5EF4-FFF2-40B4-BE49-F238E27FC236}">
                <a16:creationId xmlns:a16="http://schemas.microsoft.com/office/drawing/2014/main" id="{10DDE509-319B-4665-A135-292AD9E78863}"/>
              </a:ext>
            </a:extLst>
          </p:cNvPr>
          <p:cNvCxnSpPr/>
          <p:nvPr/>
        </p:nvCxnSpPr>
        <p:spPr>
          <a:xfrm rot="16200000">
            <a:off x="6849385" y="4162350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BAB2C3C-594C-4201-B47B-29326A8C8F94}"/>
              </a:ext>
            </a:extLst>
          </p:cNvPr>
          <p:cNvSpPr txBox="1"/>
          <p:nvPr/>
        </p:nvSpPr>
        <p:spPr>
          <a:xfrm>
            <a:off x="6937745" y="4030406"/>
            <a:ext cx="1048434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2CEB86-F180-4E45-A070-67D26A624A14}"/>
              </a:ext>
            </a:extLst>
          </p:cNvPr>
          <p:cNvSpPr txBox="1"/>
          <p:nvPr/>
        </p:nvSpPr>
        <p:spPr>
          <a:xfrm>
            <a:off x="9015230" y="5205637"/>
            <a:ext cx="657232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Равнобедренный треугольник 17">
            <a:extLst>
              <a:ext uri="{FF2B5EF4-FFF2-40B4-BE49-F238E27FC236}">
                <a16:creationId xmlns:a16="http://schemas.microsoft.com/office/drawing/2014/main" id="{60895BE9-5CB7-4E73-AF6A-D6F5B3D3A067}"/>
              </a:ext>
            </a:extLst>
          </p:cNvPr>
          <p:cNvSpPr>
            <a:spLocks noChangeAspect="1"/>
          </p:cNvSpPr>
          <p:nvPr/>
        </p:nvSpPr>
        <p:spPr>
          <a:xfrm>
            <a:off x="8404701" y="5448423"/>
            <a:ext cx="1878289" cy="30168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2968F1-9B25-4263-B752-7D49D2994274}"/>
              </a:ext>
            </a:extLst>
          </p:cNvPr>
          <p:cNvSpPr txBox="1"/>
          <p:nvPr/>
        </p:nvSpPr>
        <p:spPr>
          <a:xfrm>
            <a:off x="3484943" y="3438321"/>
            <a:ext cx="22703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LOG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Прямая соединительная линия 26">
            <a:extLst>
              <a:ext uri="{FF2B5EF4-FFF2-40B4-BE49-F238E27FC236}">
                <a16:creationId xmlns:a16="http://schemas.microsoft.com/office/drawing/2014/main" id="{0E766646-2CE5-4318-A903-16FD95BA4B26}"/>
              </a:ext>
            </a:extLst>
          </p:cNvPr>
          <p:cNvCxnSpPr/>
          <p:nvPr/>
        </p:nvCxnSpPr>
        <p:spPr>
          <a:xfrm>
            <a:off x="4311421" y="2475894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Прямая соединительная линия 27">
            <a:extLst>
              <a:ext uri="{FF2B5EF4-FFF2-40B4-BE49-F238E27FC236}">
                <a16:creationId xmlns:a16="http://schemas.microsoft.com/office/drawing/2014/main" id="{79E1CCAF-BDDB-404F-8E01-F4FC2E2B590B}"/>
              </a:ext>
            </a:extLst>
          </p:cNvPr>
          <p:cNvCxnSpPr/>
          <p:nvPr/>
        </p:nvCxnSpPr>
        <p:spPr>
          <a:xfrm rot="16200000">
            <a:off x="3851938" y="2339821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7D74D29-1825-40FD-A87C-6C451D0D5C28}"/>
              </a:ext>
            </a:extLst>
          </p:cNvPr>
          <p:cNvSpPr txBox="1"/>
          <p:nvPr/>
        </p:nvSpPr>
        <p:spPr>
          <a:xfrm>
            <a:off x="4043590" y="2167735"/>
            <a:ext cx="657232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4F0B6E-5549-490D-B291-1063363174DB}"/>
              </a:ext>
            </a:extLst>
          </p:cNvPr>
          <p:cNvSpPr txBox="1"/>
          <p:nvPr/>
        </p:nvSpPr>
        <p:spPr>
          <a:xfrm>
            <a:off x="2213233" y="2819570"/>
            <a:ext cx="22703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</a:t>
            </a:r>
            <a:r>
              <a:rPr kumimoji="0" lang="en-US" sz="1800" b="0" i="0" u="non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</a:t>
            </a:r>
            <a:endParaRPr kumimoji="0" lang="ru-RU" sz="1800" b="0" i="0" u="non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33">
            <a:extLst>
              <a:ext uri="{FF2B5EF4-FFF2-40B4-BE49-F238E27FC236}">
                <a16:creationId xmlns:a16="http://schemas.microsoft.com/office/drawing/2014/main" id="{0621588E-78D4-4177-B1A1-258188ECF1B3}"/>
              </a:ext>
            </a:extLst>
          </p:cNvPr>
          <p:cNvCxnSpPr/>
          <p:nvPr/>
        </p:nvCxnSpPr>
        <p:spPr>
          <a:xfrm>
            <a:off x="2360861" y="1215515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34">
            <a:extLst>
              <a:ext uri="{FF2B5EF4-FFF2-40B4-BE49-F238E27FC236}">
                <a16:creationId xmlns:a16="http://schemas.microsoft.com/office/drawing/2014/main" id="{E063EE8B-AA6D-4A9F-8BC9-AE087BB756DC}"/>
              </a:ext>
            </a:extLst>
          </p:cNvPr>
          <p:cNvCxnSpPr/>
          <p:nvPr/>
        </p:nvCxnSpPr>
        <p:spPr>
          <a:xfrm rot="16200000">
            <a:off x="1901379" y="1079442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F7A8CD-558B-44C3-BBF6-8BA38C929367}"/>
              </a:ext>
            </a:extLst>
          </p:cNvPr>
          <p:cNvSpPr txBox="1"/>
          <p:nvPr/>
        </p:nvSpPr>
        <p:spPr>
          <a:xfrm>
            <a:off x="1950060" y="923812"/>
            <a:ext cx="978918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8DDBD9-6E6A-4A2F-8109-8DB79FFB7A39}"/>
              </a:ext>
            </a:extLst>
          </p:cNvPr>
          <p:cNvSpPr txBox="1"/>
          <p:nvPr/>
        </p:nvSpPr>
        <p:spPr>
          <a:xfrm>
            <a:off x="1504335" y="2175925"/>
            <a:ext cx="23064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cap="small" dirty="0" smtClean="0"/>
              <a:t>try/love/want</a:t>
            </a:r>
            <a:endParaRPr kumimoji="0" lang="ru-RU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9" name="Прямая соединительная линия 37">
            <a:extLst>
              <a:ext uri="{FF2B5EF4-FFF2-40B4-BE49-F238E27FC236}">
                <a16:creationId xmlns:a16="http://schemas.microsoft.com/office/drawing/2014/main" id="{AD95BD6A-11E7-4B9C-8E53-CCC90EE66A3B}"/>
              </a:ext>
            </a:extLst>
          </p:cNvPr>
          <p:cNvCxnSpPr/>
          <p:nvPr/>
        </p:nvCxnSpPr>
        <p:spPr>
          <a:xfrm>
            <a:off x="3310564" y="1875301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38">
            <a:extLst>
              <a:ext uri="{FF2B5EF4-FFF2-40B4-BE49-F238E27FC236}">
                <a16:creationId xmlns:a16="http://schemas.microsoft.com/office/drawing/2014/main" id="{67F4F8B0-1B82-453A-9869-1297DCCCECCF}"/>
              </a:ext>
            </a:extLst>
          </p:cNvPr>
          <p:cNvCxnSpPr/>
          <p:nvPr/>
        </p:nvCxnSpPr>
        <p:spPr>
          <a:xfrm rot="16200000">
            <a:off x="2851081" y="1739228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3451B8A-E927-40A0-95E4-86D850FCC4A7}"/>
              </a:ext>
            </a:extLst>
          </p:cNvPr>
          <p:cNvSpPr txBox="1"/>
          <p:nvPr/>
        </p:nvSpPr>
        <p:spPr>
          <a:xfrm>
            <a:off x="2899763" y="1629850"/>
            <a:ext cx="978918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307170-CA87-46A0-8521-80C4B5EB39E3}"/>
              </a:ext>
            </a:extLst>
          </p:cNvPr>
          <p:cNvSpPr txBox="1"/>
          <p:nvPr/>
        </p:nvSpPr>
        <p:spPr>
          <a:xfrm>
            <a:off x="578428" y="1497092"/>
            <a:ext cx="22703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lang="ru-RU" b="1" i="1" dirty="0" smtClean="0">
                <a:solidFill>
                  <a:prstClr val="black"/>
                </a:solidFill>
                <a:latin typeface="Calibri" panose="020F0502020204030204"/>
              </a:rPr>
              <a:t>Ф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D9D676-01BF-40EE-8113-FD0C51B615C7}"/>
              </a:ext>
            </a:extLst>
          </p:cNvPr>
          <p:cNvSpPr txBox="1"/>
          <p:nvPr/>
        </p:nvSpPr>
        <p:spPr>
          <a:xfrm>
            <a:off x="9057914" y="5737665"/>
            <a:ext cx="657232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Прямая соединительная линия 126">
            <a:extLst>
              <a:ext uri="{FF2B5EF4-FFF2-40B4-BE49-F238E27FC236}">
                <a16:creationId xmlns:a16="http://schemas.microsoft.com/office/drawing/2014/main" id="{544255E6-032A-4887-8AD6-2EAEDB8850E5}"/>
              </a:ext>
            </a:extLst>
          </p:cNvPr>
          <p:cNvCxnSpPr/>
          <p:nvPr/>
        </p:nvCxnSpPr>
        <p:spPr>
          <a:xfrm>
            <a:off x="8281121" y="4822249"/>
            <a:ext cx="778803" cy="422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Прямая соединительная линия 127">
            <a:extLst>
              <a:ext uri="{FF2B5EF4-FFF2-40B4-BE49-F238E27FC236}">
                <a16:creationId xmlns:a16="http://schemas.microsoft.com/office/drawing/2014/main" id="{AC66046B-F5A2-49ED-BDA2-318E277227C2}"/>
              </a:ext>
            </a:extLst>
          </p:cNvPr>
          <p:cNvCxnSpPr/>
          <p:nvPr/>
        </p:nvCxnSpPr>
        <p:spPr>
          <a:xfrm rot="16200000">
            <a:off x="7821639" y="4686176"/>
            <a:ext cx="323409" cy="59555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6DF18DD-CB20-4655-AF99-FDA35DEB8F9A}"/>
              </a:ext>
            </a:extLst>
          </p:cNvPr>
          <p:cNvSpPr txBox="1"/>
          <p:nvPr/>
        </p:nvSpPr>
        <p:spPr>
          <a:xfrm>
            <a:off x="7816864" y="4579462"/>
            <a:ext cx="1048434" cy="2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2694A0-8C1F-4358-8BC3-3560AD69B94F}"/>
              </a:ext>
            </a:extLst>
          </p:cNvPr>
          <p:cNvSpPr txBox="1"/>
          <p:nvPr/>
        </p:nvSpPr>
        <p:spPr>
          <a:xfrm>
            <a:off x="6266208" y="5203778"/>
            <a:ext cx="28387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[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1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b="1" noProof="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ru-RU" sz="1800" b="1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31">
            <a:extLst>
              <a:ext uri="{FF2B5EF4-FFF2-40B4-BE49-F238E27FC236}">
                <a16:creationId xmlns:a16="http://schemas.microsoft.com/office/drawing/2014/main" id="{8AFD6697-409B-4D19-A253-FB66B97BF663}"/>
              </a:ext>
            </a:extLst>
          </p:cNvPr>
          <p:cNvSpPr/>
          <p:nvPr/>
        </p:nvSpPr>
        <p:spPr>
          <a:xfrm>
            <a:off x="1504336" y="1983799"/>
            <a:ext cx="1502028" cy="1082180"/>
          </a:xfrm>
          <a:custGeom>
            <a:avLst/>
            <a:gdLst>
              <a:gd name="connsiteX0" fmla="*/ 17177 w 1502028"/>
              <a:gd name="connsiteY0" fmla="*/ 0 h 1082180"/>
              <a:gd name="connsiteX1" fmla="*/ 210124 w 1502028"/>
              <a:gd name="connsiteY1" fmla="*/ 788565 h 1082180"/>
              <a:gd name="connsiteX2" fmla="*/ 1502028 w 1502028"/>
              <a:gd name="connsiteY2" fmla="*/ 1082180 h 108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028" h="1082180">
                <a:moveTo>
                  <a:pt x="17177" y="0"/>
                </a:moveTo>
                <a:cubicBezTo>
                  <a:pt x="-10087" y="304101"/>
                  <a:pt x="-37351" y="608202"/>
                  <a:pt x="210124" y="788565"/>
                </a:cubicBezTo>
                <a:cubicBezTo>
                  <a:pt x="457599" y="968928"/>
                  <a:pt x="1282516" y="1036041"/>
                  <a:pt x="1502028" y="108218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C1145C-DF36-45B1-AF6E-6CD4F7B631DB}"/>
              </a:ext>
            </a:extLst>
          </p:cNvPr>
          <p:cNvSpPr txBox="1"/>
          <p:nvPr/>
        </p:nvSpPr>
        <p:spPr>
          <a:xfrm>
            <a:off x="927884" y="3092904"/>
            <a:ext cx="22703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E03089-74F6-4FAC-9846-66F39A4B25BC}"/>
              </a:ext>
            </a:extLst>
          </p:cNvPr>
          <p:cNvSpPr txBox="1"/>
          <p:nvPr/>
        </p:nvSpPr>
        <p:spPr>
          <a:xfrm>
            <a:off x="1832875" y="3742977"/>
            <a:ext cx="22703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binding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31">
            <a:extLst>
              <a:ext uri="{FF2B5EF4-FFF2-40B4-BE49-F238E27FC236}">
                <a16:creationId xmlns:a16="http://schemas.microsoft.com/office/drawing/2014/main" id="{8AFD6697-409B-4D19-A253-FB66B97BF663}"/>
              </a:ext>
            </a:extLst>
          </p:cNvPr>
          <p:cNvSpPr/>
          <p:nvPr/>
        </p:nvSpPr>
        <p:spPr>
          <a:xfrm rot="20875823">
            <a:off x="3360263" y="3218008"/>
            <a:ext cx="656093" cy="752117"/>
          </a:xfrm>
          <a:custGeom>
            <a:avLst/>
            <a:gdLst>
              <a:gd name="connsiteX0" fmla="*/ 17177 w 1502028"/>
              <a:gd name="connsiteY0" fmla="*/ 0 h 1082180"/>
              <a:gd name="connsiteX1" fmla="*/ 210124 w 1502028"/>
              <a:gd name="connsiteY1" fmla="*/ 788565 h 1082180"/>
              <a:gd name="connsiteX2" fmla="*/ 1502028 w 1502028"/>
              <a:gd name="connsiteY2" fmla="*/ 1082180 h 108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028" h="1082180">
                <a:moveTo>
                  <a:pt x="17177" y="0"/>
                </a:moveTo>
                <a:cubicBezTo>
                  <a:pt x="-10087" y="304101"/>
                  <a:pt x="-37351" y="608202"/>
                  <a:pt x="210124" y="788565"/>
                </a:cubicBezTo>
                <a:cubicBezTo>
                  <a:pt x="457599" y="968928"/>
                  <a:pt x="1282516" y="1036041"/>
                  <a:pt x="1502028" y="1082180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E03089-74F6-4FAC-9846-66F39A4B25BC}"/>
              </a:ext>
            </a:extLst>
          </p:cNvPr>
          <p:cNvSpPr txBox="1"/>
          <p:nvPr/>
        </p:nvSpPr>
        <p:spPr>
          <a:xfrm>
            <a:off x="3348431" y="4473335"/>
            <a:ext cx="22703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368336" y="1844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Proposed structure </a:t>
            </a:r>
            <a:endParaRPr lang="en-US" dirty="0"/>
          </a:p>
        </p:txBody>
      </p:sp>
      <p:sp>
        <p:nvSpPr>
          <p:cNvPr id="75" name="Объект 2"/>
          <p:cNvSpPr txBox="1">
            <a:spLocks/>
          </p:cNvSpPr>
          <p:nvPr/>
        </p:nvSpPr>
        <p:spPr>
          <a:xfrm>
            <a:off x="7019925" y="1316536"/>
            <a:ext cx="4753820" cy="1775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cap="small" dirty="0" smtClean="0">
                <a:solidFill>
                  <a:srgbClr val="C00000"/>
                </a:solidFill>
              </a:rPr>
              <a:t>try, love </a:t>
            </a:r>
            <a:r>
              <a:rPr lang="en-US" i="1" dirty="0" smtClean="0">
                <a:solidFill>
                  <a:srgbClr val="C00000"/>
                </a:solidFill>
              </a:rPr>
              <a:t>and</a:t>
            </a:r>
            <a:r>
              <a:rPr lang="en-US" i="1" cap="small" dirty="0" smtClean="0">
                <a:solidFill>
                  <a:srgbClr val="C00000"/>
                </a:solidFill>
              </a:rPr>
              <a:t> want </a:t>
            </a:r>
            <a:r>
              <a:rPr lang="en-US" i="1" dirty="0" smtClean="0">
                <a:solidFill>
                  <a:srgbClr val="C00000"/>
                </a:solidFill>
              </a:rPr>
              <a:t>in Russian Sign Language select </a:t>
            </a:r>
            <a:r>
              <a:rPr lang="en-US" i="1" dirty="0">
                <a:solidFill>
                  <a:srgbClr val="C00000"/>
                </a:solidFill>
              </a:rPr>
              <a:t>for complement clauses </a:t>
            </a:r>
            <a:r>
              <a:rPr lang="en-US" b="1" i="1" dirty="0" smtClean="0">
                <a:solidFill>
                  <a:srgbClr val="C00000"/>
                </a:solidFill>
              </a:rPr>
              <a:t>with </a:t>
            </a:r>
            <a:r>
              <a:rPr lang="en-US" b="1" i="1" dirty="0">
                <a:solidFill>
                  <a:srgbClr val="C00000"/>
                </a:solidFill>
              </a:rPr>
              <a:t>a null 1</a:t>
            </a:r>
            <a:r>
              <a:rPr lang="en-US" b="1" i="1" baseline="30000" dirty="0">
                <a:solidFill>
                  <a:srgbClr val="C00000"/>
                </a:solidFill>
              </a:rPr>
              <a:t>st</a:t>
            </a:r>
            <a:r>
              <a:rPr lang="en-US" b="1" i="1" dirty="0">
                <a:solidFill>
                  <a:srgbClr val="C00000"/>
                </a:solidFill>
              </a:rPr>
              <a:t> person logophor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in </a:t>
            </a:r>
            <a:r>
              <a:rPr lang="en-US" i="1" dirty="0" smtClean="0">
                <a:solidFill>
                  <a:srgbClr val="C00000"/>
                </a:solidFill>
              </a:rPr>
              <a:t>embedded subject </a:t>
            </a:r>
            <a:r>
              <a:rPr lang="en-US" i="1" dirty="0" smtClean="0">
                <a:solidFill>
                  <a:srgbClr val="C00000"/>
                </a:solidFill>
              </a:rPr>
              <a:t>position.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2968F1-9B25-4263-B752-7D49D2994274}"/>
              </a:ext>
            </a:extLst>
          </p:cNvPr>
          <p:cNvSpPr txBox="1"/>
          <p:nvPr/>
        </p:nvSpPr>
        <p:spPr>
          <a:xfrm>
            <a:off x="5568100" y="4632204"/>
            <a:ext cx="22703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dirty="0" smtClean="0">
                <a:solidFill>
                  <a:prstClr val="black"/>
                </a:solidFill>
                <a:latin typeface="Calibri" panose="020F0502020204030204"/>
              </a:rPr>
              <a:t>LOG</a:t>
            </a:r>
            <a:r>
              <a:rPr kumimoji="0" lang="en-US" sz="1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[</a:t>
            </a:r>
            <a:r>
              <a:rPr lang="en-US" strike="sngStrike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]</a:t>
            </a:r>
            <a:endParaRPr kumimoji="0" lang="ru-RU" sz="18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7" name="Freeform: Shape 31">
            <a:extLst>
              <a:ext uri="{FF2B5EF4-FFF2-40B4-BE49-F238E27FC236}">
                <a16:creationId xmlns:a16="http://schemas.microsoft.com/office/drawing/2014/main" id="{8AFD6697-409B-4D19-A253-FB66B97BF663}"/>
              </a:ext>
            </a:extLst>
          </p:cNvPr>
          <p:cNvSpPr/>
          <p:nvPr/>
        </p:nvSpPr>
        <p:spPr>
          <a:xfrm rot="19949699">
            <a:off x="4575205" y="3834449"/>
            <a:ext cx="656093" cy="752117"/>
          </a:xfrm>
          <a:custGeom>
            <a:avLst/>
            <a:gdLst>
              <a:gd name="connsiteX0" fmla="*/ 17177 w 1502028"/>
              <a:gd name="connsiteY0" fmla="*/ 0 h 1082180"/>
              <a:gd name="connsiteX1" fmla="*/ 210124 w 1502028"/>
              <a:gd name="connsiteY1" fmla="*/ 788565 h 1082180"/>
              <a:gd name="connsiteX2" fmla="*/ 1502028 w 1502028"/>
              <a:gd name="connsiteY2" fmla="*/ 1082180 h 108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028" h="1082180">
                <a:moveTo>
                  <a:pt x="17177" y="0"/>
                </a:moveTo>
                <a:cubicBezTo>
                  <a:pt x="-10087" y="304101"/>
                  <a:pt x="-37351" y="608202"/>
                  <a:pt x="210124" y="788565"/>
                </a:cubicBezTo>
                <a:cubicBezTo>
                  <a:pt x="457599" y="968928"/>
                  <a:pt x="1282516" y="1036041"/>
                  <a:pt x="1502028" y="108218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0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Ackema</a:t>
            </a:r>
            <a:r>
              <a:rPr lang="en-US" dirty="0"/>
              <a:t>, P. and </a:t>
            </a:r>
            <a:r>
              <a:rPr lang="en-US" dirty="0" err="1"/>
              <a:t>Neeleman</a:t>
            </a:r>
            <a:r>
              <a:rPr lang="en-US" dirty="0"/>
              <a:t>, A. 2019. Processing Differences Between Person and Number: A Theoretical Interpretation. </a:t>
            </a:r>
            <a:r>
              <a:rPr lang="en-US" i="1" dirty="0"/>
              <a:t>Frontiers in Psychology</a:t>
            </a:r>
            <a:r>
              <a:rPr lang="en-US" dirty="0"/>
              <a:t> 10. </a:t>
            </a:r>
            <a:r>
              <a:rPr lang="en-US" dirty="0">
                <a:hlinkClick r:id="rId2"/>
              </a:rPr>
              <a:t>https://doi.org/10.3389/fpsyg.2019.00211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Anand</a:t>
            </a:r>
            <a:r>
              <a:rPr lang="en-US" dirty="0"/>
              <a:t>, </a:t>
            </a:r>
            <a:r>
              <a:rPr lang="en-US" dirty="0" smtClean="0"/>
              <a:t>P. and Nevins, A. </a:t>
            </a:r>
            <a:r>
              <a:rPr lang="en-US" dirty="0"/>
              <a:t>2004. Shifty operators in changing </a:t>
            </a:r>
            <a:r>
              <a:rPr lang="en-US" dirty="0" smtClean="0"/>
              <a:t>contexts. </a:t>
            </a:r>
            <a:r>
              <a:rPr lang="en-US" i="1" dirty="0" smtClean="0"/>
              <a:t>Proceedings of </a:t>
            </a:r>
            <a:r>
              <a:rPr lang="en-US" i="1" dirty="0"/>
              <a:t>Semantics and Linguistic Theory </a:t>
            </a:r>
            <a:r>
              <a:rPr lang="en-US" i="1" dirty="0" smtClean="0"/>
              <a:t>XIV</a:t>
            </a:r>
            <a:r>
              <a:rPr lang="en-US" dirty="0" smtClean="0"/>
              <a:t>, </a:t>
            </a:r>
            <a:r>
              <a:rPr lang="en-US" dirty="0"/>
              <a:t>20–37. </a:t>
            </a:r>
            <a:r>
              <a:rPr lang="en-US" dirty="0" smtClean="0"/>
              <a:t>Ithaca, NY</a:t>
            </a:r>
            <a:r>
              <a:rPr lang="en-US" dirty="0"/>
              <a:t>: CLC Publications.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Anand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2006. </a:t>
            </a:r>
            <a:r>
              <a:rPr lang="en-US" i="1" dirty="0"/>
              <a:t>De </a:t>
            </a:r>
            <a:r>
              <a:rPr lang="en-US" i="1" dirty="0" err="1"/>
              <a:t>de</a:t>
            </a:r>
            <a:r>
              <a:rPr lang="en-US" i="1" dirty="0"/>
              <a:t> se</a:t>
            </a:r>
            <a:r>
              <a:rPr lang="en-US" dirty="0"/>
              <a:t>. MIT: Ph.D. </a:t>
            </a:r>
            <a:r>
              <a:rPr lang="en-US" dirty="0" smtClean="0"/>
              <a:t>dissertation.</a:t>
            </a:r>
          </a:p>
          <a:p>
            <a:pPr marL="0" indent="0">
              <a:buNone/>
            </a:pPr>
            <a:r>
              <a:rPr lang="en-US" dirty="0" smtClean="0"/>
              <a:t>Baker, M. C. 2020.  </a:t>
            </a:r>
            <a:r>
              <a:rPr lang="en-US" dirty="0"/>
              <a:t>On </a:t>
            </a:r>
            <a:r>
              <a:rPr lang="en-US" dirty="0" err="1"/>
              <a:t>Logophoric</a:t>
            </a:r>
            <a:r>
              <a:rPr lang="en-US" dirty="0"/>
              <a:t> Pronouns in African Languages: Universals, Variation, and Larger </a:t>
            </a:r>
            <a:r>
              <a:rPr lang="en-US" dirty="0" smtClean="0"/>
              <a:t>Comparisons. [Conference presentation] TMP 2020, Moscow</a:t>
            </a:r>
          </a:p>
          <a:p>
            <a:pPr marL="0" indent="0">
              <a:buNone/>
            </a:pPr>
            <a:r>
              <a:rPr lang="en-US" dirty="0" smtClean="0"/>
              <a:t>Deal A. R. 2018. </a:t>
            </a:r>
            <a:r>
              <a:rPr lang="en-US" dirty="0" err="1" smtClean="0"/>
              <a:t>Indexiphors</a:t>
            </a:r>
            <a:r>
              <a:rPr lang="en-US" dirty="0" smtClean="0"/>
              <a:t>: Notes </a:t>
            </a:r>
            <a:r>
              <a:rPr lang="en-US" dirty="0"/>
              <a:t>on embedded </a:t>
            </a:r>
            <a:r>
              <a:rPr lang="en-US" dirty="0" err="1"/>
              <a:t>indexicals</a:t>
            </a:r>
            <a:r>
              <a:rPr lang="en-US" dirty="0"/>
              <a:t>, shifty agreement, and </a:t>
            </a:r>
            <a:r>
              <a:rPr lang="en-US" dirty="0" err="1" smtClean="0"/>
              <a:t>logophoricity</a:t>
            </a:r>
            <a:r>
              <a:rPr lang="en-US" dirty="0" smtClean="0"/>
              <a:t>. </a:t>
            </a:r>
            <a:r>
              <a:rPr lang="en-US" i="1" dirty="0" smtClean="0"/>
              <a:t>UMOP </a:t>
            </a:r>
            <a:r>
              <a:rPr lang="en-US" i="1" dirty="0"/>
              <a:t>40: The Leader of the Pack: A Festschrift in Honor of Peggy </a:t>
            </a:r>
            <a:r>
              <a:rPr lang="en-US" i="1" dirty="0" err="1"/>
              <a:t>Speas</a:t>
            </a:r>
            <a:r>
              <a:rPr lang="en-US" dirty="0"/>
              <a:t>, </a:t>
            </a:r>
            <a:r>
              <a:rPr lang="en-US" dirty="0" smtClean="0"/>
              <a:t>59–86. GLSA </a:t>
            </a:r>
            <a:r>
              <a:rPr lang="en-US" dirty="0"/>
              <a:t>Amherst.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Culy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/>
              <a:t>1994. A note on </a:t>
            </a:r>
            <a:r>
              <a:rPr lang="en-US" dirty="0" err="1"/>
              <a:t>logophoricity</a:t>
            </a:r>
            <a:r>
              <a:rPr lang="en-US" dirty="0"/>
              <a:t> in Dogon</a:t>
            </a:r>
            <a:r>
              <a:rPr lang="en-US" i="1" dirty="0"/>
              <a:t>. Journal of African </a:t>
            </a:r>
            <a:r>
              <a:rPr lang="en-US" i="1" dirty="0" smtClean="0"/>
              <a:t>languages and </a:t>
            </a:r>
            <a:r>
              <a:rPr lang="en-US" i="1" dirty="0"/>
              <a:t>linguistics</a:t>
            </a:r>
            <a:r>
              <a:rPr lang="en-US" dirty="0"/>
              <a:t> 15</a:t>
            </a:r>
            <a:r>
              <a:rPr lang="en-US" dirty="0" smtClean="0"/>
              <a:t>: 113–125.</a:t>
            </a:r>
          </a:p>
          <a:p>
            <a:pPr marL="0" indent="0">
              <a:buNone/>
            </a:pPr>
            <a:r>
              <a:rPr lang="en-US" dirty="0" err="1"/>
              <a:t>Koopman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dirty="0"/>
              <a:t>and </a:t>
            </a:r>
            <a:r>
              <a:rPr lang="en-US" dirty="0" err="1"/>
              <a:t>Sportiche</a:t>
            </a:r>
            <a:r>
              <a:rPr lang="en-US" dirty="0"/>
              <a:t>, </a:t>
            </a:r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/>
              <a:t>1989. Pronouns, logical variables, and </a:t>
            </a:r>
            <a:r>
              <a:rPr lang="en-US" dirty="0" err="1"/>
              <a:t>logophoricity</a:t>
            </a:r>
            <a:r>
              <a:rPr lang="en-US" dirty="0"/>
              <a:t> in Abe. </a:t>
            </a:r>
            <a:r>
              <a:rPr lang="en-US" i="1" dirty="0"/>
              <a:t>Linguistic Inquiry </a:t>
            </a:r>
            <a:r>
              <a:rPr lang="en-US" dirty="0"/>
              <a:t>20</a:t>
            </a:r>
            <a:r>
              <a:rPr lang="en-US" dirty="0" smtClean="0"/>
              <a:t>: 555-589.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Pfau</a:t>
            </a:r>
            <a:r>
              <a:rPr lang="en-US" dirty="0"/>
              <a:t>, R., Salzmann, M. and Steinbach, M. 2018. The Syntax of Sign Language Agreement: Common Ingredients, but Unusual Recipe. </a:t>
            </a:r>
            <a:r>
              <a:rPr lang="en-US" i="1" dirty="0" err="1" smtClean="0"/>
              <a:t>Glossa</a:t>
            </a:r>
            <a:r>
              <a:rPr lang="en-US" i="1" dirty="0" smtClean="0"/>
              <a:t>: A Journal of General Linguistics</a:t>
            </a:r>
            <a:r>
              <a:rPr lang="en-US" dirty="0" smtClean="0"/>
              <a:t> 3: 107. 1-46.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33" y="-89992"/>
            <a:ext cx="10515600" cy="1325563"/>
          </a:xfrm>
        </p:spPr>
        <p:txBody>
          <a:bodyPr/>
          <a:lstStyle/>
          <a:p>
            <a:r>
              <a:rPr lang="en-US" dirty="0" smtClean="0"/>
              <a:t>Agreement in </a:t>
            </a:r>
            <a:r>
              <a:rPr lang="en-US" dirty="0" smtClean="0"/>
              <a:t>sign languages (SL): </a:t>
            </a:r>
            <a:r>
              <a:rPr lang="en-US" dirty="0" smtClean="0"/>
              <a:t>brief intro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0" y="842955"/>
            <a:ext cx="4249234" cy="3048083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55729" y="3858613"/>
            <a:ext cx="4602289" cy="164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Agreement in SL is realized via </a:t>
            </a:r>
            <a:r>
              <a:rPr lang="en-US" sz="2000" dirty="0" smtClean="0"/>
              <a:t>the </a:t>
            </a:r>
            <a:r>
              <a:rPr lang="en-US" sz="2000" dirty="0" smtClean="0"/>
              <a:t>direction of the motion in verbal </a:t>
            </a:r>
            <a:r>
              <a:rPr lang="en-US" sz="2000" dirty="0" smtClean="0"/>
              <a:t>signs</a:t>
            </a:r>
            <a:r>
              <a:rPr lang="en-US" sz="2000" dirty="0"/>
              <a:t>;</a:t>
            </a:r>
            <a:r>
              <a:rPr lang="en-US" sz="2000" dirty="0" smtClean="0"/>
              <a:t> </a:t>
            </a:r>
            <a:r>
              <a:rPr lang="en-US" sz="2000" dirty="0" smtClean="0"/>
              <a:t>start and end points of the movement encode </a:t>
            </a:r>
            <a:r>
              <a:rPr lang="en-US" sz="2000" dirty="0" smtClean="0"/>
              <a:t>person features </a:t>
            </a:r>
            <a:r>
              <a:rPr lang="en-US" sz="2000" dirty="0" smtClean="0"/>
              <a:t>of the </a:t>
            </a:r>
            <a:r>
              <a:rPr lang="en-US" sz="2000" dirty="0" smtClean="0"/>
              <a:t>arguments: </a:t>
            </a: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baseline="0" dirty="0" smtClean="0">
                <a:solidFill>
                  <a:srgbClr val="0000FD"/>
                </a:solidFill>
              </a:rPr>
              <a:t>the body of the signer </a:t>
            </a:r>
            <a:r>
              <a:rPr lang="en-US" sz="2000" dirty="0" smtClean="0">
                <a:solidFill>
                  <a:srgbClr val="0000FD"/>
                </a:solidFill>
              </a:rPr>
              <a:t> </a:t>
            </a:r>
            <a:r>
              <a:rPr lang="en-US" sz="2000" dirty="0" smtClean="0"/>
              <a:t>–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person;</a:t>
            </a:r>
          </a:p>
          <a:p>
            <a:pPr>
              <a:lnSpc>
                <a:spcPct val="100000"/>
              </a:lnSpc>
            </a:pPr>
            <a:r>
              <a:rPr lang="en-US" sz="2000" baseline="0" dirty="0" smtClean="0">
                <a:solidFill>
                  <a:srgbClr val="FE0000"/>
                </a:solidFill>
              </a:rPr>
              <a:t>the </a:t>
            </a:r>
            <a:r>
              <a:rPr lang="en-US" sz="2000" baseline="0" dirty="0" smtClean="0">
                <a:solidFill>
                  <a:srgbClr val="FE0000"/>
                </a:solidFill>
              </a:rPr>
              <a:t>front</a:t>
            </a:r>
            <a:r>
              <a:rPr lang="en-US" sz="2000" dirty="0" smtClean="0">
                <a:solidFill>
                  <a:srgbClr val="FE00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baseline="0" dirty="0" smtClean="0"/>
              <a:t>2</a:t>
            </a:r>
            <a:r>
              <a:rPr lang="en-US" sz="2000" baseline="30000" dirty="0" smtClean="0"/>
              <a:t>d</a:t>
            </a:r>
            <a:r>
              <a:rPr lang="en-US" sz="2000" baseline="0" dirty="0" smtClean="0"/>
              <a:t>  person;</a:t>
            </a:r>
          </a:p>
          <a:p>
            <a:pPr>
              <a:lnSpc>
                <a:spcPct val="100000"/>
              </a:lnSpc>
            </a:pPr>
            <a:r>
              <a:rPr lang="en-US" sz="2000" baseline="0" dirty="0" smtClean="0">
                <a:solidFill>
                  <a:srgbClr val="00BF00"/>
                </a:solidFill>
              </a:rPr>
              <a:t>the </a:t>
            </a:r>
            <a:r>
              <a:rPr lang="en-US" sz="2000" baseline="0" dirty="0" smtClean="0">
                <a:solidFill>
                  <a:srgbClr val="00BF00"/>
                </a:solidFill>
              </a:rPr>
              <a:t>right and on the </a:t>
            </a:r>
            <a:r>
              <a:rPr lang="en-US" sz="2000" dirty="0" smtClean="0">
                <a:solidFill>
                  <a:srgbClr val="00BF00"/>
                </a:solidFill>
              </a:rPr>
              <a:t> </a:t>
            </a:r>
            <a:r>
              <a:rPr lang="en-US" sz="2000" baseline="0" dirty="0" smtClean="0"/>
              <a:t>– </a:t>
            </a:r>
            <a:r>
              <a:rPr lang="en-US" sz="2000" baseline="0" dirty="0" smtClean="0"/>
              <a:t>3</a:t>
            </a:r>
            <a:r>
              <a:rPr lang="en-US" sz="2000" baseline="30000" dirty="0" smtClean="0"/>
              <a:t>d</a:t>
            </a:r>
            <a:r>
              <a:rPr lang="en-US" sz="2000" baseline="0" dirty="0" smtClean="0"/>
              <a:t> </a:t>
            </a:r>
            <a:r>
              <a:rPr lang="en-US" sz="2000" baseline="0" dirty="0" smtClean="0"/>
              <a:t>person.</a:t>
            </a:r>
            <a:endParaRPr lang="en-US" sz="2000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5263075" y="4894646"/>
            <a:ext cx="6604376" cy="827427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Pfau </a:t>
            </a:r>
            <a:r>
              <a:rPr lang="en-US" sz="2000" dirty="0" smtClean="0"/>
              <a:t>et al. </a:t>
            </a:r>
            <a:r>
              <a:rPr lang="en-US" sz="2000" dirty="0" smtClean="0"/>
              <a:t>(2018</a:t>
            </a:r>
            <a:r>
              <a:rPr lang="en-US" sz="2000" dirty="0" smtClean="0"/>
              <a:t> ):  </a:t>
            </a:r>
            <a:r>
              <a:rPr lang="en-US" sz="2000" dirty="0"/>
              <a:t>traditional analysis of agreement in spoken languages </a:t>
            </a:r>
            <a:r>
              <a:rPr lang="en-US" sz="2000" dirty="0" smtClean="0"/>
              <a:t>can be applied to sign </a:t>
            </a:r>
            <a:r>
              <a:rPr lang="en-US" sz="2000" dirty="0"/>
              <a:t>language </a:t>
            </a:r>
            <a:r>
              <a:rPr lang="en-US" sz="2000" dirty="0" smtClean="0"/>
              <a:t>agreement. </a:t>
            </a:r>
            <a:endParaRPr lang="en-US" sz="2000" i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135286" y="1086273"/>
            <a:ext cx="6732165" cy="3174097"/>
            <a:chOff x="4692732" y="1005710"/>
            <a:chExt cx="6732165" cy="3174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87871" y="3800380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“I help you”</a:t>
              </a:r>
              <a:endParaRPr lang="en-US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73015" y="3802346"/>
              <a:ext cx="15594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“You 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help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me”</a:t>
              </a:r>
              <a:endParaRPr lang="en-US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2346" y="3457688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cap="small" dirty="0" smtClean="0">
                  <a:solidFill>
                    <a:srgbClr val="201FF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r>
                <a:rPr lang="en-US" cap="small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-help-</a:t>
              </a:r>
              <a:r>
                <a:rPr lang="en-US" cap="small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cap="small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88907" y="3431048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en-US" cap="small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-help-</a:t>
              </a:r>
              <a:r>
                <a:rPr lang="en-US" cap="small" dirty="0" smtClean="0">
                  <a:solidFill>
                    <a:srgbClr val="201FF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en-US" cap="small" dirty="0">
                <a:solidFill>
                  <a:srgbClr val="201FFD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162739" y="3810475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“He/she help him/her”</a:t>
              </a:r>
              <a:endParaRPr lang="en-US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621999" y="3408015"/>
              <a:ext cx="1343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F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cap="small" dirty="0" smtClean="0">
                  <a:solidFill>
                    <a:srgbClr val="00BF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3a</a:t>
              </a:r>
              <a:r>
                <a:rPr lang="en-US" cap="small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-help-</a:t>
              </a:r>
              <a:r>
                <a:rPr lang="en-US" cap="small" dirty="0" smtClean="0">
                  <a:solidFill>
                    <a:srgbClr val="00BF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3b</a:t>
              </a:r>
              <a:endParaRPr lang="en-US" cap="small" dirty="0">
                <a:solidFill>
                  <a:srgbClr val="00BF00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393" y="1011765"/>
              <a:ext cx="1905577" cy="22892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732" y="1011765"/>
              <a:ext cx="1916283" cy="22892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406" y="1005710"/>
              <a:ext cx="1888825" cy="2284457"/>
            </a:xfrm>
            <a:prstGeom prst="rect">
              <a:avLst/>
            </a:prstGeom>
          </p:spPr>
        </p:pic>
      </p:grp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72" y="161925"/>
            <a:ext cx="10515600" cy="1325563"/>
          </a:xfrm>
        </p:spPr>
        <p:txBody>
          <a:bodyPr/>
          <a:lstStyle/>
          <a:p>
            <a:r>
              <a:rPr lang="en-US" dirty="0" smtClean="0"/>
              <a:t>Background: corpus findings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372" y="1341202"/>
            <a:ext cx="11091884" cy="45359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fontAlgn="b"/>
            <a:r>
              <a:rPr lang="en-US" sz="2400" b="1" cap="small" dirty="0" smtClean="0"/>
              <a:t>try</a:t>
            </a:r>
            <a:r>
              <a:rPr lang="en-US" sz="2400" b="1" dirty="0" smtClean="0"/>
              <a:t>, </a:t>
            </a:r>
            <a:r>
              <a:rPr lang="en-US" sz="2400" b="1" cap="small" dirty="0" smtClean="0"/>
              <a:t>love</a:t>
            </a:r>
            <a:r>
              <a:rPr lang="en-US" sz="2400" dirty="0" smtClean="0"/>
              <a:t> and </a:t>
            </a:r>
            <a:r>
              <a:rPr lang="en-US" sz="2400" b="1" cap="small" dirty="0" smtClean="0"/>
              <a:t>want</a:t>
            </a:r>
            <a:r>
              <a:rPr lang="en-US" sz="2400" cap="small" dirty="0" smtClean="0"/>
              <a:t> </a:t>
            </a:r>
            <a:r>
              <a:rPr lang="en-US" sz="2400" dirty="0" smtClean="0"/>
              <a:t>select for a special type of complement clauses</a:t>
            </a:r>
            <a:r>
              <a:rPr lang="en-US" sz="2400" dirty="0" smtClean="0"/>
              <a:t>:</a:t>
            </a:r>
          </a:p>
          <a:p>
            <a:pPr fontAlgn="b"/>
            <a:r>
              <a:rPr lang="en-US" sz="2400" dirty="0" smtClean="0"/>
              <a:t>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overt embedded subjects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overt complementizer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&lt;…&gt;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subject agreement on the embedded predicate is 1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2400" b="1" dirty="0" smtClean="0">
                <a:solidFill>
                  <a:srgbClr val="C00000"/>
                </a:solidFill>
              </a:rPr>
              <a:t> person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814" y="3755457"/>
            <a:ext cx="8660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BOY </a:t>
            </a:r>
            <a:r>
              <a:rPr lang="en-US" sz="2400" b="1" dirty="0" smtClean="0"/>
              <a:t>3</a:t>
            </a:r>
            <a:r>
              <a:rPr lang="en-US" sz="2400" dirty="0" smtClean="0"/>
              <a:t>-HELP FRIEND			</a:t>
            </a:r>
            <a:r>
              <a:rPr lang="en-US" sz="2400" i="1" dirty="0" smtClean="0">
                <a:solidFill>
                  <a:srgbClr val="C00000"/>
                </a:solidFill>
              </a:rPr>
              <a:t>simple clause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/>
              <a:t>Boy helps a friend</a:t>
            </a:r>
          </a:p>
          <a:p>
            <a:endParaRPr lang="en-US" sz="2400" dirty="0"/>
          </a:p>
          <a:p>
            <a:r>
              <a:rPr lang="en-US" sz="2400" dirty="0"/>
              <a:t>BOY </a:t>
            </a:r>
            <a:r>
              <a:rPr lang="en-US" sz="2400" dirty="0" smtClean="0"/>
              <a:t>WANT </a:t>
            </a:r>
            <a:r>
              <a:rPr lang="en-US" sz="2400" b="1" dirty="0"/>
              <a:t>1</a:t>
            </a:r>
            <a:r>
              <a:rPr lang="en-US" sz="2400" dirty="0"/>
              <a:t>-HELP </a:t>
            </a:r>
            <a:r>
              <a:rPr lang="en-US" sz="2400" dirty="0" smtClean="0"/>
              <a:t>FRIEND		</a:t>
            </a:r>
            <a:r>
              <a:rPr lang="en-US" sz="2400" i="1" dirty="0" smtClean="0">
                <a:solidFill>
                  <a:srgbClr val="C00000"/>
                </a:solidFill>
              </a:rPr>
              <a:t>complement clause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/>
              <a:t>Boy wants to help a friend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87" y="1462293"/>
            <a:ext cx="67504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Grammaticality judgment tests: </a:t>
            </a:r>
            <a:endParaRPr lang="en-US" sz="2400" i="1" dirty="0" smtClean="0"/>
          </a:p>
          <a:p>
            <a:endParaRPr lang="en-US" sz="2400" dirty="0"/>
          </a:p>
          <a:p>
            <a:r>
              <a:rPr lang="en-US" sz="2400" dirty="0" smtClean="0"/>
              <a:t>BOY  </a:t>
            </a:r>
            <a:r>
              <a:rPr lang="en-US" sz="2400" dirty="0"/>
              <a:t>WANT </a:t>
            </a:r>
            <a:r>
              <a:rPr lang="en-US" sz="2400" b="1" dirty="0"/>
              <a:t>1</a:t>
            </a:r>
            <a:r>
              <a:rPr lang="en-US" sz="2400" dirty="0"/>
              <a:t>-HELP </a:t>
            </a:r>
            <a:r>
              <a:rPr lang="en-US" sz="2400" dirty="0" smtClean="0"/>
              <a:t>FRIEND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WANT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-HELP-3b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FRIEND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3b</a:t>
            </a:r>
          </a:p>
          <a:p>
            <a:endParaRPr lang="en-US" sz="24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aseline="-25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aseline="-25000" dirty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nl-NL" sz="2000" cap="small" dirty="0"/>
              <a:t>	</a:t>
            </a:r>
            <a:endParaRPr lang="en-US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9087" y="587029"/>
            <a:ext cx="11139770" cy="39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Subject agreement in </a:t>
            </a:r>
            <a:r>
              <a:rPr lang="en-US" sz="3200" dirty="0" smtClean="0"/>
              <a:t>complement clauses</a:t>
            </a:r>
            <a:r>
              <a:rPr lang="en-US" sz="3200" dirty="0" smtClean="0"/>
              <a:t>: </a:t>
            </a:r>
            <a:r>
              <a:rPr lang="en-US" sz="3200" dirty="0" smtClean="0"/>
              <a:t>experimental set up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779" y="1347236"/>
            <a:ext cx="592402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 smtClean="0"/>
              <a:t>Methodology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cap="small" dirty="0" smtClean="0"/>
              <a:t>try, love, want </a:t>
            </a:r>
            <a:r>
              <a:rPr lang="nl-NL" sz="2400" dirty="0" smtClean="0"/>
              <a:t>combined with three diffrent agreeing predicates each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6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7578" y="3776098"/>
            <a:ext cx="5916222" cy="212365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 smtClean="0"/>
              <a:t>Procedure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replicate the stimulus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evaluate it </a:t>
            </a:r>
            <a:r>
              <a:rPr lang="nl-NL" sz="2400" dirty="0" smtClean="0"/>
              <a:t>on a </a:t>
            </a:r>
            <a:r>
              <a:rPr lang="en-US" sz="2400" dirty="0" smtClean="0"/>
              <a:t>5-point </a:t>
            </a:r>
            <a:r>
              <a:rPr lang="en-US" sz="2400" dirty="0" smtClean="0"/>
              <a:t>Likert </a:t>
            </a:r>
            <a:r>
              <a:rPr lang="en-US" sz="2400" dirty="0" smtClean="0"/>
              <a:t>scale </a:t>
            </a:r>
            <a:endParaRPr lang="nl-NL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propose correction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029" y="1848483"/>
            <a:ext cx="3599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i="1" dirty="0" smtClean="0">
                <a:solidFill>
                  <a:srgbClr val="FF0000"/>
                </a:solidFill>
              </a:rPr>
              <a:t> person subject agreement </a:t>
            </a:r>
            <a:r>
              <a:rPr lang="en-US" sz="2000" i="1" dirty="0" smtClean="0">
                <a:solidFill>
                  <a:srgbClr val="FF0000"/>
                </a:solidFill>
              </a:rPr>
              <a:t>is </a:t>
            </a:r>
            <a:r>
              <a:rPr lang="en-US" sz="2000" i="1" dirty="0">
                <a:solidFill>
                  <a:srgbClr val="FF0000"/>
                </a:solidFill>
              </a:rPr>
              <a:t>acceptable for all signers  (</a:t>
            </a:r>
            <a:r>
              <a:rPr lang="en-US" sz="2000" b="1" i="1" dirty="0">
                <a:solidFill>
                  <a:srgbClr val="FF0000"/>
                </a:solidFill>
              </a:rPr>
              <a:t>mean = 4,5; </a:t>
            </a:r>
            <a:r>
              <a:rPr lang="en-US" sz="2000" b="1" i="1" dirty="0" err="1">
                <a:solidFill>
                  <a:srgbClr val="FF0000"/>
                </a:solidFill>
              </a:rPr>
              <a:t>sd</a:t>
            </a:r>
            <a:r>
              <a:rPr lang="en-US" sz="2000" b="1" i="1" dirty="0">
                <a:solidFill>
                  <a:srgbClr val="FF0000"/>
                </a:solidFill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</a:rPr>
              <a:t>0,63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  <a:r>
              <a:rPr lang="en-US" sz="2000" i="1" dirty="0" smtClean="0">
                <a:solidFill>
                  <a:srgbClr val="FF0000"/>
                </a:solidFill>
              </a:rPr>
              <a:t>; </a:t>
            </a:r>
            <a:r>
              <a:rPr lang="en-US" sz="2000" i="1" dirty="0" smtClean="0">
                <a:solidFill>
                  <a:srgbClr val="FF0000"/>
                </a:solidFill>
              </a:rPr>
              <a:t>scores &lt;4 from </a:t>
            </a:r>
            <a:r>
              <a:rPr lang="en-US" sz="2000" b="1" i="1" dirty="0" smtClean="0">
                <a:solidFill>
                  <a:srgbClr val="FF0000"/>
                </a:solidFill>
              </a:rPr>
              <a:t>one</a:t>
            </a:r>
            <a:r>
              <a:rPr lang="en-US" sz="2000" i="1" dirty="0" smtClean="0">
                <a:solidFill>
                  <a:srgbClr val="FF0000"/>
                </a:solidFill>
              </a:rPr>
              <a:t> signers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9029" y="3325812"/>
            <a:ext cx="412205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baseline="30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 person subject agreement is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also acceptable but </a:t>
            </a:r>
            <a:r>
              <a:rPr lang="en-US" sz="2000" i="1" dirty="0" smtClean="0">
                <a:solidFill>
                  <a:srgbClr val="FF0000"/>
                </a:solidFill>
              </a:rPr>
              <a:t>with less cohesion in judgments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mean = 4.4; </a:t>
            </a:r>
            <a:r>
              <a:rPr lang="en-US" sz="2000" b="1" i="1" dirty="0" err="1">
                <a:solidFill>
                  <a:srgbClr val="FF0000"/>
                </a:solidFill>
              </a:rPr>
              <a:t>sd</a:t>
            </a:r>
            <a:r>
              <a:rPr lang="en-US" sz="2000" b="1" i="1" dirty="0">
                <a:solidFill>
                  <a:srgbClr val="FF0000"/>
                </a:solidFill>
              </a:rPr>
              <a:t> = 1,7</a:t>
            </a:r>
            <a:r>
              <a:rPr lang="en-US" sz="2000" i="1" dirty="0" smtClean="0">
                <a:solidFill>
                  <a:srgbClr val="FF0000"/>
                </a:solidFill>
              </a:rPr>
              <a:t>); scores &lt;4 come </a:t>
            </a:r>
            <a:r>
              <a:rPr lang="en-US" sz="2000" i="1" dirty="0" smtClean="0">
                <a:solidFill>
                  <a:srgbClr val="FF0000"/>
                </a:solidFill>
              </a:rPr>
              <a:t>from </a:t>
            </a:r>
            <a:r>
              <a:rPr lang="en-US" sz="2000" b="1" i="1" dirty="0" smtClean="0">
                <a:solidFill>
                  <a:srgbClr val="FF0000"/>
                </a:solidFill>
              </a:rPr>
              <a:t>three</a:t>
            </a:r>
            <a:r>
              <a:rPr lang="en-US" sz="2000" i="1" dirty="0" smtClean="0">
                <a:solidFill>
                  <a:srgbClr val="FF0000"/>
                </a:solidFill>
              </a:rPr>
              <a:t> signers</a:t>
            </a:r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000" baseline="-25000" dirty="0" smtClean="0">
                <a:solidFill>
                  <a:srgbClr val="FF0000"/>
                </a:solidFill>
              </a:rPr>
              <a:t>  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t="12373"/>
          <a:stretch/>
        </p:blipFill>
        <p:spPr>
          <a:xfrm>
            <a:off x="333828" y="1849438"/>
            <a:ext cx="7068457" cy="41775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35523" y="5232401"/>
            <a:ext cx="27744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BOY  WANT </a:t>
            </a:r>
            <a:r>
              <a:rPr lang="en-US" b="1" dirty="0"/>
              <a:t>1</a:t>
            </a:r>
            <a:r>
              <a:rPr lang="en-US" dirty="0"/>
              <a:t>-HELP FRIEND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8056" y="5232401"/>
            <a:ext cx="31800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BOY WANT </a:t>
            </a:r>
            <a:r>
              <a:rPr lang="en-US" b="1" dirty="0" smtClean="0"/>
              <a:t>3a</a:t>
            </a:r>
            <a:r>
              <a:rPr lang="en-US" dirty="0" smtClean="0"/>
              <a:t>-HELP-3b  FRIEND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57738" y="5796169"/>
            <a:ext cx="429622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Corpus results confirmed by </a:t>
            </a:r>
            <a:r>
              <a:rPr lang="en-US" sz="2400" dirty="0" smtClean="0"/>
              <a:t>GJT</a:t>
            </a:r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649029" y="4878458"/>
            <a:ext cx="4313647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Participants  </a:t>
            </a:r>
            <a:r>
              <a:rPr lang="en-US" sz="2000" dirty="0" smtClean="0"/>
              <a:t>often </a:t>
            </a:r>
            <a:r>
              <a:rPr lang="en-US" sz="2000" b="1" dirty="0" smtClean="0"/>
              <a:t>failed </a:t>
            </a:r>
            <a:r>
              <a:rPr lang="en-US" sz="2000" b="1" dirty="0" smtClean="0"/>
              <a:t>to replicate </a:t>
            </a:r>
            <a:r>
              <a:rPr lang="en-US" sz="2000" dirty="0" smtClean="0"/>
              <a:t>3-V </a:t>
            </a:r>
            <a:r>
              <a:rPr lang="en-US" sz="2000" dirty="0"/>
              <a:t> </a:t>
            </a:r>
            <a:r>
              <a:rPr lang="en-US" sz="2000" dirty="0" smtClean="0"/>
              <a:t>correctly </a:t>
            </a:r>
            <a:r>
              <a:rPr lang="en-US" sz="2000" dirty="0" smtClean="0"/>
              <a:t>and produced 1-V instead</a:t>
            </a:r>
            <a:endParaRPr lang="en-US" sz="20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31316" y="831866"/>
            <a:ext cx="11139770" cy="39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Subject agreement in </a:t>
            </a:r>
            <a:r>
              <a:rPr lang="en-US" sz="3200" dirty="0" smtClean="0"/>
              <a:t>complement clauses</a:t>
            </a:r>
            <a:r>
              <a:rPr lang="en-US" sz="3200" dirty="0" smtClean="0"/>
              <a:t>: </a:t>
            </a:r>
            <a:r>
              <a:rPr lang="en-US" sz="3200" dirty="0" smtClean="0"/>
              <a:t>grammaticality judgment results</a:t>
            </a:r>
            <a:endParaRPr lang="en-US" sz="3200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60" y="195004"/>
            <a:ext cx="10515600" cy="1325563"/>
          </a:xfrm>
        </p:spPr>
        <p:txBody>
          <a:bodyPr/>
          <a:lstStyle/>
          <a:p>
            <a:r>
              <a:rPr lang="en-US" dirty="0" smtClean="0"/>
              <a:t> Possible analysis: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5549" y="1421588"/>
            <a:ext cx="10515600" cy="2746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control analysis </a:t>
            </a:r>
            <a:endParaRPr lang="en-US" sz="3200" dirty="0"/>
          </a:p>
          <a:p>
            <a:r>
              <a:rPr lang="en-US" sz="3200" dirty="0" smtClean="0"/>
              <a:t>indexical </a:t>
            </a:r>
            <a:r>
              <a:rPr lang="en-US" sz="3200" dirty="0" smtClean="0"/>
              <a:t>shift </a:t>
            </a:r>
            <a:endParaRPr lang="en-US" sz="3200" dirty="0" smtClean="0"/>
          </a:p>
          <a:p>
            <a:r>
              <a:rPr lang="en-US" sz="3200" dirty="0" err="1" smtClean="0"/>
              <a:t>logophoricity</a:t>
            </a:r>
            <a:r>
              <a:rPr lang="en-US" sz="3200" dirty="0" smtClean="0"/>
              <a:t> account: null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person logophor</a:t>
            </a:r>
            <a:endParaRPr lang="en-US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5550" y="2489131"/>
            <a:ext cx="8213650" cy="5969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6855" y="3567798"/>
            <a:ext cx="8274915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person subject agreement </a:t>
            </a:r>
            <a:r>
              <a:rPr lang="en-US" sz="3200" dirty="0" smtClean="0"/>
              <a:t>in sentential complements of </a:t>
            </a:r>
            <a:r>
              <a:rPr lang="en-US" sz="3200" cap="small" dirty="0" smtClean="0"/>
              <a:t>try, want, </a:t>
            </a:r>
            <a:r>
              <a:rPr lang="en-US" sz="3200" dirty="0" smtClean="0"/>
              <a:t>and</a:t>
            </a:r>
            <a:r>
              <a:rPr lang="en-US" sz="3200" cap="small" dirty="0" smtClean="0"/>
              <a:t> love </a:t>
            </a:r>
            <a:r>
              <a:rPr lang="en-US" sz="3200" dirty="0" smtClean="0"/>
              <a:t>is </a:t>
            </a:r>
            <a:r>
              <a:rPr lang="en-US" sz="3200" dirty="0" smtClean="0"/>
              <a:t>licensed by </a:t>
            </a:r>
            <a:r>
              <a:rPr lang="en-US" sz="3200" b="1" dirty="0" smtClean="0"/>
              <a:t>a null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person </a:t>
            </a:r>
            <a:r>
              <a:rPr lang="en-US" sz="3200" b="1" dirty="0" smtClean="0"/>
              <a:t>logophor </a:t>
            </a:r>
            <a:r>
              <a:rPr lang="en-US" sz="3200" dirty="0" smtClean="0"/>
              <a:t>in a subject position  of an embedded clause.</a:t>
            </a:r>
            <a:endParaRPr lang="en-US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60" y="195004"/>
            <a:ext cx="10515600" cy="1325563"/>
          </a:xfrm>
        </p:spPr>
        <p:txBody>
          <a:bodyPr/>
          <a:lstStyle/>
          <a:p>
            <a:r>
              <a:rPr lang="en-US" dirty="0" smtClean="0"/>
              <a:t> Possible analysis: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5549" y="1421588"/>
            <a:ext cx="10515600" cy="27463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control analysis</a:t>
            </a:r>
            <a:endParaRPr lang="en-US" sz="3600" b="1" dirty="0"/>
          </a:p>
          <a:p>
            <a:r>
              <a:rPr lang="en-US" sz="3600" dirty="0" smtClean="0"/>
              <a:t>indexical </a:t>
            </a:r>
            <a:r>
              <a:rPr lang="en-US" sz="3600" dirty="0" smtClean="0"/>
              <a:t>shift </a:t>
            </a:r>
            <a:endParaRPr lang="en-US" sz="3600" dirty="0" smtClean="0"/>
          </a:p>
          <a:p>
            <a:r>
              <a:rPr lang="en-US" sz="3600" dirty="0" err="1"/>
              <a:t>logophoricity</a:t>
            </a:r>
            <a:r>
              <a:rPr lang="en-US" sz="3600" dirty="0"/>
              <a:t> account: null 1</a:t>
            </a:r>
            <a:r>
              <a:rPr lang="en-US" sz="3600" baseline="30000" dirty="0"/>
              <a:t>st</a:t>
            </a:r>
            <a:r>
              <a:rPr lang="en-US" sz="3600" dirty="0"/>
              <a:t> person logophor</a:t>
            </a:r>
          </a:p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8" y="2918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Control </a:t>
            </a:r>
            <a:r>
              <a:rPr lang="en-US" sz="4000" dirty="0" smtClean="0"/>
              <a:t>analysis?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8" y="1118437"/>
            <a:ext cx="7863621" cy="1904290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BOY </a:t>
            </a:r>
            <a:r>
              <a:rPr lang="en-US" dirty="0">
                <a:solidFill>
                  <a:prstClr val="black"/>
                </a:solidFill>
              </a:rPr>
              <a:t>WANT </a:t>
            </a:r>
            <a:r>
              <a:rPr lang="en-US" dirty="0" smtClean="0">
                <a:solidFill>
                  <a:prstClr val="black"/>
                </a:solidFill>
              </a:rPr>
              <a:t>[ </a:t>
            </a:r>
            <a:r>
              <a:rPr lang="en-US" b="1" dirty="0" smtClean="0">
                <a:solidFill>
                  <a:prstClr val="black"/>
                </a:solidFill>
              </a:rPr>
              <a:t>PRO  Ø</a:t>
            </a:r>
            <a:r>
              <a:rPr lang="en-US" dirty="0" smtClean="0">
                <a:solidFill>
                  <a:prstClr val="black"/>
                </a:solidFill>
              </a:rPr>
              <a:t>-HELP FRIEND]</a:t>
            </a:r>
            <a:r>
              <a:rPr lang="en-US" baseline="-25000" dirty="0" smtClean="0">
                <a:solidFill>
                  <a:prstClr val="black"/>
                </a:solidFill>
              </a:rPr>
              <a:t>CP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Embedded predicates in control do not usually agree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and our predicates definitely do:</a:t>
            </a:r>
            <a:endParaRPr lang="en-US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11886" y="1868565"/>
            <a:ext cx="3512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Default 1</a:t>
            </a:r>
            <a:r>
              <a:rPr lang="en-US" sz="2400" i="1" baseline="30000" dirty="0" smtClean="0">
                <a:solidFill>
                  <a:srgbClr val="C00000"/>
                </a:solidFill>
              </a:rPr>
              <a:t>st</a:t>
            </a:r>
            <a:r>
              <a:rPr lang="en-US" sz="2400" i="1" dirty="0" smtClean="0">
                <a:solidFill>
                  <a:srgbClr val="C00000"/>
                </a:solidFill>
              </a:rPr>
              <a:t> person subject agreement </a:t>
            </a:r>
            <a:r>
              <a:rPr lang="en-US" sz="2400" i="1" dirty="0" smtClean="0">
                <a:solidFill>
                  <a:srgbClr val="C00000"/>
                </a:solidFill>
              </a:rPr>
              <a:t>is </a:t>
            </a:r>
            <a:r>
              <a:rPr lang="en-US" sz="2400" i="1" dirty="0" smtClean="0">
                <a:solidFill>
                  <a:srgbClr val="C00000"/>
                </a:solidFill>
              </a:rPr>
              <a:t>typologically unusual (see </a:t>
            </a:r>
            <a:r>
              <a:rPr lang="en-US" sz="2400" i="1" dirty="0" err="1" smtClean="0">
                <a:solidFill>
                  <a:srgbClr val="C00000"/>
                </a:solidFill>
              </a:rPr>
              <a:t>Ackema</a:t>
            </a:r>
            <a:r>
              <a:rPr lang="en-US" sz="2400" i="1" dirty="0" smtClean="0">
                <a:solidFill>
                  <a:srgbClr val="C00000"/>
                </a:solidFill>
              </a:rPr>
              <a:t> &amp; </a:t>
            </a:r>
            <a:r>
              <a:rPr lang="en-US" sz="2400" i="1" dirty="0" err="1" smtClean="0">
                <a:solidFill>
                  <a:srgbClr val="C00000"/>
                </a:solidFill>
              </a:rPr>
              <a:t>Neeleman</a:t>
            </a:r>
            <a:r>
              <a:rPr lang="en-US" sz="2400" i="1" dirty="0" smtClean="0">
                <a:solidFill>
                  <a:srgbClr val="C00000"/>
                </a:solidFill>
              </a:rPr>
              <a:t> (2019) for 3</a:t>
            </a:r>
            <a:r>
              <a:rPr lang="en-US" sz="2400" i="1" baseline="30000" dirty="0" smtClean="0">
                <a:solidFill>
                  <a:srgbClr val="C00000"/>
                </a:solidFill>
              </a:rPr>
              <a:t>d</a:t>
            </a:r>
            <a:r>
              <a:rPr lang="en-US" sz="2400" i="1" dirty="0" smtClean="0">
                <a:solidFill>
                  <a:srgbClr val="C00000"/>
                </a:solidFill>
              </a:rPr>
              <a:t> person as default).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058" y="5665597"/>
            <a:ext cx="291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r>
              <a:rPr lang="en-US" baseline="30000" dirty="0" err="1" smtClean="0"/>
              <a:t>st</a:t>
            </a:r>
            <a:r>
              <a:rPr lang="en-US" dirty="0" smtClean="0"/>
              <a:t> person subject agreement</a:t>
            </a:r>
            <a:endParaRPr lang="en-US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3227176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2" y="3251556"/>
            <a:ext cx="3048000" cy="228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42972" y="5666603"/>
            <a:ext cx="31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Uninflected (nominalized) form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60" y="195004"/>
            <a:ext cx="10515600" cy="1325563"/>
          </a:xfrm>
        </p:spPr>
        <p:txBody>
          <a:bodyPr/>
          <a:lstStyle/>
          <a:p>
            <a:r>
              <a:rPr lang="en-US" dirty="0" smtClean="0"/>
              <a:t> Possible analysis: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5549" y="1421588"/>
            <a:ext cx="10515600" cy="2746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control analysis</a:t>
            </a:r>
            <a:endParaRPr lang="en-US" sz="3600" dirty="0"/>
          </a:p>
          <a:p>
            <a:r>
              <a:rPr lang="en-US" sz="3600" b="1" dirty="0" smtClean="0"/>
              <a:t>indexical </a:t>
            </a:r>
            <a:r>
              <a:rPr lang="en-US" sz="3600" b="1" dirty="0" smtClean="0"/>
              <a:t>shift </a:t>
            </a:r>
            <a:endParaRPr lang="en-US" sz="3600" b="1" dirty="0" smtClean="0"/>
          </a:p>
          <a:p>
            <a:r>
              <a:rPr lang="en-US" sz="3600" dirty="0" err="1"/>
              <a:t>logophoricity</a:t>
            </a:r>
            <a:r>
              <a:rPr lang="en-US" sz="3600" dirty="0"/>
              <a:t> account: null 1</a:t>
            </a:r>
            <a:r>
              <a:rPr lang="en-US" sz="3600" baseline="30000" dirty="0"/>
              <a:t>st</a:t>
            </a:r>
            <a:r>
              <a:rPr lang="en-US" sz="3600" dirty="0"/>
              <a:t> person logophor</a:t>
            </a:r>
          </a:p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16/12/2020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Deficient subject agreement in RSL.  Khristoforova E.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E15-9F7D-4659-A358-2686C955E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11402</TotalTime>
  <Words>1278</Words>
  <Application>Microsoft Office PowerPoint</Application>
  <PresentationFormat>Широкоэкранный</PresentationFormat>
  <Paragraphs>222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Макеты раскадровки</vt:lpstr>
      <vt:lpstr>Deficient subject agreement in complement clauses in Russian Sign Language: logophoric analysis</vt:lpstr>
      <vt:lpstr>Agreement in sign languages (SL): brief intro</vt:lpstr>
      <vt:lpstr>Background: corpus findings</vt:lpstr>
      <vt:lpstr>Презентация PowerPoint</vt:lpstr>
      <vt:lpstr>Презентация PowerPoint</vt:lpstr>
      <vt:lpstr> Possible analysis:</vt:lpstr>
      <vt:lpstr> Possible analysis:</vt:lpstr>
      <vt:lpstr>Control analysis?</vt:lpstr>
      <vt:lpstr> Possible analysis:</vt:lpstr>
      <vt:lpstr>Indexical shift analysis?</vt:lpstr>
      <vt:lpstr>Презентация PowerPoint</vt:lpstr>
      <vt:lpstr> Possible analysis:</vt:lpstr>
      <vt:lpstr>Logophoric analysis</vt:lpstr>
      <vt:lpstr>1st person logophors across languages</vt:lpstr>
      <vt:lpstr>Презентация PowerPoint</vt:lpstr>
      <vt:lpstr>References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Deficient subject agreement in Russian Sign Language</dc:title>
  <dc:creator>Evgeniia Khristoforova</dc:creator>
  <cp:lastModifiedBy>Evgeniia Khristoforova</cp:lastModifiedBy>
  <cp:revision>126</cp:revision>
  <dcterms:created xsi:type="dcterms:W3CDTF">2020-12-07T14:50:32Z</dcterms:created>
  <dcterms:modified xsi:type="dcterms:W3CDTF">2020-12-15T12:54:40Z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