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5"/>
  </p:notesMasterIdLst>
  <p:sldIdLst>
    <p:sldId id="256" r:id="rId5"/>
    <p:sldId id="261" r:id="rId6"/>
    <p:sldId id="262" r:id="rId7"/>
    <p:sldId id="307" r:id="rId8"/>
    <p:sldId id="264" r:id="rId9"/>
    <p:sldId id="265" r:id="rId10"/>
    <p:sldId id="266" r:id="rId11"/>
    <p:sldId id="311" r:id="rId12"/>
    <p:sldId id="267" r:id="rId13"/>
    <p:sldId id="268" r:id="rId14"/>
    <p:sldId id="263" r:id="rId15"/>
    <p:sldId id="269" r:id="rId16"/>
    <p:sldId id="273" r:id="rId17"/>
    <p:sldId id="275" r:id="rId18"/>
    <p:sldId id="270" r:id="rId19"/>
    <p:sldId id="271" r:id="rId20"/>
    <p:sldId id="272" r:id="rId21"/>
    <p:sldId id="280" r:id="rId22"/>
    <p:sldId id="289" r:id="rId23"/>
    <p:sldId id="282" r:id="rId24"/>
    <p:sldId id="284" r:id="rId25"/>
    <p:sldId id="309" r:id="rId26"/>
    <p:sldId id="291" r:id="rId27"/>
    <p:sldId id="285" r:id="rId28"/>
    <p:sldId id="312" r:id="rId29"/>
    <p:sldId id="292" r:id="rId30"/>
    <p:sldId id="293" r:id="rId31"/>
    <p:sldId id="310" r:id="rId32"/>
    <p:sldId id="287" r:id="rId33"/>
    <p:sldId id="286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dhwi Srinivas" initials="SS" lastIdx="1" clrIdx="0">
    <p:extLst>
      <p:ext uri="{19B8F6BF-5375-455C-9EA6-DF929625EA0E}">
        <p15:presenceInfo xmlns:p15="http://schemas.microsoft.com/office/powerpoint/2012/main" userId="Sadhwi Sriniv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1" autoAdjust="0"/>
    <p:restoredTop sz="87630" autoAdjust="0"/>
  </p:normalViewPr>
  <p:slideViewPr>
    <p:cSldViewPr snapToGrid="0">
      <p:cViewPr varScale="1">
        <p:scale>
          <a:sx n="58" d="100"/>
          <a:sy n="58" d="100"/>
        </p:scale>
        <p:origin x="10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A9D6C-8B0B-48CB-9426-559D61B600DB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FD6DC-F145-4CBD-A2EB-B2F5994786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367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FD6DC-F145-4CBD-A2EB-B2F59947863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4699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FD6DC-F145-4CBD-A2EB-B2F59947863B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9036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FD6DC-F145-4CBD-A2EB-B2F59947863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541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FD6DC-F145-4CBD-A2EB-B2F59947863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220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FD6DC-F145-4CBD-A2EB-B2F59947863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298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FD6DC-F145-4CBD-A2EB-B2F59947863B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847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FD6DC-F145-4CBD-A2EB-B2F59947863B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58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FD6DC-F145-4CBD-A2EB-B2F59947863B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456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FD6DC-F145-4CBD-A2EB-B2F59947863B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103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FD6DC-F145-4CBD-A2EB-B2F59947863B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378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0E12-5117-42DF-A6A1-ED6C92AEDF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7361B7-A66B-46E3-BD3C-BEACD81EA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BA656-5BAB-49C2-80A3-523EFBEF9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7E7-C6A2-4ECE-A5EF-BA568D7DBE7E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A2BA4-9F33-404E-B085-AB230DC68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46EF1D-B59D-482C-AA54-AAB721866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CC516-77F2-4056-89DA-3157FCAC9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315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68812-84A4-4656-8E5B-85EA5022A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C67DA5-D7BD-49CD-9CEA-5FE2888E0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EB5C9-1DD2-4A73-851F-0FDF7980C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7E7-C6A2-4ECE-A5EF-BA568D7DBE7E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8173C-B144-46F2-8F09-7B5AC4E5D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99EF4-43F6-40E8-8084-5C4C75B27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CC516-77F2-4056-89DA-3157FCAC9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447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29728E-5635-4F1E-8BCE-36377EDB9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D16B43-1A21-47A2-9DD5-010CCEEC9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31E9C-AFF2-4612-8DC6-1568B23B0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7E7-C6A2-4ECE-A5EF-BA568D7DBE7E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A21F4-CAA8-4379-9E0C-47222E6DC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13E76F-BC50-49BA-84E1-A1AAB3023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CC516-77F2-4056-89DA-3157FCAC9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567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00E51-C38A-423A-A2EC-42276FDDA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A8339-4CD5-404D-BA43-72BF09DD6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6B009-E5FA-4D91-84D0-2B9F81A4F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7E7-C6A2-4ECE-A5EF-BA568D7DBE7E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05FE0-972E-464A-A2DC-7F6F62FB8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16238-D5C0-4867-B532-8596CB36C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CC516-77F2-4056-89DA-3157FCAC9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117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E8CEB-52E5-4002-AF56-3177F222D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22214D-BC81-42F0-8C04-88DE24F74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82B1E-16D3-4E4B-BCC9-8BEC997AC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7E7-C6A2-4ECE-A5EF-BA568D7DBE7E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3F755-083D-4B5F-A508-1DE7C389F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CF2FA-46FC-49CE-8E45-4F7DF2704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CC516-77F2-4056-89DA-3157FCAC9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6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14543-70AF-4A95-B704-BCD4E1769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58612-0B87-4E4C-9DBF-E2D17D1B12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DAB935-2037-4643-A6ED-248E502376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03F22F-3F1D-4982-9B15-B0D338FED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7E7-C6A2-4ECE-A5EF-BA568D7DBE7E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7F2187-D0FE-4296-8DD9-EED7F04FE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1EF955-33C8-4E5B-8BD3-2F7C43858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CC516-77F2-4056-89DA-3157FCAC9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13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BC433-A43F-4030-95AC-781C5CADF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43404E-B1D9-446C-9821-CCD351CAB9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5EB331-0C59-48A0-AF9E-6E94D0B75F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768DFF-780B-4D6F-AAE9-FB16A8BEBD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4E6687-BCAA-49D4-A771-398622CDC9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9B446E-F02A-483C-B0A1-A18B884F6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7E7-C6A2-4ECE-A5EF-BA568D7DBE7E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02655-9BA1-4B89-B61F-204CA3F5B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673F50-0B95-4C77-94A6-9CAB57358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CC516-77F2-4056-89DA-3157FCAC9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889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041C4-DD74-491D-8781-4394DC12B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045369-7087-4A07-9DFA-9E2C41AA7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7E7-C6A2-4ECE-A5EF-BA568D7DBE7E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6A17ED-F304-43CC-ABB1-6E647DFC6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17A04F-569B-49A5-950D-3C369D578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CC516-77F2-4056-89DA-3157FCAC9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08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813F27-2BE5-4896-AB33-76B3C47FE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7E7-C6A2-4ECE-A5EF-BA568D7DBE7E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F2EAAA-DD72-492F-8C6B-538FC18F7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6853E6-954E-45BA-B38E-454E8C5FB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CC516-77F2-4056-89DA-3157FCAC9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40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B4C0E-C63F-41EB-8DA4-2AFB83661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6FB6A-0540-4986-9CD7-1126A8EC8A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B61055-9E3B-4B79-9FED-517032AC4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35C82C-D1DE-4D90-A13E-F21CFCEA2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7E7-C6A2-4ECE-A5EF-BA568D7DBE7E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54E12-91C1-489A-93A5-5FFA5CA6E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4CE013-C85D-4278-9E65-6AB3D25ED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CC516-77F2-4056-89DA-3157FCAC9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704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E2A38-0AD6-408E-99EE-D9760751F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0E5C34-0697-4A03-899E-D429A815CD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CD1A0D-98AA-41A0-845A-2EEB656B3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F4FE2-3BA5-4AEB-8EA1-49F3BB188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A7E7-C6A2-4ECE-A5EF-BA568D7DBE7E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2BDCD0-EDE2-4671-832F-01ACB2A8C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E8ABF-2682-49BC-885B-FA8E519D5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CC516-77F2-4056-89DA-3157FCAC9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780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6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09418F-3441-4ABC-B3E2-FB6270ED0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16EB32-4892-4352-BFCA-2B76FA50A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28E5E-75B2-401B-AD1F-9789B5B437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2A7E7-C6A2-4ECE-A5EF-BA568D7DBE7E}" type="datetimeFigureOut">
              <a:rPr lang="en-US" smtClean="0"/>
              <a:t>12/15/2020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6C6C9-CF28-4B04-A0C4-99D66599A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8DD21-F432-4142-82BD-5C3A75DE70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CC516-77F2-4056-89DA-3157FCAC9E8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686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B5B01-E7CE-4750-B463-F21B625BCE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772" y="1222676"/>
            <a:ext cx="11904456" cy="2387600"/>
          </a:xfrm>
        </p:spPr>
        <p:txBody>
          <a:bodyPr>
            <a:normAutofit/>
          </a:bodyPr>
          <a:lstStyle/>
          <a:p>
            <a:r>
              <a:rPr lang="en-US" sz="3700" dirty="0"/>
              <a:t>Deverbal content nominals can select clausal arguments:</a:t>
            </a:r>
            <a:br>
              <a:rPr lang="en-US" sz="3700" dirty="0"/>
            </a:br>
            <a:r>
              <a:rPr lang="en-US" sz="2800" dirty="0"/>
              <a:t>Evidence from Kannada and English light verb constructions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5A9BB2-239E-4919-B2F2-72F8B1AFAE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9562"/>
            <a:ext cx="9144000" cy="1655762"/>
          </a:xfrm>
        </p:spPr>
        <p:txBody>
          <a:bodyPr>
            <a:normAutofit/>
          </a:bodyPr>
          <a:lstStyle/>
          <a:p>
            <a:r>
              <a:rPr lang="en-US" sz="1800" dirty="0"/>
              <a:t>Sadhwi Srinivas &amp; Geraldine Legendre</a:t>
            </a:r>
          </a:p>
          <a:p>
            <a:r>
              <a:rPr lang="en-US" sz="1800" dirty="0"/>
              <a:t>December 16, 2020</a:t>
            </a:r>
          </a:p>
          <a:p>
            <a:r>
              <a:rPr lang="en-US" sz="1800" dirty="0"/>
              <a:t>BCGL 13</a:t>
            </a:r>
          </a:p>
        </p:txBody>
      </p:sp>
    </p:spTree>
    <p:extLst>
      <p:ext uri="{BB962C8B-B14F-4D97-AF65-F5344CB8AC3E}">
        <p14:creationId xmlns:p14="http://schemas.microsoft.com/office/powerpoint/2010/main" val="3865815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4F38F-3582-456C-AB14-EC81FD5A5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36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Initial motivation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: Kannada light verb constructions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E2BC5-CA33-4054-96EB-16416DD5D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9833811" cy="4351338"/>
          </a:xfrm>
        </p:spPr>
        <p:txBody>
          <a:bodyPr>
            <a:normAutofit/>
          </a:bodyPr>
          <a:lstStyle/>
          <a:p>
            <a:r>
              <a:rPr lang="en-US" sz="2500" dirty="0"/>
              <a:t>To the extent that they are possible, light verb constructions in English resemble participial light verb constructions in Kannada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100" dirty="0"/>
              <a:t> the content-denoting clause forms a constituent with the noun.</a:t>
            </a:r>
          </a:p>
          <a:p>
            <a:pPr marL="0" indent="0">
              <a:buNone/>
            </a:pPr>
            <a:endParaRPr lang="en-US" sz="2500" dirty="0"/>
          </a:p>
          <a:p>
            <a:r>
              <a:rPr lang="en-US" sz="2500" dirty="0"/>
              <a:t>In the remainder of the talk, we will explore some of the evidence given to show that nouns like </a:t>
            </a:r>
            <a:r>
              <a:rPr lang="en-US" sz="2500" i="1" dirty="0"/>
              <a:t>thought</a:t>
            </a:r>
            <a:r>
              <a:rPr lang="en-US" sz="2500" dirty="0"/>
              <a:t>, </a:t>
            </a:r>
            <a:r>
              <a:rPr lang="en-US" sz="2500" i="1" dirty="0"/>
              <a:t>belief</a:t>
            </a:r>
            <a:r>
              <a:rPr lang="en-US" sz="2500" dirty="0"/>
              <a:t> and </a:t>
            </a:r>
            <a:r>
              <a:rPr lang="en-US" sz="2500" i="1" dirty="0"/>
              <a:t>claim </a:t>
            </a:r>
            <a:r>
              <a:rPr lang="en-US" sz="2500" dirty="0"/>
              <a:t>do not</a:t>
            </a:r>
            <a:r>
              <a:rPr lang="en-US" sz="2500" i="1" dirty="0"/>
              <a:t> </a:t>
            </a:r>
            <a:r>
              <a:rPr lang="en-US" sz="2500" dirty="0"/>
              <a:t>select content-denoting clausal arguments</a:t>
            </a:r>
            <a:r>
              <a:rPr lang="en-US" sz="2500" i="1" dirty="0"/>
              <a:t>…</a:t>
            </a:r>
            <a:br>
              <a:rPr lang="en-US" sz="2500" i="1" dirty="0"/>
            </a:br>
            <a:endParaRPr lang="en-US" sz="2500" i="1" dirty="0"/>
          </a:p>
          <a:p>
            <a:r>
              <a:rPr lang="en-US" sz="2500" i="1" dirty="0"/>
              <a:t>… </a:t>
            </a:r>
            <a:r>
              <a:rPr lang="en-US" sz="2500" dirty="0"/>
              <a:t>and evaluate whether they hold within light verb constructions.</a:t>
            </a:r>
          </a:p>
        </p:txBody>
      </p:sp>
    </p:spTree>
    <p:extLst>
      <p:ext uri="{BB962C8B-B14F-4D97-AF65-F5344CB8AC3E}">
        <p14:creationId xmlns:p14="http://schemas.microsoft.com/office/powerpoint/2010/main" val="1351568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1DFA0-E681-4DAB-93FF-9C3CC0F0A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273" y="372348"/>
            <a:ext cx="11621383" cy="6357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General line of reasoning to show that deverbal content nouns do not</a:t>
            </a:r>
            <a:r>
              <a:rPr lang="en-US" sz="3200" i="1" dirty="0"/>
              <a:t> </a:t>
            </a:r>
            <a:r>
              <a:rPr lang="en-US" sz="3200" dirty="0"/>
              <a:t>select clausal arguments :</a:t>
            </a:r>
          </a:p>
          <a:p>
            <a:pPr marL="0" indent="0">
              <a:buNone/>
            </a:pPr>
            <a:r>
              <a:rPr lang="en-US" sz="2000" dirty="0"/>
              <a:t>(cf. Moulton 2009/2013/2015, building on Grimshaw 1990)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3000" dirty="0"/>
              <a:t> </a:t>
            </a:r>
            <a:r>
              <a:rPr lang="en-US" sz="2400" dirty="0"/>
              <a:t>Whether a deverbal nominal selects an internal argument depends on the nominalization </a:t>
            </a:r>
            <a:br>
              <a:rPr lang="en-US" sz="2400" dirty="0"/>
            </a:br>
            <a:r>
              <a:rPr lang="en-US" sz="2400" dirty="0"/>
              <a:t>  process: i.e., whether they form </a:t>
            </a:r>
            <a:r>
              <a:rPr lang="en-US" sz="2400" i="1" dirty="0"/>
              <a:t>complex event nominals</a:t>
            </a:r>
            <a:r>
              <a:rPr lang="en-US" sz="2400" dirty="0"/>
              <a:t>, </a:t>
            </a:r>
            <a:r>
              <a:rPr lang="en-US" sz="2400" i="1" dirty="0"/>
              <a:t>simple event nominals</a:t>
            </a:r>
            <a:r>
              <a:rPr lang="en-US" sz="2400" dirty="0"/>
              <a:t>, or </a:t>
            </a:r>
            <a:br>
              <a:rPr lang="en-US" sz="2400" dirty="0"/>
            </a:br>
            <a:r>
              <a:rPr lang="en-US" sz="2400" dirty="0"/>
              <a:t>  </a:t>
            </a:r>
            <a:r>
              <a:rPr lang="en-US" sz="2400" i="1" dirty="0"/>
              <a:t>result nominals.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</a:t>
            </a:r>
            <a:r>
              <a:rPr lang="en-US" sz="2100" dirty="0"/>
              <a:t>(</a:t>
            </a:r>
            <a:r>
              <a:rPr lang="en-US" sz="2100" dirty="0" err="1"/>
              <a:t>i</a:t>
            </a:r>
            <a:r>
              <a:rPr lang="en-US" sz="2100" dirty="0"/>
              <a:t>)  The </a:t>
            </a:r>
            <a:r>
              <a:rPr lang="en-US" sz="2100" u="sng" dirty="0"/>
              <a:t>examination of the students</a:t>
            </a:r>
            <a:r>
              <a:rPr lang="en-US" sz="2100" dirty="0"/>
              <a:t> lasted a long time.                  (Complex event nominal)</a:t>
            </a:r>
          </a:p>
          <a:p>
            <a:pPr marL="0" indent="0">
              <a:buNone/>
            </a:pPr>
            <a:r>
              <a:rPr lang="en-US" sz="2100" dirty="0"/>
              <a:t>        (ii)  The </a:t>
            </a:r>
            <a:r>
              <a:rPr lang="en-US" sz="2100" u="sng" dirty="0"/>
              <a:t>examination</a:t>
            </a:r>
            <a:r>
              <a:rPr lang="en-US" sz="2100" dirty="0"/>
              <a:t> lasted a long time.                                               (Simple event nominal)</a:t>
            </a:r>
          </a:p>
          <a:p>
            <a:pPr marL="0" indent="0">
              <a:buNone/>
            </a:pPr>
            <a:r>
              <a:rPr lang="en-US" sz="3000" dirty="0"/>
              <a:t>     </a:t>
            </a:r>
            <a:r>
              <a:rPr lang="en-US" sz="2100" dirty="0"/>
              <a:t>(iii)  The </a:t>
            </a:r>
            <a:r>
              <a:rPr lang="en-US" sz="2100" u="sng" dirty="0"/>
              <a:t>examination</a:t>
            </a:r>
            <a:r>
              <a:rPr lang="en-US" sz="2100" dirty="0"/>
              <a:t> was photocopied on green paper.</a:t>
            </a:r>
            <a:r>
              <a:rPr lang="fr-FR" sz="2100" dirty="0"/>
              <a:t>                    (</a:t>
            </a:r>
            <a:r>
              <a:rPr lang="fr-FR" sz="2100" dirty="0" err="1"/>
              <a:t>Result</a:t>
            </a:r>
            <a:r>
              <a:rPr lang="fr-FR" sz="2100" dirty="0"/>
              <a:t> nominal; </a:t>
            </a:r>
            <a:r>
              <a:rPr lang="fr-FR" sz="1400" dirty="0" err="1"/>
              <a:t>Moulton</a:t>
            </a:r>
            <a:r>
              <a:rPr lang="fr-FR" sz="1400" dirty="0"/>
              <a:t> 2013 ex. 5a-c</a:t>
            </a:r>
            <a:r>
              <a:rPr lang="fr-FR" sz="2100" dirty="0"/>
              <a:t>)</a:t>
            </a:r>
            <a:endParaRPr lang="en-US" sz="3000" dirty="0"/>
          </a:p>
          <a:p>
            <a:pPr marL="0" indent="0">
              <a:buNone/>
            </a:pPr>
            <a:r>
              <a:rPr lang="en-US" sz="2400" i="1" dirty="0"/>
              <a:t>     </a:t>
            </a:r>
            <a:br>
              <a:rPr lang="en-US" sz="2400" i="1" dirty="0"/>
            </a:br>
            <a:r>
              <a:rPr lang="en-US" sz="2400" i="1" dirty="0"/>
              <a:t>                                             </a:t>
            </a:r>
          </a:p>
          <a:p>
            <a:r>
              <a:rPr lang="en-US" sz="2400" dirty="0"/>
              <a:t>Only </a:t>
            </a:r>
            <a:r>
              <a:rPr lang="en-US" sz="2400" i="1" dirty="0"/>
              <a:t>complex event nominals </a:t>
            </a:r>
            <a:r>
              <a:rPr lang="en-US" sz="2400" dirty="0"/>
              <a:t>can select internal arguments.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5759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84B28-746A-45A0-8369-024DF0D30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531" y="409048"/>
            <a:ext cx="10515600" cy="1325563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General line of reasoning to show that deverbal content nouns do not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select clausal arguments :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(cf. Moulton 2009/2013/2015, building on Grimshaw 1990)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1741C-1C5D-477D-8405-732592641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052" y="2403422"/>
            <a:ext cx="11275836" cy="4824747"/>
          </a:xfrm>
        </p:spPr>
        <p:txBody>
          <a:bodyPr>
            <a:normAutofit/>
          </a:bodyPr>
          <a:lstStyle/>
          <a:p>
            <a:r>
              <a:rPr lang="en-US" dirty="0"/>
              <a:t>But: verbs like </a:t>
            </a:r>
            <a:r>
              <a:rPr lang="en-US" i="1" dirty="0"/>
              <a:t>think</a:t>
            </a:r>
            <a:r>
              <a:rPr lang="en-US" dirty="0"/>
              <a:t>, </a:t>
            </a:r>
            <a:r>
              <a:rPr lang="en-US" i="1" dirty="0"/>
              <a:t>believe</a:t>
            </a:r>
            <a:r>
              <a:rPr lang="en-US" dirty="0"/>
              <a:t> and </a:t>
            </a:r>
            <a:r>
              <a:rPr lang="en-US" i="1" dirty="0"/>
              <a:t>claim</a:t>
            </a:r>
            <a:r>
              <a:rPr lang="en-US" dirty="0"/>
              <a:t> are said to never form </a:t>
            </a:r>
            <a:r>
              <a:rPr lang="en-US" i="1" dirty="0"/>
              <a:t>complex event nominals</a:t>
            </a:r>
            <a:r>
              <a:rPr lang="en-US" dirty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 </a:t>
            </a:r>
            <a:r>
              <a:rPr lang="en-US" dirty="0"/>
              <a:t>they only form </a:t>
            </a:r>
            <a:r>
              <a:rPr lang="en-US" i="1" dirty="0"/>
              <a:t>result nominals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dirty="0"/>
              <a:t>Diagnostics for their </a:t>
            </a:r>
            <a:r>
              <a:rPr lang="en-US" i="1" dirty="0"/>
              <a:t>result nominal </a:t>
            </a:r>
            <a:r>
              <a:rPr lang="en-US" dirty="0"/>
              <a:t>status:</a:t>
            </a:r>
          </a:p>
          <a:p>
            <a:pPr marL="1428750" lvl="2" indent="-514350">
              <a:buAutoNum type="arabicParenBoth"/>
            </a:pPr>
            <a:r>
              <a:rPr lang="en-US" sz="2400" dirty="0"/>
              <a:t>Availability of </a:t>
            </a:r>
            <a:r>
              <a:rPr lang="en-US" sz="2400" dirty="0" err="1"/>
              <a:t>aktionsart</a:t>
            </a:r>
            <a:r>
              <a:rPr lang="en-US" sz="2400" dirty="0"/>
              <a:t> modifiers   </a:t>
            </a:r>
            <a:r>
              <a:rPr lang="en-US" sz="1800" dirty="0"/>
              <a:t>(Moulton 2013)</a:t>
            </a:r>
          </a:p>
          <a:p>
            <a:pPr marL="914400" lvl="2" indent="0">
              <a:buNone/>
            </a:pPr>
            <a:r>
              <a:rPr lang="en-US" sz="2400" dirty="0"/>
              <a:t>(2)  Distributional evidence  </a:t>
            </a:r>
            <a:r>
              <a:rPr lang="en-US" sz="1800" dirty="0"/>
              <a:t>(Moulton 2009)</a:t>
            </a:r>
          </a:p>
          <a:p>
            <a:pPr marL="914400" lvl="2" indent="0">
              <a:buNone/>
            </a:pPr>
            <a:endParaRPr lang="en-US" dirty="0"/>
          </a:p>
          <a:p>
            <a:pPr marL="0" indent="0">
              <a:buNone/>
            </a:pPr>
            <a:endParaRPr lang="en-US" sz="3200" dirty="0"/>
          </a:p>
          <a:p>
            <a:pPr marL="514350" indent="-514350">
              <a:buAutoNum type="arabicParenBoth"/>
            </a:pPr>
            <a:endParaRPr lang="en-US" dirty="0"/>
          </a:p>
          <a:p>
            <a:pPr marL="514350" indent="-514350">
              <a:buAutoNum type="arabicParenBoth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78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1741C-1C5D-477D-8405-732592641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979" y="809136"/>
            <a:ext cx="11446042" cy="5753045"/>
          </a:xfrm>
        </p:spPr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en-US" sz="3600" dirty="0"/>
              <a:t>  Availability of </a:t>
            </a:r>
            <a:r>
              <a:rPr lang="en-US" sz="3600" dirty="0" err="1"/>
              <a:t>aktionsart</a:t>
            </a:r>
            <a:r>
              <a:rPr lang="en-US" sz="3600" dirty="0"/>
              <a:t> modifiers (Moulton 2013)</a:t>
            </a:r>
            <a:endParaRPr lang="en-US" sz="1800" dirty="0"/>
          </a:p>
          <a:p>
            <a:pPr marL="0" indent="0">
              <a:buNone/>
            </a:pPr>
            <a:br>
              <a:rPr lang="en-US" sz="1400" dirty="0"/>
            </a:br>
            <a:endParaRPr lang="en-US" sz="1400" dirty="0"/>
          </a:p>
          <a:p>
            <a:pPr lvl="1"/>
            <a:r>
              <a:rPr lang="en-US" dirty="0"/>
              <a:t>Only complex event nominals can take </a:t>
            </a:r>
            <a:r>
              <a:rPr lang="en-US" dirty="0" err="1"/>
              <a:t>aktionsart</a:t>
            </a:r>
            <a:r>
              <a:rPr lang="en-US" dirty="0"/>
              <a:t> modifiers, result nominals cannot.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800" dirty="0"/>
              <a:t>   </a:t>
            </a:r>
            <a:r>
              <a:rPr lang="en-US" sz="2000" dirty="0"/>
              <a:t>(</a:t>
            </a:r>
            <a:r>
              <a:rPr lang="en-US" sz="2000" dirty="0" err="1"/>
              <a:t>i</a:t>
            </a:r>
            <a:r>
              <a:rPr lang="en-US" sz="2000" dirty="0"/>
              <a:t>)  The </a:t>
            </a:r>
            <a:r>
              <a:rPr lang="en-US" sz="2000" u="sng" dirty="0"/>
              <a:t>total destruction of the city </a:t>
            </a:r>
            <a:r>
              <a:rPr lang="en-US" sz="2000" dirty="0"/>
              <a:t>in two days/*for two days appalled everyone.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    (ii) The </a:t>
            </a:r>
            <a:r>
              <a:rPr lang="en-US" sz="2000" u="sng" dirty="0"/>
              <a:t>total destruction </a:t>
            </a:r>
            <a:r>
              <a:rPr lang="en-US" sz="2000" dirty="0"/>
              <a:t>(*in two days) appalled everyone.</a:t>
            </a:r>
            <a:endParaRPr lang="en-US" sz="2800" dirty="0"/>
          </a:p>
          <a:p>
            <a:pPr marL="457200" lvl="1" indent="0">
              <a:buNone/>
            </a:pPr>
            <a:r>
              <a:rPr lang="en-US" dirty="0"/>
              <a:t>   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Deverbal content nouns seem to never be compatible with </a:t>
            </a:r>
            <a:r>
              <a:rPr lang="en-US" dirty="0" err="1"/>
              <a:t>aktionsart</a:t>
            </a:r>
            <a:r>
              <a:rPr lang="en-US" dirty="0"/>
              <a:t> modifiers, indicating their status as result nominals:</a:t>
            </a:r>
          </a:p>
          <a:p>
            <a:pPr marL="457200" lvl="1" indent="0">
              <a:buNone/>
            </a:pPr>
            <a:r>
              <a:rPr lang="en-US" dirty="0"/>
              <a:t>   </a:t>
            </a:r>
            <a:r>
              <a:rPr lang="en-US" sz="1800" dirty="0"/>
              <a:t>(iii) The claim (*for two years) that the earth was flat (*for two years).</a:t>
            </a:r>
          </a:p>
          <a:p>
            <a:pPr marL="457200" lvl="1" indent="0">
              <a:buNone/>
            </a:pPr>
            <a:r>
              <a:rPr lang="en-US" sz="1800" dirty="0"/>
              <a:t>    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E30A785-91DD-4E37-B899-BE78BD2C0649}"/>
              </a:ext>
            </a:extLst>
          </p:cNvPr>
          <p:cNvGrpSpPr/>
          <p:nvPr/>
        </p:nvGrpSpPr>
        <p:grpSpPr>
          <a:xfrm>
            <a:off x="2409324" y="2274168"/>
            <a:ext cx="4748461" cy="844829"/>
            <a:chOff x="2855497" y="3318096"/>
            <a:chExt cx="4748461" cy="844829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632899DE-AFB4-4DC4-952B-6A63E31CAD53}"/>
                </a:ext>
              </a:extLst>
            </p:cNvPr>
            <p:cNvSpPr/>
            <p:nvPr/>
          </p:nvSpPr>
          <p:spPr>
            <a:xfrm>
              <a:off x="2855497" y="3794002"/>
              <a:ext cx="1319462" cy="36892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CED43D8C-3CED-4DBA-AC09-B6CB9C160B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16281" y="3633537"/>
              <a:ext cx="258678" cy="160465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A38C9FE-B786-4576-B835-17C4E3F34DC8}"/>
                </a:ext>
              </a:extLst>
            </p:cNvPr>
            <p:cNvSpPr txBox="1"/>
            <p:nvPr/>
          </p:nvSpPr>
          <p:spPr>
            <a:xfrm>
              <a:off x="4174959" y="3318096"/>
              <a:ext cx="34289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complex event nominal, since it co-occurs with internal argument “of the city”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1EC0E4A-BB89-48E1-8FC0-FC8AFD9954B3}"/>
              </a:ext>
            </a:extLst>
          </p:cNvPr>
          <p:cNvGrpSpPr/>
          <p:nvPr/>
        </p:nvGrpSpPr>
        <p:grpSpPr>
          <a:xfrm>
            <a:off x="2409324" y="3292293"/>
            <a:ext cx="2690060" cy="856048"/>
            <a:chOff x="2855497" y="4323390"/>
            <a:chExt cx="2690060" cy="856048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E0416DC4-17B2-4C42-B932-509B5293CE78}"/>
                </a:ext>
              </a:extLst>
            </p:cNvPr>
            <p:cNvSpPr/>
            <p:nvPr/>
          </p:nvSpPr>
          <p:spPr>
            <a:xfrm>
              <a:off x="2855497" y="4323390"/>
              <a:ext cx="1319462" cy="36892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EE65D1C2-9DAD-4BDB-B699-A2249954860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057653" y="4694006"/>
              <a:ext cx="285747" cy="149921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54A80D7-54CC-4104-8B41-C4C8B18B22E6}"/>
                </a:ext>
              </a:extLst>
            </p:cNvPr>
            <p:cNvSpPr txBox="1"/>
            <p:nvPr/>
          </p:nvSpPr>
          <p:spPr>
            <a:xfrm>
              <a:off x="4343401" y="4656218"/>
              <a:ext cx="120215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result nominal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C938FB5A-E6BA-402B-AB3E-A6179C85013C}"/>
              </a:ext>
            </a:extLst>
          </p:cNvPr>
          <p:cNvGrpSpPr/>
          <p:nvPr/>
        </p:nvGrpSpPr>
        <p:grpSpPr>
          <a:xfrm>
            <a:off x="1043367" y="5627330"/>
            <a:ext cx="9848991" cy="608823"/>
            <a:chOff x="1529872" y="6033734"/>
            <a:chExt cx="9848991" cy="608823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CCE38BE-9458-4049-B565-A9525D610D46}"/>
                </a:ext>
              </a:extLst>
            </p:cNvPr>
            <p:cNvGrpSpPr/>
            <p:nvPr/>
          </p:nvGrpSpPr>
          <p:grpSpPr>
            <a:xfrm>
              <a:off x="6434887" y="6034864"/>
              <a:ext cx="4943976" cy="607693"/>
              <a:chOff x="2729163" y="3794002"/>
              <a:chExt cx="4943976" cy="607693"/>
            </a:xfrm>
          </p:grpSpPr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014A69C6-C57E-4E08-9691-70DA12B0EB42}"/>
                  </a:ext>
                </a:extLst>
              </p:cNvPr>
              <p:cNvSpPr/>
              <p:nvPr/>
            </p:nvSpPr>
            <p:spPr>
              <a:xfrm>
                <a:off x="2729163" y="3794002"/>
                <a:ext cx="1445796" cy="429386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59FA2A4F-6F2E-4346-8109-EAE33291AF0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003507" y="4182707"/>
                <a:ext cx="240633" cy="138612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7F7F621-90D4-4EA7-B7B8-C85F2B09E1EF}"/>
                  </a:ext>
                </a:extLst>
              </p:cNvPr>
              <p:cNvSpPr txBox="1"/>
              <p:nvPr/>
            </p:nvSpPr>
            <p:spPr>
              <a:xfrm>
                <a:off x="4244140" y="4093918"/>
                <a:ext cx="342899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</a:rPr>
                  <a:t>adverbial modifying </a:t>
                </a:r>
                <a:r>
                  <a:rPr lang="en-US" sz="1400" i="1" dirty="0">
                    <a:solidFill>
                      <a:srgbClr val="FF0000"/>
                    </a:solidFill>
                  </a:rPr>
                  <a:t>reject</a:t>
                </a:r>
              </a:p>
            </p:txBody>
          </p:sp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B8B80AE-0FF3-4EAD-AE00-C760B93D6487}"/>
                </a:ext>
              </a:extLst>
            </p:cNvPr>
            <p:cNvSpPr txBox="1"/>
            <p:nvPr/>
          </p:nvSpPr>
          <p:spPr>
            <a:xfrm>
              <a:off x="1529872" y="6033734"/>
              <a:ext cx="669972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800" dirty="0"/>
                <a:t>(iv) John [rejected [the claim that the earth was flat] [for two years]].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9735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1741C-1C5D-477D-8405-732592641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231" y="1100913"/>
            <a:ext cx="11253537" cy="5289884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Both"/>
            </a:pPr>
            <a:r>
              <a:rPr lang="en-US" sz="3600" dirty="0"/>
              <a:t>  Availability of </a:t>
            </a:r>
            <a:r>
              <a:rPr lang="en-US" sz="3600" dirty="0" err="1"/>
              <a:t>aktionsart</a:t>
            </a:r>
            <a:r>
              <a:rPr lang="en-US" sz="3600" dirty="0"/>
              <a:t> modifiers (Moulton 2013)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lvl="1"/>
            <a:r>
              <a:rPr lang="en-US" dirty="0"/>
              <a:t>However: in light verb constructions with deverbal content nominals, aktionsart modifiers are licensed…</a:t>
            </a:r>
          </a:p>
          <a:p>
            <a:pPr lvl="1"/>
            <a:r>
              <a:rPr lang="en-US" dirty="0"/>
              <a:t>…and moreover, only those aktionsart modifiers are licensed that are compatible with the nominal.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  </a:t>
            </a:r>
            <a:r>
              <a:rPr lang="en-US" sz="2000" dirty="0"/>
              <a:t>(i)  a.   John had the belief for years/*in a month that Bill was the thief.</a:t>
            </a:r>
            <a:br>
              <a:rPr lang="en-US" sz="2000" dirty="0"/>
            </a:br>
            <a:r>
              <a:rPr lang="en-US" sz="2000" dirty="0"/>
              <a:t>          b.   John believed for years/*in a month that Bill was the thief.  </a:t>
            </a:r>
            <a:br>
              <a:rPr lang="en-US" sz="2000" dirty="0"/>
            </a:br>
            <a:endParaRPr lang="en-US" sz="1800" dirty="0"/>
          </a:p>
          <a:p>
            <a:pPr marL="457200" lvl="1" indent="0">
              <a:buNone/>
            </a:pPr>
            <a:r>
              <a:rPr lang="en-US" sz="2000" dirty="0"/>
              <a:t>   (ii)  a. John made the decision in a minute/*for a minute to send Mary to college.</a:t>
            </a:r>
            <a:br>
              <a:rPr lang="en-US" sz="2000" dirty="0"/>
            </a:br>
            <a:r>
              <a:rPr lang="en-US" sz="2000" dirty="0"/>
              <a:t>          b. John decided in a minute/*for a minute to send Mary to college.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sz="2000" dirty="0"/>
              <a:t>  (iii) a. John made the claim for a year/*in a year that Bill was the thief.</a:t>
            </a:r>
            <a:br>
              <a:rPr lang="en-US" sz="2000" dirty="0"/>
            </a:br>
            <a:r>
              <a:rPr lang="en-US" sz="2000" dirty="0"/>
              <a:t>         b. John claimed for a year/*in a year that Bill was the thief.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42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1741C-1C5D-477D-8405-732592641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535" y="718937"/>
            <a:ext cx="10841736" cy="4691399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/>
              <a:t>(2)  Distributional evidence (Moulton 2009)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sz="2400" dirty="0"/>
              <a:t>Recall that only complex event nominals could co-occur with internal arguments realized as DPs (supported by case-marking </a:t>
            </a:r>
            <a:r>
              <a:rPr lang="en-US" sz="2400" i="1" dirty="0"/>
              <a:t>of</a:t>
            </a:r>
            <a:r>
              <a:rPr lang="en-US" sz="2400" dirty="0"/>
              <a:t>), result nominals can’t do so.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 The examination (*of the students) was copied on blue paper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arenBoth"/>
            </a:pPr>
            <a:endParaRPr lang="en-US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7DB9816-A21F-4B8C-B0E4-DEDC8BA888E7}"/>
              </a:ext>
            </a:extLst>
          </p:cNvPr>
          <p:cNvGrpSpPr/>
          <p:nvPr/>
        </p:nvGrpSpPr>
        <p:grpSpPr>
          <a:xfrm>
            <a:off x="2271339" y="6180162"/>
            <a:ext cx="3534982" cy="515942"/>
            <a:chOff x="2795926" y="5453535"/>
            <a:chExt cx="3534982" cy="515942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07798D3-5EFE-40DB-A2E8-37BCCD387A2E}"/>
                </a:ext>
              </a:extLst>
            </p:cNvPr>
            <p:cNvSpPr/>
            <p:nvPr/>
          </p:nvSpPr>
          <p:spPr>
            <a:xfrm>
              <a:off x="2795926" y="5642695"/>
              <a:ext cx="1680876" cy="32678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8D2A2BC0-7B12-44F9-ACC0-4053ADA6E12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525695" y="5632036"/>
              <a:ext cx="335630" cy="13573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31D2458-D3B4-4019-A91B-B2F993461D6D}"/>
                </a:ext>
              </a:extLst>
            </p:cNvPr>
            <p:cNvSpPr txBox="1"/>
            <p:nvPr/>
          </p:nvSpPr>
          <p:spPr>
            <a:xfrm>
              <a:off x="4844591" y="5453535"/>
              <a:ext cx="148631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denotation of the verb </a:t>
              </a:r>
              <a:r>
                <a:rPr lang="en-US" sz="1200" i="1" dirty="0">
                  <a:solidFill>
                    <a:srgbClr val="FF0000"/>
                  </a:solidFill>
                </a:rPr>
                <a:t>examine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9451BA0-9239-45FE-8694-081AEF46369C}"/>
              </a:ext>
            </a:extLst>
          </p:cNvPr>
          <p:cNvGrpSpPr/>
          <p:nvPr/>
        </p:nvGrpSpPr>
        <p:grpSpPr>
          <a:xfrm>
            <a:off x="2477592" y="5036124"/>
            <a:ext cx="5517916" cy="810845"/>
            <a:chOff x="2754960" y="4617963"/>
            <a:chExt cx="5517916" cy="810845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AD62A13A-8726-472A-832C-16D77FDD5555}"/>
                </a:ext>
              </a:extLst>
            </p:cNvPr>
            <p:cNvSpPr/>
            <p:nvPr/>
          </p:nvSpPr>
          <p:spPr>
            <a:xfrm>
              <a:off x="2754960" y="5118977"/>
              <a:ext cx="1680877" cy="309831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5158493A-3B06-4097-A99A-47156B37BB4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08434" y="5039723"/>
              <a:ext cx="526130" cy="174086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95A749A-C47E-4AF3-8F5F-6F1F67B5F19A}"/>
                </a:ext>
              </a:extLst>
            </p:cNvPr>
            <p:cNvSpPr txBox="1"/>
            <p:nvPr/>
          </p:nvSpPr>
          <p:spPr>
            <a:xfrm>
              <a:off x="4967859" y="4617963"/>
              <a:ext cx="330501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It is important that the internal argument be unsaturated at this stage. Otherwise, further  composition with </a:t>
              </a:r>
              <a:r>
                <a:rPr lang="en-US" sz="1200" i="1" dirty="0">
                  <a:solidFill>
                    <a:srgbClr val="FF0000"/>
                  </a:solidFill>
                </a:rPr>
                <a:t>the </a:t>
              </a:r>
              <a:r>
                <a:rPr lang="en-US" sz="1200" dirty="0">
                  <a:solidFill>
                    <a:srgbClr val="FF0000"/>
                  </a:solidFill>
                </a:rPr>
                <a:t>is not possible.</a:t>
              </a:r>
              <a:endParaRPr lang="en-US" sz="1200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D62870CD-BA4A-4E74-BEB3-945623CE5CE3}"/>
              </a:ext>
            </a:extLst>
          </p:cNvPr>
          <p:cNvGrpSpPr/>
          <p:nvPr/>
        </p:nvGrpSpPr>
        <p:grpSpPr>
          <a:xfrm>
            <a:off x="626299" y="4037479"/>
            <a:ext cx="10939401" cy="2643619"/>
            <a:chOff x="838200" y="3995956"/>
            <a:chExt cx="10939401" cy="2643619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3632EAC-9AE9-4D67-A503-26C6C5581B52}"/>
                </a:ext>
              </a:extLst>
            </p:cNvPr>
            <p:cNvSpPr txBox="1"/>
            <p:nvPr/>
          </p:nvSpPr>
          <p:spPr>
            <a:xfrm>
              <a:off x="2466546" y="6322700"/>
              <a:ext cx="34234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dirty="0"/>
                <a:t>λ</a:t>
              </a:r>
              <a:r>
                <a:rPr lang="en-US" sz="1200" dirty="0"/>
                <a:t>x. </a:t>
              </a:r>
              <a:r>
                <a:rPr lang="el-GR" sz="1200" dirty="0"/>
                <a:t>λ</a:t>
              </a:r>
              <a:r>
                <a:rPr lang="en-US" sz="1200" dirty="0"/>
                <a:t>e. examine’(x)(e)</a:t>
              </a:r>
              <a:endParaRPr lang="en-US" sz="1600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DE32628A-344E-4748-8888-2965FDD874D5}"/>
                </a:ext>
              </a:extLst>
            </p:cNvPr>
            <p:cNvSpPr txBox="1"/>
            <p:nvPr/>
          </p:nvSpPr>
          <p:spPr>
            <a:xfrm>
              <a:off x="2650147" y="5525186"/>
              <a:ext cx="34234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dirty="0"/>
                <a:t>λ</a:t>
              </a:r>
              <a:r>
                <a:rPr lang="en-US" sz="1200" dirty="0"/>
                <a:t>x. ∃e. examine’(x)(e)</a:t>
              </a:r>
              <a:endParaRPr lang="en-US" sz="16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86878E1-F2CF-4649-89C6-A5EA8121DF05}"/>
                </a:ext>
              </a:extLst>
            </p:cNvPr>
            <p:cNvSpPr txBox="1"/>
            <p:nvPr/>
          </p:nvSpPr>
          <p:spPr>
            <a:xfrm>
              <a:off x="1552099" y="5499898"/>
              <a:ext cx="1680877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/>
                <a:t>the</a:t>
              </a:r>
              <a:endParaRPr lang="en-US" b="1" baseline="-25000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EB0E51DC-EDB6-417C-8995-8D1B60502611}"/>
                </a:ext>
              </a:extLst>
            </p:cNvPr>
            <p:cNvSpPr txBox="1"/>
            <p:nvPr/>
          </p:nvSpPr>
          <p:spPr>
            <a:xfrm>
              <a:off x="2154275" y="4904607"/>
              <a:ext cx="342341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dirty="0"/>
                <a:t>ι</a:t>
              </a:r>
              <a:r>
                <a:rPr lang="en-US" sz="1200" dirty="0"/>
                <a:t>x. ∃e. examine’(x)(e)</a:t>
              </a:r>
              <a:endParaRPr lang="en-US" sz="1600" dirty="0"/>
            </a:p>
          </p:txBody>
        </p: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5CB16C2E-9C6D-4001-B71B-E462DF36EE09}"/>
                </a:ext>
              </a:extLst>
            </p:cNvPr>
            <p:cNvGrpSpPr/>
            <p:nvPr/>
          </p:nvGrpSpPr>
          <p:grpSpPr>
            <a:xfrm>
              <a:off x="838200" y="3995956"/>
              <a:ext cx="10939401" cy="2643619"/>
              <a:chOff x="838200" y="3995956"/>
              <a:chExt cx="10939401" cy="2643619"/>
            </a:xfrm>
          </p:grpSpPr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EF1BFDB-D359-43A1-AD6F-F4EE90EF1592}"/>
                  </a:ext>
                </a:extLst>
              </p:cNvPr>
              <p:cNvSpPr txBox="1"/>
              <p:nvPr/>
            </p:nvSpPr>
            <p:spPr>
              <a:xfrm>
                <a:off x="838200" y="3995956"/>
                <a:ext cx="10939401" cy="830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Saturating the internal argument in result nominals leads to compositional failure (Moulton 2009).</a:t>
                </a:r>
              </a:p>
            </p:txBody>
          </p: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64860EED-DE09-40DD-AF5F-F9DC3455AA46}"/>
                  </a:ext>
                </a:extLst>
              </p:cNvPr>
              <p:cNvGrpSpPr/>
              <p:nvPr/>
            </p:nvGrpSpPr>
            <p:grpSpPr>
              <a:xfrm>
                <a:off x="1697218" y="5095118"/>
                <a:ext cx="2498973" cy="1544457"/>
                <a:chOff x="8502188" y="2899610"/>
                <a:chExt cx="2659262" cy="1743799"/>
              </a:xfrm>
            </p:grpSpPr>
            <p:grpSp>
              <p:nvGrpSpPr>
                <p:cNvPr id="22" name="Group 21">
                  <a:extLst>
                    <a:ext uri="{FF2B5EF4-FFF2-40B4-BE49-F238E27FC236}">
                      <a16:creationId xmlns:a16="http://schemas.microsoft.com/office/drawing/2014/main" id="{B351FF2B-4E41-4B08-9D7E-7D655BE88737}"/>
                    </a:ext>
                  </a:extLst>
                </p:cNvPr>
                <p:cNvGrpSpPr/>
                <p:nvPr/>
              </p:nvGrpSpPr>
              <p:grpSpPr>
                <a:xfrm>
                  <a:off x="8502188" y="2899610"/>
                  <a:ext cx="1387771" cy="1743799"/>
                  <a:chOff x="8502188" y="2899610"/>
                  <a:chExt cx="1387771" cy="1743799"/>
                </a:xfrm>
              </p:grpSpPr>
              <p:cxnSp>
                <p:nvCxnSpPr>
                  <p:cNvPr id="26" name="Straight Connector 25">
                    <a:extLst>
                      <a:ext uri="{FF2B5EF4-FFF2-40B4-BE49-F238E27FC236}">
                        <a16:creationId xmlns:a16="http://schemas.microsoft.com/office/drawing/2014/main" id="{A7896570-D234-42F9-AF3F-7CC8F4BC41C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8710863" y="2899611"/>
                    <a:ext cx="324853" cy="529389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Straight Connector 26">
                    <a:extLst>
                      <a:ext uri="{FF2B5EF4-FFF2-40B4-BE49-F238E27FC236}">
                        <a16:creationId xmlns:a16="http://schemas.microsoft.com/office/drawing/2014/main" id="{F4B6CC28-1EEE-48DD-A759-06831AC1FB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035717" y="2899610"/>
                    <a:ext cx="324851" cy="52939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" name="Straight Connector 27">
                    <a:extLst>
                      <a:ext uri="{FF2B5EF4-FFF2-40B4-BE49-F238E27FC236}">
                        <a16:creationId xmlns:a16="http://schemas.microsoft.com/office/drawing/2014/main" id="{B1163D06-DC5B-47E1-BF3C-AFEABC47FA9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9034713" y="3429000"/>
                    <a:ext cx="324853" cy="529389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Straight Connector 28">
                    <a:extLst>
                      <a:ext uri="{FF2B5EF4-FFF2-40B4-BE49-F238E27FC236}">
                        <a16:creationId xmlns:a16="http://schemas.microsoft.com/office/drawing/2014/main" id="{19A3E79B-00D3-4DE0-92B6-23FECAF185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358565" y="3428999"/>
                    <a:ext cx="324851" cy="52939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0" name="TextBox 29">
                    <a:extLst>
                      <a:ext uri="{FF2B5EF4-FFF2-40B4-BE49-F238E27FC236}">
                        <a16:creationId xmlns:a16="http://schemas.microsoft.com/office/drawing/2014/main" id="{707DA705-F261-4A58-9821-BFF63CF5BDC9}"/>
                      </a:ext>
                    </a:extLst>
                  </p:cNvPr>
                  <p:cNvSpPr txBox="1"/>
                  <p:nvPr/>
                </p:nvSpPr>
                <p:spPr>
                  <a:xfrm>
                    <a:off x="9565108" y="3906836"/>
                    <a:ext cx="324851" cy="37298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/>
                      <a:t>V</a:t>
                    </a:r>
                  </a:p>
                </p:txBody>
              </p:sp>
              <p:sp>
                <p:nvSpPr>
                  <p:cNvPr id="31" name="TextBox 30">
                    <a:extLst>
                      <a:ext uri="{FF2B5EF4-FFF2-40B4-BE49-F238E27FC236}">
                        <a16:creationId xmlns:a16="http://schemas.microsoft.com/office/drawing/2014/main" id="{CFF71284-13A7-42B6-B9E8-1263EBC716EB}"/>
                      </a:ext>
                    </a:extLst>
                  </p:cNvPr>
                  <p:cNvSpPr txBox="1"/>
                  <p:nvPr/>
                </p:nvSpPr>
                <p:spPr>
                  <a:xfrm>
                    <a:off x="8502188" y="3948407"/>
                    <a:ext cx="888335" cy="69500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dirty="0"/>
                      <a:t>Nom: </a:t>
                    </a:r>
                    <a:r>
                      <a:rPr lang="en-US" sz="1600" dirty="0"/>
                      <a:t>∃</a:t>
                    </a:r>
                    <a:r>
                      <a:rPr lang="en-US" sz="1600" baseline="-25000" dirty="0"/>
                      <a:t>e</a:t>
                    </a:r>
                    <a:endParaRPr lang="en-US" baseline="-25000" dirty="0"/>
                  </a:p>
                  <a:p>
                    <a:r>
                      <a:rPr lang="en-US" dirty="0"/>
                      <a:t> </a:t>
                    </a:r>
                  </a:p>
                </p:txBody>
              </p:sp>
            </p:grp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EB417B6A-5B77-4878-90B9-4DADCDDB57BB}"/>
                    </a:ext>
                  </a:extLst>
                </p:cNvPr>
                <p:cNvSpPr txBox="1"/>
                <p:nvPr/>
              </p:nvSpPr>
              <p:spPr>
                <a:xfrm>
                  <a:off x="9372758" y="4109079"/>
                  <a:ext cx="1788692" cy="3475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b="1" dirty="0"/>
                    <a:t>examine</a:t>
                  </a:r>
                  <a:endParaRPr lang="en-US" b="1" dirty="0"/>
                </a:p>
              </p:txBody>
            </p:sp>
          </p:grp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6388654-B073-4545-8E45-BC1D7E27EEDB}"/>
                  </a:ext>
                </a:extLst>
              </p:cNvPr>
              <p:cNvSpPr txBox="1"/>
              <p:nvPr/>
            </p:nvSpPr>
            <p:spPr>
              <a:xfrm>
                <a:off x="2468112" y="5343439"/>
                <a:ext cx="1680877" cy="30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b="1" dirty="0"/>
                  <a:t>examination</a:t>
                </a:r>
                <a:endParaRPr lang="en-US" b="1" dirty="0"/>
              </a:p>
            </p:txBody>
          </p:sp>
        </p:grp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3BB5F88-4AC1-48C2-8727-C4CF492E2068}"/>
              </a:ext>
            </a:extLst>
          </p:cNvPr>
          <p:cNvGrpSpPr/>
          <p:nvPr/>
        </p:nvGrpSpPr>
        <p:grpSpPr>
          <a:xfrm>
            <a:off x="-68437" y="5842337"/>
            <a:ext cx="2424546" cy="1015663"/>
            <a:chOff x="58694" y="5785032"/>
            <a:chExt cx="2424546" cy="1015663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8C68DABA-692C-463C-A064-8251955D0D79}"/>
                </a:ext>
              </a:extLst>
            </p:cNvPr>
            <p:cNvSpPr/>
            <p:nvPr/>
          </p:nvSpPr>
          <p:spPr>
            <a:xfrm>
              <a:off x="1648450" y="5958929"/>
              <a:ext cx="834790" cy="407079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4BF45A32-EDF6-4902-8AD0-A0AAF028AE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47186" y="6141830"/>
              <a:ext cx="397211" cy="2063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DE12157-DFA6-4138-85D8-EFAFA8D46D3C}"/>
                </a:ext>
              </a:extLst>
            </p:cNvPr>
            <p:cNvSpPr txBox="1"/>
            <p:nvPr/>
          </p:nvSpPr>
          <p:spPr>
            <a:xfrm>
              <a:off x="58694" y="5785032"/>
              <a:ext cx="1380693" cy="101566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lvl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Result nominalization existentially closes off the event argument.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1321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1741C-1C5D-477D-8405-732592641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088" y="958912"/>
            <a:ext cx="10299032" cy="55150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(2)  Distributional evidence (Moulton 2009)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2000" dirty="0"/>
              <a:t>Deverbal content nouns are claimed to be capable only of forming result nominals</a:t>
            </a:r>
          </a:p>
          <a:p>
            <a:r>
              <a:rPr lang="en-US" sz="2000" dirty="0"/>
              <a:t>It follows that their internal argument should never be saturated </a:t>
            </a:r>
          </a:p>
          <a:p>
            <a:r>
              <a:rPr lang="en-US" sz="2000" dirty="0"/>
              <a:t>Moulton supports this prediction by observing that content-denoting DP arguments of type </a:t>
            </a:r>
            <a:r>
              <a:rPr lang="en-US" sz="2000" i="1" dirty="0"/>
              <a:t>e </a:t>
            </a:r>
            <a:r>
              <a:rPr lang="en-US" sz="2000" dirty="0"/>
              <a:t>are not in fact permitted with nominals like </a:t>
            </a:r>
            <a:r>
              <a:rPr lang="en-US" sz="2000" i="1" dirty="0"/>
              <a:t>thought</a:t>
            </a:r>
            <a:r>
              <a:rPr lang="en-US" sz="2000" dirty="0"/>
              <a:t>/</a:t>
            </a:r>
            <a:r>
              <a:rPr lang="en-US" sz="2000" i="1" dirty="0"/>
              <a:t>belief</a:t>
            </a:r>
            <a:r>
              <a:rPr lang="en-US" sz="2000" dirty="0"/>
              <a:t>/</a:t>
            </a:r>
            <a:r>
              <a:rPr lang="en-US" sz="2000" i="1" dirty="0"/>
              <a:t>claim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en-US" sz="2000" dirty="0"/>
              <a:t>* John’s belief of  that idea</a:t>
            </a:r>
          </a:p>
          <a:p>
            <a:pPr marL="0" indent="0">
              <a:buNone/>
            </a:pPr>
            <a:r>
              <a:rPr lang="en-US" sz="2000" dirty="0"/>
              <a:t>             * John’s claim of something</a:t>
            </a:r>
          </a:p>
          <a:p>
            <a:pPr marL="0" indent="0">
              <a:buNone/>
            </a:pPr>
            <a:r>
              <a:rPr lang="en-US" sz="2000" dirty="0"/>
              <a:t>             * Her thought of that                              </a:t>
            </a:r>
            <a:r>
              <a:rPr lang="en-US" sz="1400" dirty="0"/>
              <a:t>(Moulton 2009, ex. 59a, 60a, 61a)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17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1741C-1C5D-477D-8405-732592641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846" y="1004273"/>
            <a:ext cx="11446042" cy="62072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/>
              <a:t>(2)  Distributional evidence (Moulton 2009)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r>
              <a:rPr lang="en-US" sz="2000" dirty="0"/>
              <a:t>However, there do seem to be attested examples where the nominal does co-occur with content-denoting DP arguments</a:t>
            </a:r>
          </a:p>
          <a:p>
            <a:r>
              <a:rPr lang="en-US" sz="2000" dirty="0"/>
              <a:t>The following are from the </a:t>
            </a:r>
            <a:r>
              <a:rPr lang="en-US" sz="2000" i="1" dirty="0"/>
              <a:t>Corpus of Contemporary American English </a:t>
            </a:r>
            <a:r>
              <a:rPr lang="en-US" sz="2000" dirty="0"/>
              <a:t>(Davies 2008):</a:t>
            </a:r>
          </a:p>
          <a:p>
            <a:pPr marL="0" indent="0">
              <a:buNone/>
            </a:pPr>
            <a:endParaRPr lang="en-US" sz="1700" dirty="0"/>
          </a:p>
          <a:p>
            <a:pPr marL="0" indent="0">
              <a:buNone/>
            </a:pPr>
            <a:r>
              <a:rPr lang="en-US" sz="1700" dirty="0"/>
              <a:t>     (i)  They project an unshakeable belief </a:t>
            </a:r>
            <a:r>
              <a:rPr lang="en-US" sz="1700" u="sng" dirty="0"/>
              <a:t>of the rightness of their cause</a:t>
            </a:r>
            <a:r>
              <a:rPr lang="en-US" sz="1700" dirty="0"/>
              <a:t>.</a:t>
            </a:r>
          </a:p>
          <a:p>
            <a:pPr marL="0" indent="0">
              <a:buNone/>
            </a:pPr>
            <a:r>
              <a:rPr lang="en-US" sz="1700" dirty="0"/>
              <a:t>     (ii) His belief </a:t>
            </a:r>
            <a:r>
              <a:rPr lang="en-US" sz="1700" u="sng" dirty="0"/>
              <a:t>of the importance of the family as the foundation of the program</a:t>
            </a:r>
            <a:r>
              <a:rPr lang="en-US" sz="1700" dirty="0"/>
              <a:t>…</a:t>
            </a:r>
          </a:p>
          <a:p>
            <a:pPr marL="0" indent="0">
              <a:buNone/>
            </a:pPr>
            <a:r>
              <a:rPr lang="en-US" sz="1700" dirty="0"/>
              <a:t>     (iii) Vietnamese have also been culturally imbued with the belief </a:t>
            </a:r>
            <a:r>
              <a:rPr lang="en-US" sz="1700" u="sng" dirty="0"/>
              <a:t>of the coexistence between yin and yang</a:t>
            </a:r>
            <a:r>
              <a:rPr lang="en-US" sz="1700" dirty="0"/>
              <a:t>.</a:t>
            </a:r>
          </a:p>
          <a:p>
            <a:pPr marL="0" indent="0">
              <a:buNone/>
            </a:pPr>
            <a:r>
              <a:rPr lang="en-US" sz="1800" dirty="0"/>
              <a:t>     (iv)  He would reject Machiavelli’s claim </a:t>
            </a:r>
            <a:r>
              <a:rPr lang="en-US" sz="1800" u="sng" dirty="0"/>
              <a:t>of the necessity of unlimited acquisition as well as the unlimitedness of    </a:t>
            </a:r>
            <a:br>
              <a:rPr lang="en-US" sz="1800" u="sng" dirty="0"/>
            </a:br>
            <a:r>
              <a:rPr lang="en-US" sz="1800" i="1" dirty="0"/>
              <a:t>             </a:t>
            </a:r>
            <a:r>
              <a:rPr lang="en-US" sz="1800" u="sng" dirty="0"/>
              <a:t>Hobbes’s notion that happiness is the continual satisfaction of desire after desire, which ceases only in death</a:t>
            </a:r>
            <a:r>
              <a:rPr lang="en-US" sz="1800" dirty="0"/>
              <a:t>.</a:t>
            </a:r>
            <a:br>
              <a:rPr lang="en-US" sz="1800" dirty="0"/>
            </a:br>
            <a:br>
              <a:rPr lang="en-US" sz="1800" dirty="0"/>
            </a:br>
            <a:endParaRPr lang="en-US" sz="1800" dirty="0"/>
          </a:p>
          <a:p>
            <a:r>
              <a:rPr lang="en-US" sz="2100" dirty="0"/>
              <a:t>These are bona fide content arguments and not </a:t>
            </a:r>
            <a:r>
              <a:rPr lang="en-US" sz="2100" i="1" dirty="0"/>
              <a:t>aboutness</a:t>
            </a:r>
            <a:r>
              <a:rPr lang="en-US" sz="2100" dirty="0"/>
              <a:t> arguments, as seen by their incompatibility with the further addition of a </a:t>
            </a:r>
            <a:r>
              <a:rPr lang="en-US" sz="2100" i="1" dirty="0"/>
              <a:t>that-</a:t>
            </a:r>
            <a:r>
              <a:rPr lang="en-US" sz="2100" dirty="0"/>
              <a:t>clause:</a:t>
            </a:r>
          </a:p>
          <a:p>
            <a:pPr marL="0" indent="0">
              <a:buNone/>
            </a:pPr>
            <a:r>
              <a:rPr lang="en-US" sz="1800" dirty="0"/>
              <a:t>        * Their belief of the rightness of their cause is that it is right.</a:t>
            </a:r>
            <a:br>
              <a:rPr lang="en-US" sz="1800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119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3A8B4-CF0D-4A25-924A-866B09917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522" y="184651"/>
            <a:ext cx="10515600" cy="1325563"/>
          </a:xfrm>
        </p:spPr>
        <p:txBody>
          <a:bodyPr/>
          <a:lstStyle/>
          <a:p>
            <a:r>
              <a:rPr lang="en-US" dirty="0"/>
              <a:t>Analysis: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E1FDB-3605-46FD-BABF-E4826A324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837" y="1927951"/>
            <a:ext cx="11554326" cy="5405354"/>
          </a:xfrm>
        </p:spPr>
        <p:txBody>
          <a:bodyPr>
            <a:normAutofit/>
          </a:bodyPr>
          <a:lstStyle/>
          <a:p>
            <a:r>
              <a:rPr lang="en-US" sz="2400" dirty="0"/>
              <a:t>Following Moulton (2013), we adopt the idea that deverbal content nouns like </a:t>
            </a:r>
            <a:r>
              <a:rPr lang="en-US" sz="2400" i="1" dirty="0"/>
              <a:t>thought</a:t>
            </a:r>
            <a:r>
              <a:rPr lang="en-US" sz="2400" dirty="0"/>
              <a:t>/</a:t>
            </a:r>
            <a:r>
              <a:rPr lang="en-US" sz="2400" i="1" dirty="0"/>
              <a:t>belief</a:t>
            </a:r>
            <a:r>
              <a:rPr lang="en-US" sz="2400" dirty="0"/>
              <a:t>/</a:t>
            </a:r>
            <a:r>
              <a:rPr lang="en-US" sz="2400" i="1" dirty="0"/>
              <a:t>claim </a:t>
            </a:r>
            <a:r>
              <a:rPr lang="en-US" sz="2400" dirty="0"/>
              <a:t>do not actually have access to an event argument.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Clauses combine with the nominal via predicate modification.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  We assume that predicate modification as the mode of composition is not restricted only to adjuncts</a:t>
            </a:r>
            <a:br>
              <a:rPr lang="en-US" sz="2000" dirty="0"/>
            </a:br>
            <a:endParaRPr lang="en-US" sz="2000" dirty="0"/>
          </a:p>
          <a:p>
            <a:r>
              <a:rPr lang="en-US" sz="2400" dirty="0"/>
              <a:t>The light verb is responsible for introducing the event argument.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After the light verb is merged, the fragment at LF now resembles the verb.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At this stage, the nominal assigns a theta role to the clausal complement (</a:t>
            </a:r>
            <a:r>
              <a:rPr lang="el-GR" sz="2400" dirty="0"/>
              <a:t>θ</a:t>
            </a:r>
            <a:r>
              <a:rPr lang="en-US" sz="2400" dirty="0"/>
              <a:t>-assignment at LF, following Larson 1988, Hoshi &amp; Saito 1993, Saito &amp; Hoshi 1994, Hoshi 1994).</a:t>
            </a:r>
          </a:p>
        </p:txBody>
      </p:sp>
    </p:spTree>
    <p:extLst>
      <p:ext uri="{BB962C8B-B14F-4D97-AF65-F5344CB8AC3E}">
        <p14:creationId xmlns:p14="http://schemas.microsoft.com/office/powerpoint/2010/main" val="315792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3A8B4-CF0D-4A25-924A-866B09917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Nominal denotation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E1FDB-3605-46FD-BABF-E4826A324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00232" cy="5032375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Recall that while deverbal content nominals admit appropriate aktionsart modifiers, the presence of the light verb is essential to license the modifier. </a:t>
            </a:r>
            <a:r>
              <a:rPr lang="en-US" sz="2200" dirty="0"/>
              <a:t>(“the </a:t>
            </a:r>
            <a:r>
              <a:rPr lang="en-US" sz="2200" b="1" dirty="0"/>
              <a:t>claim</a:t>
            </a:r>
            <a:r>
              <a:rPr lang="en-US" sz="2200" dirty="0"/>
              <a:t> that the Earth was flat (*</a:t>
            </a:r>
            <a:r>
              <a:rPr lang="en-US" sz="2200" u="sng" dirty="0"/>
              <a:t>for two years</a:t>
            </a:r>
            <a:r>
              <a:rPr lang="en-US" sz="2200" dirty="0"/>
              <a:t>)”)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This behavior is unlike other event nominals (</a:t>
            </a:r>
            <a:r>
              <a:rPr lang="en-US" sz="2200" dirty="0"/>
              <a:t>“the </a:t>
            </a:r>
            <a:r>
              <a:rPr lang="en-US" sz="2200" b="1" dirty="0"/>
              <a:t>destruction</a:t>
            </a:r>
            <a:r>
              <a:rPr lang="en-US" sz="2200" dirty="0"/>
              <a:t> of the city </a:t>
            </a:r>
            <a:r>
              <a:rPr lang="en-US" sz="2200" u="sng" dirty="0"/>
              <a:t>in two days</a:t>
            </a:r>
            <a:r>
              <a:rPr lang="en-US" sz="2200" dirty="0"/>
              <a:t>”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dirty="0"/>
              <a:t>Following Moulton (2013), we take this to indicate the lack of access to an event argument.</a:t>
            </a:r>
          </a:p>
          <a:p>
            <a:r>
              <a:rPr lang="en-US" sz="2400" dirty="0"/>
              <a:t>We adopt the denotation proposed for these nominals in Moulton (2013), as predicates of content-full individuals (see also </a:t>
            </a:r>
            <a:r>
              <a:rPr lang="en-US" sz="2400" dirty="0" err="1"/>
              <a:t>Moltmann</a:t>
            </a:r>
            <a:r>
              <a:rPr lang="en-US" sz="2400" dirty="0"/>
              <a:t> 2013):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1900" dirty="0"/>
              <a:t>[[thought]] =  </a:t>
            </a:r>
            <a:r>
              <a:rPr lang="el-GR" sz="1900" dirty="0"/>
              <a:t>λ</a:t>
            </a:r>
            <a:r>
              <a:rPr lang="en-US" sz="1900" dirty="0"/>
              <a:t>x</a:t>
            </a:r>
            <a:r>
              <a:rPr lang="en-US" sz="1900" baseline="-25000" dirty="0"/>
              <a:t>c </a:t>
            </a:r>
            <a:r>
              <a:rPr lang="en-US" sz="1900" dirty="0"/>
              <a:t>. </a:t>
            </a:r>
            <a:r>
              <a:rPr lang="en-US" sz="1900" i="1" dirty="0"/>
              <a:t>thought</a:t>
            </a:r>
            <a:r>
              <a:rPr lang="en-US" sz="1900" dirty="0"/>
              <a:t>(x</a:t>
            </a:r>
            <a:r>
              <a:rPr lang="en-US" sz="1900" baseline="-25000" dirty="0"/>
              <a:t>c</a:t>
            </a:r>
            <a:r>
              <a:rPr lang="en-US" sz="1900" dirty="0"/>
              <a:t>)</a:t>
            </a:r>
          </a:p>
          <a:p>
            <a:pPr marL="0" indent="0">
              <a:buNone/>
            </a:pPr>
            <a:r>
              <a:rPr lang="en-US" sz="1900" dirty="0"/>
              <a:t>     [[belief]] =  </a:t>
            </a:r>
            <a:r>
              <a:rPr lang="el-GR" sz="1900" dirty="0"/>
              <a:t>λ</a:t>
            </a:r>
            <a:r>
              <a:rPr lang="en-US" sz="1900" dirty="0"/>
              <a:t>x</a:t>
            </a:r>
            <a:r>
              <a:rPr lang="en-US" sz="1900" baseline="-25000" dirty="0"/>
              <a:t>c </a:t>
            </a:r>
            <a:r>
              <a:rPr lang="en-US" sz="1900" dirty="0"/>
              <a:t>. </a:t>
            </a:r>
            <a:r>
              <a:rPr lang="en-US" sz="1900" i="1" dirty="0"/>
              <a:t>belief</a:t>
            </a:r>
            <a:r>
              <a:rPr lang="en-US" sz="1900" dirty="0"/>
              <a:t>(x</a:t>
            </a:r>
            <a:r>
              <a:rPr lang="en-US" sz="1900" baseline="-25000" dirty="0"/>
              <a:t>c</a:t>
            </a:r>
            <a:r>
              <a:rPr lang="en-US" sz="1900" dirty="0"/>
              <a:t>)</a:t>
            </a:r>
          </a:p>
          <a:p>
            <a:pPr marL="0" indent="0">
              <a:buNone/>
            </a:pPr>
            <a:r>
              <a:rPr lang="en-US" sz="1900" dirty="0"/>
              <a:t>     [[claim]] =  </a:t>
            </a:r>
            <a:r>
              <a:rPr lang="el-GR" sz="1900" dirty="0"/>
              <a:t>λ</a:t>
            </a:r>
            <a:r>
              <a:rPr lang="en-US" sz="1900" dirty="0"/>
              <a:t>x</a:t>
            </a:r>
            <a:r>
              <a:rPr lang="en-US" sz="1900" baseline="-25000" dirty="0"/>
              <a:t>c </a:t>
            </a:r>
            <a:r>
              <a:rPr lang="en-US" sz="1900" dirty="0"/>
              <a:t>. </a:t>
            </a:r>
            <a:r>
              <a:rPr lang="en-US" sz="1900" i="1" dirty="0"/>
              <a:t>claim</a:t>
            </a:r>
            <a:r>
              <a:rPr lang="en-US" sz="1900" dirty="0"/>
              <a:t>(x</a:t>
            </a:r>
            <a:r>
              <a:rPr lang="en-US" sz="1900" baseline="-25000" dirty="0"/>
              <a:t>c</a:t>
            </a:r>
            <a:r>
              <a:rPr lang="en-US" sz="1900" dirty="0"/>
              <a:t>)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569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B672E-BE15-45FD-B590-DFF0ABD77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40" y="145669"/>
            <a:ext cx="10515600" cy="132556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FD6E3-F4DB-4420-A53E-32A054D7E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2404"/>
            <a:ext cx="10515600" cy="4351338"/>
          </a:xfrm>
        </p:spPr>
        <p:txBody>
          <a:bodyPr/>
          <a:lstStyle/>
          <a:p>
            <a:r>
              <a:rPr lang="en-US" sz="2400" dirty="0"/>
              <a:t>In their verbal form, predicates like </a:t>
            </a:r>
            <a:r>
              <a:rPr lang="en-US" sz="2400" i="1" dirty="0"/>
              <a:t>think</a:t>
            </a:r>
            <a:r>
              <a:rPr lang="en-US" sz="2400" dirty="0"/>
              <a:t>, </a:t>
            </a:r>
            <a:r>
              <a:rPr lang="en-US" sz="2400" i="1" dirty="0"/>
              <a:t>believe, </a:t>
            </a:r>
            <a:r>
              <a:rPr lang="en-US" sz="2400" dirty="0"/>
              <a:t>and </a:t>
            </a:r>
            <a:r>
              <a:rPr lang="en-US" sz="2400" i="1" dirty="0"/>
              <a:t>claim </a:t>
            </a:r>
            <a:r>
              <a:rPr lang="en-US" sz="2400" dirty="0"/>
              <a:t>select clausal ‘content-denoting’ arguments:</a:t>
            </a: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r>
              <a:rPr lang="en-US" sz="2400" i="1" dirty="0"/>
              <a:t>    </a:t>
            </a:r>
            <a:r>
              <a:rPr lang="en-US" sz="2400" dirty="0"/>
              <a:t>(1) John thought/believed/claimed *(that Bill was the culprit).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But, in their nominal forms, the clauses seem more adjunct-like:</a:t>
            </a:r>
            <a:br>
              <a:rPr lang="en-US" sz="2400" dirty="0"/>
            </a:b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(2) John dismissed the thought/belief/claim (that Bill was the culprit).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99C873-9413-4384-BC62-D85A974A14C1}"/>
              </a:ext>
            </a:extLst>
          </p:cNvPr>
          <p:cNvSpPr txBox="1"/>
          <p:nvPr/>
        </p:nvSpPr>
        <p:spPr>
          <a:xfrm>
            <a:off x="1158432" y="5308196"/>
            <a:ext cx="9046272" cy="138499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u="sng" dirty="0"/>
              <a:t>Question of interest</a:t>
            </a:r>
            <a:r>
              <a:rPr lang="en-US" sz="2800" dirty="0"/>
              <a:t>: Is there any environment where clausal attachments to such nouns function as arguments, or are they always adjunct-like?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23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3A8B4-CF0D-4A25-924A-866B09917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Light verb denotation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E1FDB-3605-46FD-BABF-E4826A324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light verb combines with the nominal and introduces an event argument.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dirty="0"/>
              <a:t>   [[light-verb]]  =  </a:t>
            </a:r>
            <a:r>
              <a:rPr lang="el-GR" sz="2400" dirty="0"/>
              <a:t>λ</a:t>
            </a:r>
            <a:r>
              <a:rPr lang="en-US" sz="2400" dirty="0"/>
              <a:t>P</a:t>
            </a:r>
            <a:r>
              <a:rPr lang="en-US" sz="2400" baseline="-25000" dirty="0"/>
              <a:t>&lt;e,t&gt; </a:t>
            </a:r>
            <a:r>
              <a:rPr lang="en-US" sz="2400" dirty="0"/>
              <a:t>. </a:t>
            </a:r>
            <a:r>
              <a:rPr lang="el-GR" sz="2400" dirty="0"/>
              <a:t>λ</a:t>
            </a:r>
            <a:r>
              <a:rPr lang="en-US" sz="2400" dirty="0"/>
              <a:t>x</a:t>
            </a:r>
            <a:r>
              <a:rPr lang="en-US" sz="2400" baseline="-25000" dirty="0"/>
              <a:t>e </a:t>
            </a:r>
            <a:r>
              <a:rPr lang="en-US" sz="2400" dirty="0"/>
              <a:t>. </a:t>
            </a:r>
            <a:r>
              <a:rPr lang="el-GR" sz="2400" dirty="0"/>
              <a:t>λ</a:t>
            </a:r>
            <a:r>
              <a:rPr lang="en-US" sz="2400" dirty="0"/>
              <a:t>e</a:t>
            </a:r>
            <a:r>
              <a:rPr lang="en-US" sz="2400" baseline="-25000" dirty="0"/>
              <a:t>v </a:t>
            </a:r>
            <a:r>
              <a:rPr lang="en-US" sz="2400" dirty="0"/>
              <a:t>. MAKE(x, e) &amp; P(x)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112329B-65BD-46C1-8E59-B8245968C543}"/>
              </a:ext>
            </a:extLst>
          </p:cNvPr>
          <p:cNvGrpSpPr/>
          <p:nvPr/>
        </p:nvGrpSpPr>
        <p:grpSpPr>
          <a:xfrm>
            <a:off x="2683200" y="3224463"/>
            <a:ext cx="2117400" cy="1577683"/>
            <a:chOff x="2683200" y="3224463"/>
            <a:chExt cx="2117400" cy="1577683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D82E451-4369-444F-889F-A73F6DD14530}"/>
                </a:ext>
              </a:extLst>
            </p:cNvPr>
            <p:cNvSpPr/>
            <p:nvPr/>
          </p:nvSpPr>
          <p:spPr>
            <a:xfrm>
              <a:off x="3043989" y="3224463"/>
              <a:ext cx="878306" cy="51735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EDB1422-503F-427F-97A3-579DB05EA77F}"/>
                </a:ext>
              </a:extLst>
            </p:cNvPr>
            <p:cNvGrpSpPr/>
            <p:nvPr/>
          </p:nvGrpSpPr>
          <p:grpSpPr>
            <a:xfrm>
              <a:off x="2683200" y="3741822"/>
              <a:ext cx="2117400" cy="1060324"/>
              <a:chOff x="2683200" y="3741822"/>
              <a:chExt cx="2117400" cy="1060324"/>
            </a:xfrm>
          </p:grpSpPr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B5EE06FC-6CD8-45F6-A258-7810327DC7E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552324" y="3741822"/>
                <a:ext cx="0" cy="505325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29538BC-16A6-403E-8194-0B42B2394C99}"/>
                  </a:ext>
                </a:extLst>
              </p:cNvPr>
              <p:cNvSpPr txBox="1"/>
              <p:nvPr/>
            </p:nvSpPr>
            <p:spPr>
              <a:xfrm>
                <a:off x="2683200" y="4278926"/>
                <a:ext cx="2117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</a:rPr>
                  <a:t>The deverbal nominal argument like </a:t>
                </a:r>
                <a:r>
                  <a:rPr lang="en-US" sz="1400" i="1" dirty="0">
                    <a:solidFill>
                      <a:srgbClr val="FF0000"/>
                    </a:solidFill>
                  </a:rPr>
                  <a:t>claim</a:t>
                </a:r>
              </a:p>
            </p:txBody>
          </p:sp>
        </p:grp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E2288619-5D8E-431F-88F1-AF397CA2E080}"/>
              </a:ext>
            </a:extLst>
          </p:cNvPr>
          <p:cNvGrpSpPr/>
          <p:nvPr/>
        </p:nvGrpSpPr>
        <p:grpSpPr>
          <a:xfrm>
            <a:off x="4031746" y="3224463"/>
            <a:ext cx="1800562" cy="2368944"/>
            <a:chOff x="4031746" y="3224463"/>
            <a:chExt cx="1800562" cy="2368944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17260D1-A724-4783-B2BF-D886B231A87A}"/>
                </a:ext>
              </a:extLst>
            </p:cNvPr>
            <p:cNvSpPr/>
            <p:nvPr/>
          </p:nvSpPr>
          <p:spPr>
            <a:xfrm>
              <a:off x="4505827" y="3224463"/>
              <a:ext cx="589547" cy="51735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15D20F42-2F86-4398-903D-419C571D4539}"/>
                </a:ext>
              </a:extLst>
            </p:cNvPr>
            <p:cNvGrpSpPr/>
            <p:nvPr/>
          </p:nvGrpSpPr>
          <p:grpSpPr>
            <a:xfrm>
              <a:off x="4031746" y="3795964"/>
              <a:ext cx="1800562" cy="1797443"/>
              <a:chOff x="2736346" y="3741823"/>
              <a:chExt cx="1800562" cy="1797443"/>
            </a:xfrm>
          </p:grpSpPr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A878B4E4-E86B-43D2-99BB-B20AE301BB5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552324" y="3741823"/>
                <a:ext cx="0" cy="1004636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C32D871-5D0C-4FB9-A39F-CEBA46FA274A}"/>
                  </a:ext>
                </a:extLst>
              </p:cNvPr>
              <p:cNvSpPr txBox="1"/>
              <p:nvPr/>
            </p:nvSpPr>
            <p:spPr>
              <a:xfrm>
                <a:off x="2736346" y="4800602"/>
                <a:ext cx="1800562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</a:rPr>
                  <a:t>The event argument introduced by the light verb</a:t>
                </a:r>
              </a:p>
            </p:txBody>
          </p:sp>
        </p:grp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276B7DA-32D6-4A80-9658-9C2F5D57B739}"/>
              </a:ext>
            </a:extLst>
          </p:cNvPr>
          <p:cNvGrpSpPr/>
          <p:nvPr/>
        </p:nvGrpSpPr>
        <p:grpSpPr>
          <a:xfrm>
            <a:off x="5095374" y="3170321"/>
            <a:ext cx="2609965" cy="2030933"/>
            <a:chOff x="5095374" y="3170321"/>
            <a:chExt cx="2609965" cy="2030933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0CE2323-6483-450E-9206-D5512619B4EA}"/>
                </a:ext>
              </a:extLst>
            </p:cNvPr>
            <p:cNvSpPr/>
            <p:nvPr/>
          </p:nvSpPr>
          <p:spPr>
            <a:xfrm>
              <a:off x="5095374" y="3170321"/>
              <a:ext cx="1473868" cy="5715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66E09484-2389-4CA7-B7F9-84D345C52390}"/>
                </a:ext>
              </a:extLst>
            </p:cNvPr>
            <p:cNvGrpSpPr/>
            <p:nvPr/>
          </p:nvGrpSpPr>
          <p:grpSpPr>
            <a:xfrm>
              <a:off x="5714157" y="3791648"/>
              <a:ext cx="1991182" cy="1409606"/>
              <a:chOff x="3179663" y="3741822"/>
              <a:chExt cx="1991182" cy="1409606"/>
            </a:xfrm>
          </p:grpSpPr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2A67D15C-991A-4F87-B588-10553A8C6B8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552324" y="3741822"/>
                <a:ext cx="0" cy="505325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72D7AE8-EA8E-45B8-86E3-97F26A79E923}"/>
                  </a:ext>
                </a:extLst>
              </p:cNvPr>
              <p:cNvSpPr txBox="1"/>
              <p:nvPr/>
            </p:nvSpPr>
            <p:spPr>
              <a:xfrm>
                <a:off x="3179663" y="4197321"/>
                <a:ext cx="1991182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</a:rPr>
                  <a:t>A functional building block of event structure, akin to Hale &amp; Keyser’s (1992) little </a:t>
                </a:r>
                <a:r>
                  <a:rPr lang="en-US" sz="1400" i="1" dirty="0">
                    <a:solidFill>
                      <a:srgbClr val="FF0000"/>
                    </a:solidFill>
                  </a:rPr>
                  <a:t>v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88314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3A8B4-CF0D-4A25-924A-866B09917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550" y="100184"/>
            <a:ext cx="10515600" cy="1325563"/>
          </a:xfrm>
        </p:spPr>
        <p:txBody>
          <a:bodyPr/>
          <a:lstStyle/>
          <a:p>
            <a:r>
              <a:rPr lang="en-US" dirty="0"/>
              <a:t>Composition example: Kannada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4F2A4D-91E0-4EF6-902F-AA5DE1E0B88B}"/>
              </a:ext>
            </a:extLst>
          </p:cNvPr>
          <p:cNvSpPr txBox="1"/>
          <p:nvPr/>
        </p:nvSpPr>
        <p:spPr>
          <a:xfrm>
            <a:off x="873851" y="1629919"/>
            <a:ext cx="533444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600" dirty="0"/>
              <a:t>Raama</a:t>
            </a:r>
            <a:r>
              <a:rPr lang="en-US" sz="1600" baseline="-25000" dirty="0"/>
              <a:t>1</a:t>
            </a:r>
            <a:r>
              <a:rPr lang="en-US" sz="1600" dirty="0"/>
              <a:t>  *[</a:t>
            </a:r>
            <a:r>
              <a:rPr lang="en-US" sz="1600" dirty="0">
                <a:solidFill>
                  <a:srgbClr val="0070C0"/>
                </a:solidFill>
              </a:rPr>
              <a:t>PRO</a:t>
            </a:r>
            <a:r>
              <a:rPr lang="en-US" sz="1600" baseline="-25000" dirty="0">
                <a:solidFill>
                  <a:srgbClr val="0070C0"/>
                </a:solidFill>
              </a:rPr>
              <a:t>1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accent1"/>
                </a:solidFill>
              </a:rPr>
              <a:t>haNNu  taru-a</a:t>
            </a:r>
            <a:r>
              <a:rPr lang="en-US" sz="1600" dirty="0"/>
              <a:t>]          </a:t>
            </a:r>
            <a:r>
              <a:rPr lang="en-US" sz="1600" dirty="0" err="1">
                <a:solidFill>
                  <a:srgbClr val="00B050"/>
                </a:solidFill>
              </a:rPr>
              <a:t>nirdhaara</a:t>
            </a:r>
            <a:r>
              <a:rPr lang="en-US" sz="1600" dirty="0">
                <a:solidFill>
                  <a:srgbClr val="00B050"/>
                </a:solidFill>
              </a:rPr>
              <a:t>    maaDidanu</a:t>
            </a:r>
            <a:r>
              <a:rPr lang="en-US" sz="1600" dirty="0"/>
              <a:t>.</a:t>
            </a:r>
            <a:br>
              <a:rPr lang="en-US" sz="1600" dirty="0"/>
            </a:br>
            <a:r>
              <a:rPr lang="en-US" sz="1600" dirty="0"/>
              <a:t>Raama              fruit       bring-PART     decision        did.3.SG.M</a:t>
            </a:r>
            <a:br>
              <a:rPr lang="en-US" sz="1600" dirty="0"/>
            </a:br>
            <a:r>
              <a:rPr lang="en-US" sz="1600" dirty="0"/>
              <a:t>            </a:t>
            </a:r>
            <a:br>
              <a:rPr lang="en-US" sz="1600" dirty="0"/>
            </a:br>
            <a:r>
              <a:rPr lang="en-US" sz="1600" dirty="0"/>
              <a:t> “Raama decided to bring fruit.”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7FC38B-7EED-4123-A1C1-C276983EC185}"/>
              </a:ext>
            </a:extLst>
          </p:cNvPr>
          <p:cNvSpPr txBox="1"/>
          <p:nvPr/>
        </p:nvSpPr>
        <p:spPr>
          <a:xfrm>
            <a:off x="7310505" y="1588373"/>
            <a:ext cx="586117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Raama</a:t>
            </a:r>
            <a:r>
              <a:rPr lang="en-US" sz="1600" baseline="-25000" dirty="0"/>
              <a:t>1</a:t>
            </a:r>
            <a:r>
              <a:rPr lang="en-US" sz="1600" dirty="0"/>
              <a:t>  *[</a:t>
            </a:r>
            <a:r>
              <a:rPr lang="en-US" sz="1600" dirty="0">
                <a:solidFill>
                  <a:srgbClr val="0070C0"/>
                </a:solidFill>
              </a:rPr>
              <a:t>PRO</a:t>
            </a:r>
            <a:r>
              <a:rPr lang="en-US" sz="1600" baseline="-25000" dirty="0">
                <a:solidFill>
                  <a:srgbClr val="0070C0"/>
                </a:solidFill>
              </a:rPr>
              <a:t>1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>
                <a:solidFill>
                  <a:schemeClr val="accent1"/>
                </a:solidFill>
              </a:rPr>
              <a:t>haNNu  tar(u)-alu</a:t>
            </a:r>
            <a:r>
              <a:rPr lang="en-US" sz="1600" dirty="0"/>
              <a:t>]           </a:t>
            </a:r>
            <a:r>
              <a:rPr lang="en-US" sz="1600" dirty="0" err="1">
                <a:solidFill>
                  <a:srgbClr val="00B050"/>
                </a:solidFill>
              </a:rPr>
              <a:t>nirdharisidanu</a:t>
            </a:r>
            <a:r>
              <a:rPr lang="en-US" sz="1600" dirty="0"/>
              <a:t>.</a:t>
            </a:r>
            <a:br>
              <a:rPr lang="en-US" sz="1600" dirty="0"/>
            </a:br>
            <a:r>
              <a:rPr lang="en-US" sz="1600" dirty="0"/>
              <a:t>Raama               fruit       bring-INF         decided.3.SG.M</a:t>
            </a:r>
            <a:br>
              <a:rPr lang="en-US" sz="1600" dirty="0"/>
            </a:br>
            <a:r>
              <a:rPr lang="en-US" sz="1600" dirty="0"/>
              <a:t>            </a:t>
            </a:r>
            <a:br>
              <a:rPr lang="en-US" sz="1600" dirty="0"/>
            </a:br>
            <a:r>
              <a:rPr lang="en-US" sz="1600" dirty="0"/>
              <a:t> “Raama decided to bring fruit.” 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701EE35-2010-45CB-A9AC-8E20A8BA60EC}"/>
              </a:ext>
            </a:extLst>
          </p:cNvPr>
          <p:cNvGrpSpPr/>
          <p:nvPr/>
        </p:nvGrpSpPr>
        <p:grpSpPr>
          <a:xfrm>
            <a:off x="8287403" y="3762085"/>
            <a:ext cx="1254100" cy="1095234"/>
            <a:chOff x="1073090" y="4391275"/>
            <a:chExt cx="876026" cy="1095234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7DA3F19-72B0-4057-A4EB-C3280A3ACFDF}"/>
                </a:ext>
              </a:extLst>
            </p:cNvPr>
            <p:cNvCxnSpPr>
              <a:cxnSpLocks/>
              <a:endCxn id="52" idx="0"/>
            </p:cNvCxnSpPr>
            <p:nvPr/>
          </p:nvCxnSpPr>
          <p:spPr>
            <a:xfrm flipH="1">
              <a:off x="1138353" y="4923372"/>
              <a:ext cx="534037" cy="5631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3C3ABA6-242A-4DD0-9AF0-46A0AA73ED49}"/>
                </a:ext>
              </a:extLst>
            </p:cNvPr>
            <p:cNvCxnSpPr>
              <a:cxnSpLocks/>
            </p:cNvCxnSpPr>
            <p:nvPr/>
          </p:nvCxnSpPr>
          <p:spPr>
            <a:xfrm>
              <a:off x="1672390" y="4908633"/>
              <a:ext cx="276726" cy="51735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8D3FCCE-07D1-46D0-B16F-1BACF39EE5D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73090" y="4391275"/>
              <a:ext cx="322574" cy="4351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9059068-BA4A-42F6-B34B-FC1900D7A8F2}"/>
                </a:ext>
              </a:extLst>
            </p:cNvPr>
            <p:cNvCxnSpPr>
              <a:cxnSpLocks/>
            </p:cNvCxnSpPr>
            <p:nvPr/>
          </p:nvCxnSpPr>
          <p:spPr>
            <a:xfrm>
              <a:off x="1395664" y="4391275"/>
              <a:ext cx="276726" cy="51735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732EB8A0-4735-4EF0-A802-06FD46C2164E}"/>
              </a:ext>
            </a:extLst>
          </p:cNvPr>
          <p:cNvGrpSpPr/>
          <p:nvPr/>
        </p:nvGrpSpPr>
        <p:grpSpPr>
          <a:xfrm>
            <a:off x="1047277" y="3071604"/>
            <a:ext cx="4266317" cy="3248890"/>
            <a:chOff x="1047277" y="3071604"/>
            <a:chExt cx="4266317" cy="3248890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5B4C08E-6EBF-4D75-BB53-071709668959}"/>
                </a:ext>
              </a:extLst>
            </p:cNvPr>
            <p:cNvGrpSpPr/>
            <p:nvPr/>
          </p:nvGrpSpPr>
          <p:grpSpPr>
            <a:xfrm>
              <a:off x="2090788" y="3071604"/>
              <a:ext cx="1964283" cy="2363999"/>
              <a:chOff x="1359569" y="3890520"/>
              <a:chExt cx="902368" cy="1535471"/>
            </a:xfrm>
          </p:grpSpPr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379BADDA-0680-4DD4-B943-49BC2ABE87AD}"/>
                  </a:ext>
                </a:extLst>
              </p:cNvPr>
              <p:cNvCxnSpPr/>
              <p:nvPr/>
            </p:nvCxnSpPr>
            <p:spPr>
              <a:xfrm flipH="1">
                <a:off x="1359569" y="4908633"/>
                <a:ext cx="312821" cy="51735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96C8DA10-8346-4C6C-9559-776A3F9B458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72390" y="4908633"/>
                <a:ext cx="276726" cy="51735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34D76DF2-5C74-4DEA-92A9-667E91C3C945}"/>
                  </a:ext>
                </a:extLst>
              </p:cNvPr>
              <p:cNvCxnSpPr/>
              <p:nvPr/>
            </p:nvCxnSpPr>
            <p:spPr>
              <a:xfrm flipH="1">
                <a:off x="1672390" y="4391275"/>
                <a:ext cx="312821" cy="51735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28D00857-E29B-4B7B-BEE0-5610611943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85211" y="4391275"/>
                <a:ext cx="276726" cy="51735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4E3EDE2D-9DE4-4995-A41B-59887253C3BD}"/>
                  </a:ext>
                </a:extLst>
              </p:cNvPr>
              <p:cNvCxnSpPr/>
              <p:nvPr/>
            </p:nvCxnSpPr>
            <p:spPr>
              <a:xfrm flipH="1">
                <a:off x="1395664" y="3899825"/>
                <a:ext cx="312821" cy="51735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3CC6A23F-B13E-42FF-97E8-0C14557BCB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08485" y="3890520"/>
                <a:ext cx="276726" cy="51735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24ADA567-6745-443A-B35C-19A86E249D9E}"/>
                </a:ext>
              </a:extLst>
            </p:cNvPr>
            <p:cNvSpPr/>
            <p:nvPr/>
          </p:nvSpPr>
          <p:spPr>
            <a:xfrm>
              <a:off x="1047277" y="5429957"/>
              <a:ext cx="2104225" cy="543132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3483F49-42B9-477A-9D2E-266DDF8AB35E}"/>
                </a:ext>
              </a:extLst>
            </p:cNvPr>
            <p:cNvSpPr txBox="1"/>
            <p:nvPr/>
          </p:nvSpPr>
          <p:spPr>
            <a:xfrm>
              <a:off x="1102306" y="5951162"/>
              <a:ext cx="20250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PRO</a:t>
              </a:r>
              <a:r>
                <a:rPr lang="en-US" sz="1800" baseline="-25000" dirty="0">
                  <a:solidFill>
                    <a:srgbClr val="0070C0"/>
                  </a:solidFill>
                </a:rPr>
                <a:t>1</a:t>
              </a:r>
              <a:r>
                <a:rPr lang="en-US" dirty="0">
                  <a:solidFill>
                    <a:srgbClr val="0070C0"/>
                  </a:solidFill>
                </a:rPr>
                <a:t> haNNu taru-a</a:t>
              </a:r>
              <a:endParaRPr lang="en-US" sz="2400" dirty="0">
                <a:solidFill>
                  <a:srgbClr val="0070C0"/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7851C3D-257D-46EB-8F8B-6D8A280E2253}"/>
                </a:ext>
              </a:extLst>
            </p:cNvPr>
            <p:cNvSpPr txBox="1"/>
            <p:nvPr/>
          </p:nvSpPr>
          <p:spPr>
            <a:xfrm>
              <a:off x="2999311" y="5387752"/>
              <a:ext cx="16808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rgbClr val="00B050"/>
                  </a:solidFill>
                </a:rPr>
                <a:t>nirdhaara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16EA31F-99C6-4D26-A26A-E315FC6EBE7A}"/>
                </a:ext>
              </a:extLst>
            </p:cNvPr>
            <p:cNvSpPr txBox="1"/>
            <p:nvPr/>
          </p:nvSpPr>
          <p:spPr>
            <a:xfrm>
              <a:off x="3632717" y="4589865"/>
              <a:ext cx="16808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maaDidanu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17C5A95-B223-4EEE-9568-4BAAB9A3A1D6}"/>
                </a:ext>
              </a:extLst>
            </p:cNvPr>
            <p:cNvSpPr txBox="1"/>
            <p:nvPr/>
          </p:nvSpPr>
          <p:spPr>
            <a:xfrm>
              <a:off x="1639277" y="3798890"/>
              <a:ext cx="14892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Raama</a:t>
              </a:r>
              <a:r>
                <a:rPr lang="en-US" sz="2400" baseline="-25000" dirty="0"/>
                <a:t>1</a:t>
              </a:r>
              <a:endParaRPr lang="en-US" sz="2400" dirty="0"/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D1018D56-29A8-464D-8A4C-332506257428}"/>
              </a:ext>
            </a:extLst>
          </p:cNvPr>
          <p:cNvSpPr txBox="1"/>
          <p:nvPr/>
        </p:nvSpPr>
        <p:spPr>
          <a:xfrm>
            <a:off x="236879" y="6175035"/>
            <a:ext cx="5076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λ</a:t>
            </a:r>
            <a:r>
              <a:rPr lang="en-US" sz="1600" dirty="0"/>
              <a:t>x. </a:t>
            </a:r>
            <a:r>
              <a:rPr lang="en-US" sz="2000" dirty="0" err="1"/>
              <a:t>f</a:t>
            </a:r>
            <a:r>
              <a:rPr lang="en-US" sz="1600" dirty="0" err="1"/>
              <a:t>CONT</a:t>
            </a:r>
            <a:r>
              <a:rPr lang="en-US" sz="1600" dirty="0"/>
              <a:t>(x) = </a:t>
            </a:r>
            <a:r>
              <a:rPr lang="el-GR" sz="1600" dirty="0"/>
              <a:t>λ</a:t>
            </a:r>
            <a:r>
              <a:rPr lang="en-US" sz="1600" dirty="0"/>
              <a:t>w. bring(fruit)(Raama)(w)</a:t>
            </a:r>
            <a:br>
              <a:rPr lang="en-US" sz="1600" dirty="0"/>
            </a:br>
            <a:r>
              <a:rPr lang="en-US" sz="1200" dirty="0"/>
              <a:t>                                                                                             </a:t>
            </a:r>
            <a:endParaRPr lang="en-US" sz="20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7164549-6763-40D1-9F2A-764759F528EB}"/>
              </a:ext>
            </a:extLst>
          </p:cNvPr>
          <p:cNvSpPr txBox="1"/>
          <p:nvPr/>
        </p:nvSpPr>
        <p:spPr>
          <a:xfrm>
            <a:off x="3083416" y="5680000"/>
            <a:ext cx="342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λ</a:t>
            </a:r>
            <a:r>
              <a:rPr lang="en-US" sz="1600" dirty="0"/>
              <a:t>x. decision’(x)</a:t>
            </a:r>
            <a:endParaRPr lang="en-US" sz="2000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B838853-AE71-4A44-B677-90B4F6E0F360}"/>
              </a:ext>
            </a:extLst>
          </p:cNvPr>
          <p:cNvGrpSpPr/>
          <p:nvPr/>
        </p:nvGrpSpPr>
        <p:grpSpPr>
          <a:xfrm>
            <a:off x="353518" y="4319399"/>
            <a:ext cx="3864959" cy="800219"/>
            <a:chOff x="387792" y="4688150"/>
            <a:chExt cx="3864959" cy="800219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46756E06-5CBF-4A2B-9671-76F6EBD9BF8F}"/>
                </a:ext>
              </a:extLst>
            </p:cNvPr>
            <p:cNvSpPr txBox="1"/>
            <p:nvPr/>
          </p:nvSpPr>
          <p:spPr>
            <a:xfrm>
              <a:off x="387792" y="4688150"/>
              <a:ext cx="3864959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/>
                <a:t>λ</a:t>
              </a:r>
              <a:r>
                <a:rPr lang="en-US" sz="1600" dirty="0"/>
                <a:t>x. thought’(x) &amp; </a:t>
              </a:r>
              <a:r>
                <a:rPr lang="en-US" sz="1600" dirty="0" err="1"/>
                <a:t>fCONT</a:t>
              </a:r>
              <a:r>
                <a:rPr lang="en-US" sz="1600" dirty="0"/>
                <a:t>(x) = </a:t>
              </a:r>
              <a:br>
                <a:rPr lang="en-US" sz="1600" dirty="0"/>
              </a:br>
              <a:r>
                <a:rPr lang="en-US" sz="1600" dirty="0" err="1"/>
                <a:t>λw</a:t>
              </a:r>
              <a:r>
                <a:rPr lang="en-US" sz="1600" dirty="0"/>
                <a:t>. bring(fruit)(Raama)(w)</a:t>
              </a:r>
              <a:br>
                <a:rPr lang="en-US" sz="1600" dirty="0"/>
              </a:br>
              <a:r>
                <a:rPr lang="en-US" sz="1400" dirty="0"/>
                <a:t>(predicate modification) </a:t>
              </a:r>
              <a:endParaRPr lang="en-US" sz="2000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23D3835-C47F-420A-8E22-C8CA4BB4BC49}"/>
                </a:ext>
              </a:extLst>
            </p:cNvPr>
            <p:cNvSpPr/>
            <p:nvPr/>
          </p:nvSpPr>
          <p:spPr>
            <a:xfrm>
              <a:off x="2765312" y="4939248"/>
              <a:ext cx="142853" cy="13717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05A58685-2FD1-4FB2-ADB9-5A396343003F}"/>
              </a:ext>
            </a:extLst>
          </p:cNvPr>
          <p:cNvSpPr txBox="1"/>
          <p:nvPr/>
        </p:nvSpPr>
        <p:spPr>
          <a:xfrm>
            <a:off x="3357813" y="4811540"/>
            <a:ext cx="609399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600" dirty="0"/>
              <a:t>λ</a:t>
            </a:r>
            <a:r>
              <a:rPr lang="en-US" sz="1600" dirty="0"/>
              <a:t>P. </a:t>
            </a:r>
            <a:r>
              <a:rPr lang="el-GR" sz="1600" dirty="0"/>
              <a:t>λ</a:t>
            </a:r>
            <a:r>
              <a:rPr lang="en-US" sz="1600" dirty="0"/>
              <a:t>x.</a:t>
            </a:r>
            <a:r>
              <a:rPr lang="el-GR" sz="1600" dirty="0"/>
              <a:t> λ</a:t>
            </a:r>
            <a:r>
              <a:rPr lang="en-US" sz="1600" dirty="0"/>
              <a:t>e . MAKE(x)(e) &amp; P(x)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C853699-4221-4CA8-B60F-3EE4645241EC}"/>
              </a:ext>
            </a:extLst>
          </p:cNvPr>
          <p:cNvSpPr txBox="1"/>
          <p:nvPr/>
        </p:nvSpPr>
        <p:spPr>
          <a:xfrm>
            <a:off x="3560003" y="3406900"/>
            <a:ext cx="341613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λ</a:t>
            </a:r>
            <a:r>
              <a:rPr lang="en-US" sz="1600" dirty="0"/>
              <a:t>x . </a:t>
            </a:r>
            <a:r>
              <a:rPr lang="el-GR" sz="1600" dirty="0"/>
              <a:t>λ</a:t>
            </a:r>
            <a:r>
              <a:rPr lang="en-US" sz="1600" dirty="0"/>
              <a:t>e. MAKE(x)(e) &amp; decision’(x) &amp; </a:t>
            </a:r>
            <a:r>
              <a:rPr lang="en-US" sz="1600" dirty="0" err="1"/>
              <a:t>fCONT</a:t>
            </a:r>
            <a:r>
              <a:rPr lang="en-US" sz="1600" dirty="0"/>
              <a:t>(x) = </a:t>
            </a:r>
            <a:r>
              <a:rPr lang="en-US" sz="1600" dirty="0" err="1"/>
              <a:t>λw</a:t>
            </a:r>
            <a:r>
              <a:rPr lang="en-US" sz="1600" dirty="0"/>
              <a:t>. bring(fruit)(Raama)(w)</a:t>
            </a:r>
          </a:p>
          <a:p>
            <a:r>
              <a:rPr lang="en-US" sz="1600" dirty="0"/>
              <a:t> (function application)</a:t>
            </a:r>
            <a:br>
              <a:rPr lang="en-US" sz="1600" dirty="0"/>
            </a:br>
            <a:endParaRPr lang="en-US" sz="2000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D684E68-7D73-4932-8E7A-C2E2CC1A9ACE}"/>
              </a:ext>
            </a:extLst>
          </p:cNvPr>
          <p:cNvSpPr/>
          <p:nvPr/>
        </p:nvSpPr>
        <p:spPr>
          <a:xfrm>
            <a:off x="3374120" y="3783165"/>
            <a:ext cx="142853" cy="13717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99E60623-1408-4FC8-83D9-D992B8970FE0}"/>
              </a:ext>
            </a:extLst>
          </p:cNvPr>
          <p:cNvSpPr/>
          <p:nvPr/>
        </p:nvSpPr>
        <p:spPr>
          <a:xfrm>
            <a:off x="7420589" y="4857319"/>
            <a:ext cx="1920486" cy="585549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6D8A7C2-1AED-4686-A7BB-AE8FD47D07BC}"/>
              </a:ext>
            </a:extLst>
          </p:cNvPr>
          <p:cNvSpPr txBox="1"/>
          <p:nvPr/>
        </p:nvSpPr>
        <p:spPr>
          <a:xfrm>
            <a:off x="7319240" y="5424760"/>
            <a:ext cx="2612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PRO</a:t>
            </a:r>
            <a:r>
              <a:rPr lang="en-US" baseline="-25000" dirty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 haNNu tar(u)-alu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AFB70AA-6D8B-47AF-929F-457D6521C3C4}"/>
              </a:ext>
            </a:extLst>
          </p:cNvPr>
          <p:cNvSpPr txBox="1"/>
          <p:nvPr/>
        </p:nvSpPr>
        <p:spPr>
          <a:xfrm>
            <a:off x="6388947" y="5680989"/>
            <a:ext cx="4535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λ</a:t>
            </a:r>
            <a:r>
              <a:rPr lang="en-US" sz="1600" dirty="0"/>
              <a:t>x. </a:t>
            </a:r>
            <a:r>
              <a:rPr lang="en-US" sz="1600" dirty="0" err="1"/>
              <a:t>fCONT</a:t>
            </a:r>
            <a:r>
              <a:rPr lang="en-US" sz="1600" dirty="0"/>
              <a:t>(x) = </a:t>
            </a:r>
            <a:r>
              <a:rPr lang="el-GR" sz="1600" dirty="0"/>
              <a:t>λ</a:t>
            </a:r>
            <a:r>
              <a:rPr lang="en-US" sz="1600" dirty="0"/>
              <a:t>w. bring(fruit)(Raama)(w)  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288DF5A-960A-4992-B2F8-1CC4B42BAAF7}"/>
              </a:ext>
            </a:extLst>
          </p:cNvPr>
          <p:cNvSpPr txBox="1"/>
          <p:nvPr/>
        </p:nvSpPr>
        <p:spPr>
          <a:xfrm>
            <a:off x="9265955" y="4783610"/>
            <a:ext cx="19502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nirdharisidanu</a:t>
            </a:r>
            <a:endParaRPr lang="en-US" sz="24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37AD417-2D6B-469F-8CE1-49F38DEDEA47}"/>
              </a:ext>
            </a:extLst>
          </p:cNvPr>
          <p:cNvSpPr txBox="1"/>
          <p:nvPr/>
        </p:nvSpPr>
        <p:spPr>
          <a:xfrm>
            <a:off x="9401378" y="5094991"/>
            <a:ext cx="342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λ</a:t>
            </a:r>
            <a:r>
              <a:rPr lang="en-US" sz="1600" dirty="0"/>
              <a:t>x. </a:t>
            </a:r>
            <a:r>
              <a:rPr lang="el-GR" sz="1600" dirty="0"/>
              <a:t>λ</a:t>
            </a:r>
            <a:r>
              <a:rPr lang="en-US" sz="1600" dirty="0"/>
              <a:t>e. decide’(x)(e)</a:t>
            </a:r>
            <a:endParaRPr lang="en-US" sz="20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00D20CF-817E-4CE2-A5E5-D2927D0F06CF}"/>
              </a:ext>
            </a:extLst>
          </p:cNvPr>
          <p:cNvSpPr txBox="1"/>
          <p:nvPr/>
        </p:nvSpPr>
        <p:spPr>
          <a:xfrm>
            <a:off x="7833443" y="4083645"/>
            <a:ext cx="14892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Raama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04CBD19-5BCC-419B-BD84-1C2ACED760D2}"/>
              </a:ext>
            </a:extLst>
          </p:cNvPr>
          <p:cNvSpPr txBox="1"/>
          <p:nvPr/>
        </p:nvSpPr>
        <p:spPr>
          <a:xfrm>
            <a:off x="9001127" y="3627392"/>
            <a:ext cx="3405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λ</a:t>
            </a:r>
            <a:r>
              <a:rPr lang="en-US" sz="1600" dirty="0"/>
              <a:t>x . </a:t>
            </a:r>
            <a:r>
              <a:rPr lang="el-GR" sz="1600" dirty="0"/>
              <a:t>λ</a:t>
            </a:r>
            <a:r>
              <a:rPr lang="en-US" sz="1600" dirty="0"/>
              <a:t>e. decide’(x)(e) &amp; </a:t>
            </a:r>
            <a:br>
              <a:rPr lang="en-US" sz="1600" dirty="0"/>
            </a:br>
            <a:r>
              <a:rPr lang="en-US" sz="1600" dirty="0" err="1"/>
              <a:t>fCONT</a:t>
            </a:r>
            <a:r>
              <a:rPr lang="en-US" sz="1600" dirty="0"/>
              <a:t>(x) = </a:t>
            </a:r>
            <a:r>
              <a:rPr lang="en-US" sz="1600" dirty="0" err="1"/>
              <a:t>λw</a:t>
            </a:r>
            <a:r>
              <a:rPr lang="en-US" sz="1600" dirty="0"/>
              <a:t>. bring(fruit)(Raama)(w)</a:t>
            </a:r>
            <a:br>
              <a:rPr lang="en-US" sz="1600" dirty="0"/>
            </a:br>
            <a:r>
              <a:rPr lang="en-US" sz="1600" dirty="0"/>
              <a:t>   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(predicate restriction)</a:t>
            </a:r>
            <a:endParaRPr lang="en-US" dirty="0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89DAC577-ABFB-44B2-93C6-7B024FA78FEF}"/>
              </a:ext>
            </a:extLst>
          </p:cNvPr>
          <p:cNvSpPr/>
          <p:nvPr/>
        </p:nvSpPr>
        <p:spPr>
          <a:xfrm>
            <a:off x="9062388" y="4239438"/>
            <a:ext cx="157296" cy="13717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C501F9D-DD8C-4244-A46D-60FF72197B53}"/>
              </a:ext>
            </a:extLst>
          </p:cNvPr>
          <p:cNvSpPr txBox="1"/>
          <p:nvPr/>
        </p:nvSpPr>
        <p:spPr>
          <a:xfrm>
            <a:off x="10241090" y="6550223"/>
            <a:ext cx="65872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*</a:t>
            </a:r>
            <a:r>
              <a:rPr lang="en-US" sz="1400" dirty="0" err="1"/>
              <a:t>fCONT</a:t>
            </a:r>
            <a:r>
              <a:rPr lang="en-US" sz="1400" dirty="0"/>
              <a:t>: Moulton 2009</a:t>
            </a:r>
          </a:p>
        </p:txBody>
      </p:sp>
    </p:spTree>
    <p:extLst>
      <p:ext uri="{BB962C8B-B14F-4D97-AF65-F5344CB8AC3E}">
        <p14:creationId xmlns:p14="http://schemas.microsoft.com/office/powerpoint/2010/main" val="208127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8" grpId="0"/>
      <p:bldP spid="50" grpId="0"/>
      <p:bldP spid="51" grpId="0" animBg="1"/>
      <p:bldP spid="54" grpId="0"/>
      <p:bldP spid="63" grpId="0"/>
      <p:bldP spid="68" grpId="0"/>
      <p:bldP spid="69" grpId="0" animBg="1"/>
      <p:bldP spid="9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3A8B4-CF0D-4A25-924A-866B09917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550" y="100184"/>
            <a:ext cx="10515600" cy="1325563"/>
          </a:xfrm>
        </p:spPr>
        <p:txBody>
          <a:bodyPr/>
          <a:lstStyle/>
          <a:p>
            <a:r>
              <a:rPr lang="en-US" dirty="0"/>
              <a:t>Composition example: Kannada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4F2A4D-91E0-4EF6-902F-AA5DE1E0B88B}"/>
              </a:ext>
            </a:extLst>
          </p:cNvPr>
          <p:cNvSpPr txBox="1"/>
          <p:nvPr/>
        </p:nvSpPr>
        <p:spPr>
          <a:xfrm>
            <a:off x="873851" y="1629919"/>
            <a:ext cx="533444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600" dirty="0"/>
              <a:t>Raama</a:t>
            </a:r>
            <a:r>
              <a:rPr lang="en-US" sz="1600" baseline="-25000" dirty="0"/>
              <a:t>1</a:t>
            </a:r>
            <a:r>
              <a:rPr lang="en-US" sz="1600" dirty="0"/>
              <a:t>  *[</a:t>
            </a:r>
            <a:r>
              <a:rPr lang="en-US" sz="1600" dirty="0">
                <a:solidFill>
                  <a:srgbClr val="0070C0"/>
                </a:solidFill>
              </a:rPr>
              <a:t>PRO</a:t>
            </a:r>
            <a:r>
              <a:rPr lang="en-US" sz="1600" baseline="-25000" dirty="0">
                <a:solidFill>
                  <a:srgbClr val="0070C0"/>
                </a:solidFill>
              </a:rPr>
              <a:t>1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accent1"/>
                </a:solidFill>
              </a:rPr>
              <a:t>haNNu  taru-a</a:t>
            </a:r>
            <a:r>
              <a:rPr lang="en-US" sz="1600" dirty="0"/>
              <a:t>]          </a:t>
            </a:r>
            <a:r>
              <a:rPr lang="en-US" sz="1600" dirty="0" err="1">
                <a:solidFill>
                  <a:srgbClr val="00B050"/>
                </a:solidFill>
              </a:rPr>
              <a:t>nirdhaara</a:t>
            </a:r>
            <a:r>
              <a:rPr lang="en-US" sz="1600" dirty="0">
                <a:solidFill>
                  <a:srgbClr val="00B050"/>
                </a:solidFill>
              </a:rPr>
              <a:t>    maaDidanu</a:t>
            </a:r>
            <a:r>
              <a:rPr lang="en-US" sz="1600" dirty="0"/>
              <a:t>.</a:t>
            </a:r>
            <a:br>
              <a:rPr lang="en-US" sz="1600" dirty="0"/>
            </a:br>
            <a:r>
              <a:rPr lang="en-US" sz="1600" dirty="0"/>
              <a:t>Raama              fruit       bring-PART     decision        did.3.SG.M</a:t>
            </a:r>
            <a:br>
              <a:rPr lang="en-US" sz="1600" dirty="0"/>
            </a:br>
            <a:r>
              <a:rPr lang="en-US" sz="1600" dirty="0"/>
              <a:t>            </a:t>
            </a:r>
            <a:br>
              <a:rPr lang="en-US" sz="1600" dirty="0"/>
            </a:br>
            <a:r>
              <a:rPr lang="en-US" sz="1600" dirty="0"/>
              <a:t> “Raama decided to bring fruit.”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7FC38B-7EED-4123-A1C1-C276983EC185}"/>
              </a:ext>
            </a:extLst>
          </p:cNvPr>
          <p:cNvSpPr txBox="1"/>
          <p:nvPr/>
        </p:nvSpPr>
        <p:spPr>
          <a:xfrm>
            <a:off x="7310505" y="1588373"/>
            <a:ext cx="586117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Raama</a:t>
            </a:r>
            <a:r>
              <a:rPr lang="en-US" sz="1600" baseline="-25000" dirty="0"/>
              <a:t>1</a:t>
            </a:r>
            <a:r>
              <a:rPr lang="en-US" sz="1600" dirty="0"/>
              <a:t>  *[</a:t>
            </a:r>
            <a:r>
              <a:rPr lang="en-US" sz="1600" dirty="0">
                <a:solidFill>
                  <a:srgbClr val="0070C0"/>
                </a:solidFill>
              </a:rPr>
              <a:t>PRO</a:t>
            </a:r>
            <a:r>
              <a:rPr lang="en-US" sz="1600" baseline="-25000" dirty="0">
                <a:solidFill>
                  <a:srgbClr val="0070C0"/>
                </a:solidFill>
              </a:rPr>
              <a:t>1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>
                <a:solidFill>
                  <a:schemeClr val="accent1"/>
                </a:solidFill>
              </a:rPr>
              <a:t>haNNu  tar(u)-alu</a:t>
            </a:r>
            <a:r>
              <a:rPr lang="en-US" sz="1600" dirty="0"/>
              <a:t>]           </a:t>
            </a:r>
            <a:r>
              <a:rPr lang="en-US" sz="1600" dirty="0" err="1">
                <a:solidFill>
                  <a:srgbClr val="00B050"/>
                </a:solidFill>
              </a:rPr>
              <a:t>nirdharisidanu</a:t>
            </a:r>
            <a:r>
              <a:rPr lang="en-US" sz="1600" dirty="0"/>
              <a:t>.</a:t>
            </a:r>
            <a:br>
              <a:rPr lang="en-US" sz="1600" dirty="0"/>
            </a:br>
            <a:r>
              <a:rPr lang="en-US" sz="1600" dirty="0"/>
              <a:t>Raama               fruit       bring-INF         decided.3.SG.M</a:t>
            </a:r>
            <a:br>
              <a:rPr lang="en-US" sz="1600" dirty="0"/>
            </a:br>
            <a:r>
              <a:rPr lang="en-US" sz="1600" dirty="0"/>
              <a:t>            </a:t>
            </a:r>
            <a:br>
              <a:rPr lang="en-US" sz="1600" dirty="0"/>
            </a:br>
            <a:r>
              <a:rPr lang="en-US" sz="1600" dirty="0"/>
              <a:t> “Raama decided to bring fruit.” 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701EE35-2010-45CB-A9AC-8E20A8BA60EC}"/>
              </a:ext>
            </a:extLst>
          </p:cNvPr>
          <p:cNvGrpSpPr/>
          <p:nvPr/>
        </p:nvGrpSpPr>
        <p:grpSpPr>
          <a:xfrm>
            <a:off x="8287403" y="3762085"/>
            <a:ext cx="1254100" cy="1095234"/>
            <a:chOff x="1073090" y="4391275"/>
            <a:chExt cx="876026" cy="1095234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7DA3F19-72B0-4057-A4EB-C3280A3ACFDF}"/>
                </a:ext>
              </a:extLst>
            </p:cNvPr>
            <p:cNvCxnSpPr>
              <a:cxnSpLocks/>
              <a:endCxn id="52" idx="0"/>
            </p:cNvCxnSpPr>
            <p:nvPr/>
          </p:nvCxnSpPr>
          <p:spPr>
            <a:xfrm flipH="1">
              <a:off x="1138353" y="4923372"/>
              <a:ext cx="534037" cy="56313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3C3ABA6-242A-4DD0-9AF0-46A0AA73ED49}"/>
                </a:ext>
              </a:extLst>
            </p:cNvPr>
            <p:cNvCxnSpPr>
              <a:cxnSpLocks/>
            </p:cNvCxnSpPr>
            <p:nvPr/>
          </p:nvCxnSpPr>
          <p:spPr>
            <a:xfrm>
              <a:off x="1672390" y="4908633"/>
              <a:ext cx="276726" cy="51735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8D3FCCE-07D1-46D0-B16F-1BACF39EE5D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73090" y="4391275"/>
              <a:ext cx="322574" cy="4351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9059068-BA4A-42F6-B34B-FC1900D7A8F2}"/>
                </a:ext>
              </a:extLst>
            </p:cNvPr>
            <p:cNvCxnSpPr>
              <a:cxnSpLocks/>
            </p:cNvCxnSpPr>
            <p:nvPr/>
          </p:nvCxnSpPr>
          <p:spPr>
            <a:xfrm>
              <a:off x="1395664" y="4391275"/>
              <a:ext cx="276726" cy="51735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732EB8A0-4735-4EF0-A802-06FD46C2164E}"/>
              </a:ext>
            </a:extLst>
          </p:cNvPr>
          <p:cNvGrpSpPr/>
          <p:nvPr/>
        </p:nvGrpSpPr>
        <p:grpSpPr>
          <a:xfrm>
            <a:off x="1047277" y="3071604"/>
            <a:ext cx="4266317" cy="3248890"/>
            <a:chOff x="1047277" y="3071604"/>
            <a:chExt cx="4266317" cy="3248890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5B4C08E-6EBF-4D75-BB53-071709668959}"/>
                </a:ext>
              </a:extLst>
            </p:cNvPr>
            <p:cNvGrpSpPr/>
            <p:nvPr/>
          </p:nvGrpSpPr>
          <p:grpSpPr>
            <a:xfrm>
              <a:off x="2090788" y="3071604"/>
              <a:ext cx="1964283" cy="2363999"/>
              <a:chOff x="1359569" y="3890520"/>
              <a:chExt cx="902368" cy="1535471"/>
            </a:xfrm>
          </p:grpSpPr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379BADDA-0680-4DD4-B943-49BC2ABE87AD}"/>
                  </a:ext>
                </a:extLst>
              </p:cNvPr>
              <p:cNvCxnSpPr/>
              <p:nvPr/>
            </p:nvCxnSpPr>
            <p:spPr>
              <a:xfrm flipH="1">
                <a:off x="1359569" y="4908633"/>
                <a:ext cx="312821" cy="51735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96C8DA10-8346-4C6C-9559-776A3F9B458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72390" y="4908633"/>
                <a:ext cx="276726" cy="51735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34D76DF2-5C74-4DEA-92A9-667E91C3C945}"/>
                  </a:ext>
                </a:extLst>
              </p:cNvPr>
              <p:cNvCxnSpPr/>
              <p:nvPr/>
            </p:nvCxnSpPr>
            <p:spPr>
              <a:xfrm flipH="1">
                <a:off x="1672390" y="4391275"/>
                <a:ext cx="312821" cy="51735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28D00857-E29B-4B7B-BEE0-5610611943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85211" y="4391275"/>
                <a:ext cx="276726" cy="51735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4E3EDE2D-9DE4-4995-A41B-59887253C3BD}"/>
                  </a:ext>
                </a:extLst>
              </p:cNvPr>
              <p:cNvCxnSpPr/>
              <p:nvPr/>
            </p:nvCxnSpPr>
            <p:spPr>
              <a:xfrm flipH="1">
                <a:off x="1395664" y="3899825"/>
                <a:ext cx="312821" cy="51735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3CC6A23F-B13E-42FF-97E8-0C14557BCB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08485" y="3890520"/>
                <a:ext cx="276726" cy="51735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24ADA567-6745-443A-B35C-19A86E249D9E}"/>
                </a:ext>
              </a:extLst>
            </p:cNvPr>
            <p:cNvSpPr/>
            <p:nvPr/>
          </p:nvSpPr>
          <p:spPr>
            <a:xfrm>
              <a:off x="1047277" y="5429957"/>
              <a:ext cx="2104225" cy="543132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3483F49-42B9-477A-9D2E-266DDF8AB35E}"/>
                </a:ext>
              </a:extLst>
            </p:cNvPr>
            <p:cNvSpPr txBox="1"/>
            <p:nvPr/>
          </p:nvSpPr>
          <p:spPr>
            <a:xfrm>
              <a:off x="1102306" y="5951162"/>
              <a:ext cx="20250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70C0"/>
                  </a:solidFill>
                </a:rPr>
                <a:t>PRO</a:t>
              </a:r>
              <a:r>
                <a:rPr lang="en-US" baseline="-25000" dirty="0">
                  <a:solidFill>
                    <a:srgbClr val="0070C0"/>
                  </a:solidFill>
                </a:rPr>
                <a:t>1</a:t>
              </a:r>
              <a:r>
                <a:rPr lang="en-US" dirty="0">
                  <a:solidFill>
                    <a:srgbClr val="0070C0"/>
                  </a:solidFill>
                </a:rPr>
                <a:t> haNNu taru-a</a:t>
              </a:r>
              <a:endParaRPr lang="en-US" sz="2400" dirty="0">
                <a:solidFill>
                  <a:srgbClr val="0070C0"/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7851C3D-257D-46EB-8F8B-6D8A280E2253}"/>
                </a:ext>
              </a:extLst>
            </p:cNvPr>
            <p:cNvSpPr txBox="1"/>
            <p:nvPr/>
          </p:nvSpPr>
          <p:spPr>
            <a:xfrm>
              <a:off x="2999311" y="5387752"/>
              <a:ext cx="16808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rgbClr val="00B050"/>
                  </a:solidFill>
                </a:rPr>
                <a:t>nirdhaara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16EA31F-99C6-4D26-A26A-E315FC6EBE7A}"/>
                </a:ext>
              </a:extLst>
            </p:cNvPr>
            <p:cNvSpPr txBox="1"/>
            <p:nvPr/>
          </p:nvSpPr>
          <p:spPr>
            <a:xfrm>
              <a:off x="3632717" y="4589865"/>
              <a:ext cx="16808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maaDidanu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A17C5A95-B223-4EEE-9568-4BAAB9A3A1D6}"/>
                </a:ext>
              </a:extLst>
            </p:cNvPr>
            <p:cNvSpPr txBox="1"/>
            <p:nvPr/>
          </p:nvSpPr>
          <p:spPr>
            <a:xfrm>
              <a:off x="1639277" y="3798890"/>
              <a:ext cx="14892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Raama</a:t>
              </a:r>
              <a:r>
                <a:rPr lang="en-US" sz="2400" baseline="-25000" dirty="0"/>
                <a:t>1</a:t>
              </a:r>
              <a:endParaRPr lang="en-US" sz="2400" dirty="0"/>
            </a:p>
          </p:txBody>
        </p: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D1018D56-29A8-464D-8A4C-332506257428}"/>
              </a:ext>
            </a:extLst>
          </p:cNvPr>
          <p:cNvSpPr txBox="1"/>
          <p:nvPr/>
        </p:nvSpPr>
        <p:spPr>
          <a:xfrm>
            <a:off x="236879" y="6175035"/>
            <a:ext cx="5076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λ</a:t>
            </a:r>
            <a:r>
              <a:rPr lang="en-US" sz="1600" dirty="0"/>
              <a:t>x. </a:t>
            </a:r>
            <a:r>
              <a:rPr lang="en-US" sz="2000" dirty="0" err="1"/>
              <a:t>f</a:t>
            </a:r>
            <a:r>
              <a:rPr lang="en-US" sz="1600" dirty="0" err="1"/>
              <a:t>CONT</a:t>
            </a:r>
            <a:r>
              <a:rPr lang="en-US" sz="1600" dirty="0"/>
              <a:t>(x) = </a:t>
            </a:r>
            <a:r>
              <a:rPr lang="el-GR" sz="1600" dirty="0"/>
              <a:t>λ</a:t>
            </a:r>
            <a:r>
              <a:rPr lang="en-US" sz="1600" dirty="0"/>
              <a:t>w. bring(fruit)(Raama)(w)</a:t>
            </a:r>
            <a:br>
              <a:rPr lang="en-US" sz="1600" dirty="0"/>
            </a:br>
            <a:r>
              <a:rPr lang="en-US" sz="1200" dirty="0"/>
              <a:t>                                                                                             </a:t>
            </a:r>
            <a:endParaRPr lang="en-US" sz="20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7164549-6763-40D1-9F2A-764759F528EB}"/>
              </a:ext>
            </a:extLst>
          </p:cNvPr>
          <p:cNvSpPr txBox="1"/>
          <p:nvPr/>
        </p:nvSpPr>
        <p:spPr>
          <a:xfrm>
            <a:off x="3083416" y="5680000"/>
            <a:ext cx="342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λ</a:t>
            </a:r>
            <a:r>
              <a:rPr lang="en-US" sz="1600" dirty="0"/>
              <a:t>x. decision’(x)</a:t>
            </a:r>
            <a:endParaRPr lang="en-US" sz="2000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B838853-AE71-4A44-B677-90B4F6E0F360}"/>
              </a:ext>
            </a:extLst>
          </p:cNvPr>
          <p:cNvGrpSpPr/>
          <p:nvPr/>
        </p:nvGrpSpPr>
        <p:grpSpPr>
          <a:xfrm>
            <a:off x="353518" y="4319399"/>
            <a:ext cx="3864959" cy="800219"/>
            <a:chOff x="387792" y="4688150"/>
            <a:chExt cx="3864959" cy="800219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46756E06-5CBF-4A2B-9671-76F6EBD9BF8F}"/>
                </a:ext>
              </a:extLst>
            </p:cNvPr>
            <p:cNvSpPr txBox="1"/>
            <p:nvPr/>
          </p:nvSpPr>
          <p:spPr>
            <a:xfrm>
              <a:off x="387792" y="4688150"/>
              <a:ext cx="3864959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/>
                <a:t>λ</a:t>
              </a:r>
              <a:r>
                <a:rPr lang="en-US" sz="1600" dirty="0"/>
                <a:t>x. thought’(x) &amp; </a:t>
              </a:r>
              <a:r>
                <a:rPr lang="en-US" sz="1600" dirty="0" err="1"/>
                <a:t>fCONT</a:t>
              </a:r>
              <a:r>
                <a:rPr lang="en-US" sz="1600" dirty="0"/>
                <a:t>(x) = </a:t>
              </a:r>
              <a:br>
                <a:rPr lang="en-US" sz="1600" dirty="0"/>
              </a:br>
              <a:r>
                <a:rPr lang="en-US" sz="1600" dirty="0" err="1"/>
                <a:t>λw</a:t>
              </a:r>
              <a:r>
                <a:rPr lang="en-US" sz="1600" dirty="0"/>
                <a:t>. bring(fruit)(Raama)(w)</a:t>
              </a:r>
              <a:br>
                <a:rPr lang="en-US" sz="1600" dirty="0"/>
              </a:br>
              <a:r>
                <a:rPr lang="en-US" sz="1400" dirty="0"/>
                <a:t>(predicate modification) </a:t>
              </a:r>
              <a:endParaRPr lang="en-US" sz="2000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23D3835-C47F-420A-8E22-C8CA4BB4BC49}"/>
                </a:ext>
              </a:extLst>
            </p:cNvPr>
            <p:cNvSpPr/>
            <p:nvPr/>
          </p:nvSpPr>
          <p:spPr>
            <a:xfrm>
              <a:off x="2765312" y="4939248"/>
              <a:ext cx="142853" cy="13717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05A58685-2FD1-4FB2-ADB9-5A396343003F}"/>
              </a:ext>
            </a:extLst>
          </p:cNvPr>
          <p:cNvSpPr txBox="1"/>
          <p:nvPr/>
        </p:nvSpPr>
        <p:spPr>
          <a:xfrm>
            <a:off x="3357813" y="4811540"/>
            <a:ext cx="609399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600" dirty="0"/>
              <a:t>λ</a:t>
            </a:r>
            <a:r>
              <a:rPr lang="en-US" sz="1600" dirty="0"/>
              <a:t>P. </a:t>
            </a:r>
            <a:r>
              <a:rPr lang="el-GR" sz="1600" dirty="0"/>
              <a:t>λ</a:t>
            </a:r>
            <a:r>
              <a:rPr lang="en-US" sz="1600" dirty="0"/>
              <a:t>x.</a:t>
            </a:r>
            <a:r>
              <a:rPr lang="el-GR" sz="1600" dirty="0"/>
              <a:t> λ</a:t>
            </a:r>
            <a:r>
              <a:rPr lang="en-US" sz="1600" dirty="0"/>
              <a:t>e . MAKE(x)(e) &amp; P(x)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C853699-4221-4CA8-B60F-3EE4645241EC}"/>
              </a:ext>
            </a:extLst>
          </p:cNvPr>
          <p:cNvSpPr txBox="1"/>
          <p:nvPr/>
        </p:nvSpPr>
        <p:spPr>
          <a:xfrm>
            <a:off x="3560464" y="3306447"/>
            <a:ext cx="341613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600" dirty="0"/>
              <a:t>λ</a:t>
            </a:r>
            <a:r>
              <a:rPr lang="en-US" sz="1600" dirty="0"/>
              <a:t>x . </a:t>
            </a:r>
            <a:r>
              <a:rPr lang="el-GR" sz="1600" dirty="0"/>
              <a:t>λ</a:t>
            </a:r>
            <a:r>
              <a:rPr lang="en-US" sz="1600" dirty="0"/>
              <a:t>e. MAKE(x)(e) &amp; decision’(x) &amp; </a:t>
            </a:r>
            <a:r>
              <a:rPr lang="en-US" sz="1600" dirty="0" err="1"/>
              <a:t>fCONT</a:t>
            </a:r>
            <a:r>
              <a:rPr lang="en-US" sz="1600" dirty="0"/>
              <a:t>(x) = </a:t>
            </a:r>
            <a:r>
              <a:rPr lang="en-US" sz="1600" dirty="0" err="1"/>
              <a:t>λw</a:t>
            </a:r>
            <a:r>
              <a:rPr lang="en-US" sz="1600" dirty="0"/>
              <a:t>. bring(fruit)(</a:t>
            </a:r>
            <a:r>
              <a:rPr lang="en-US" sz="1600" dirty="0" err="1"/>
              <a:t>Raama</a:t>
            </a:r>
            <a:r>
              <a:rPr lang="en-US" sz="1600" dirty="0"/>
              <a:t>)(w)</a:t>
            </a:r>
            <a:br>
              <a:rPr lang="en-US" sz="1600" dirty="0"/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(function application)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US" sz="2000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ED684E68-7D73-4932-8E7A-C2E2CC1A9ACE}"/>
              </a:ext>
            </a:extLst>
          </p:cNvPr>
          <p:cNvSpPr/>
          <p:nvPr/>
        </p:nvSpPr>
        <p:spPr>
          <a:xfrm>
            <a:off x="3374120" y="3783165"/>
            <a:ext cx="142853" cy="13717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70C0"/>
              </a:solidFill>
            </a:endParaRPr>
          </a:p>
        </p:txBody>
      </p: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99E60623-1408-4FC8-83D9-D992B8970FE0}"/>
              </a:ext>
            </a:extLst>
          </p:cNvPr>
          <p:cNvSpPr/>
          <p:nvPr/>
        </p:nvSpPr>
        <p:spPr>
          <a:xfrm>
            <a:off x="7420589" y="4857319"/>
            <a:ext cx="1920486" cy="585549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6D8A7C2-1AED-4686-A7BB-AE8FD47D07BC}"/>
              </a:ext>
            </a:extLst>
          </p:cNvPr>
          <p:cNvSpPr txBox="1"/>
          <p:nvPr/>
        </p:nvSpPr>
        <p:spPr>
          <a:xfrm>
            <a:off x="7319239" y="5424760"/>
            <a:ext cx="2425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PRO</a:t>
            </a:r>
            <a:r>
              <a:rPr lang="en-US" baseline="-25000" dirty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 haNNu tar(u)-alu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AFB70AA-6D8B-47AF-929F-457D6521C3C4}"/>
              </a:ext>
            </a:extLst>
          </p:cNvPr>
          <p:cNvSpPr txBox="1"/>
          <p:nvPr/>
        </p:nvSpPr>
        <p:spPr>
          <a:xfrm>
            <a:off x="6388947" y="5680989"/>
            <a:ext cx="4535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λ</a:t>
            </a:r>
            <a:r>
              <a:rPr lang="en-US" sz="1600" dirty="0"/>
              <a:t>x. </a:t>
            </a:r>
            <a:r>
              <a:rPr lang="en-US" sz="1600" dirty="0" err="1"/>
              <a:t>fCONT</a:t>
            </a:r>
            <a:r>
              <a:rPr lang="en-US" sz="1600" dirty="0"/>
              <a:t>(x) = </a:t>
            </a:r>
            <a:r>
              <a:rPr lang="el-GR" sz="1600" dirty="0"/>
              <a:t>λ</a:t>
            </a:r>
            <a:r>
              <a:rPr lang="en-US" sz="1600" dirty="0"/>
              <a:t>w. bring(fruit)(Raama)(w)  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288DF5A-960A-4992-B2F8-1CC4B42BAAF7}"/>
              </a:ext>
            </a:extLst>
          </p:cNvPr>
          <p:cNvSpPr txBox="1"/>
          <p:nvPr/>
        </p:nvSpPr>
        <p:spPr>
          <a:xfrm>
            <a:off x="9265955" y="4783610"/>
            <a:ext cx="19502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nirdharisidanu</a:t>
            </a:r>
            <a:endParaRPr lang="en-US" sz="2400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37AD417-2D6B-469F-8CE1-49F38DEDEA47}"/>
              </a:ext>
            </a:extLst>
          </p:cNvPr>
          <p:cNvSpPr txBox="1"/>
          <p:nvPr/>
        </p:nvSpPr>
        <p:spPr>
          <a:xfrm>
            <a:off x="9401378" y="5094991"/>
            <a:ext cx="34234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λ</a:t>
            </a:r>
            <a:r>
              <a:rPr lang="en-US" sz="1600" dirty="0"/>
              <a:t>x. </a:t>
            </a:r>
            <a:r>
              <a:rPr lang="el-GR" sz="1600" dirty="0"/>
              <a:t>λ</a:t>
            </a:r>
            <a:r>
              <a:rPr lang="en-US" sz="1600" dirty="0"/>
              <a:t>e. decide’(x)(e)</a:t>
            </a:r>
            <a:endParaRPr lang="en-US" sz="2000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00D20CF-817E-4CE2-A5E5-D2927D0F06CF}"/>
              </a:ext>
            </a:extLst>
          </p:cNvPr>
          <p:cNvSpPr txBox="1"/>
          <p:nvPr/>
        </p:nvSpPr>
        <p:spPr>
          <a:xfrm>
            <a:off x="7903597" y="4146216"/>
            <a:ext cx="14892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Raama</a:t>
            </a:r>
            <a:r>
              <a:rPr lang="en-US" sz="2400" baseline="-25000" dirty="0"/>
              <a:t>1</a:t>
            </a:r>
            <a:endParaRPr lang="en-US" sz="24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04CBD19-5BCC-419B-BD84-1C2ACED760D2}"/>
              </a:ext>
            </a:extLst>
          </p:cNvPr>
          <p:cNvSpPr txBox="1"/>
          <p:nvPr/>
        </p:nvSpPr>
        <p:spPr>
          <a:xfrm>
            <a:off x="9001127" y="3627392"/>
            <a:ext cx="3405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/>
              <a:t>λ</a:t>
            </a:r>
            <a:r>
              <a:rPr lang="en-US" sz="1600" dirty="0"/>
              <a:t>x . </a:t>
            </a:r>
            <a:r>
              <a:rPr lang="el-GR" sz="1600" dirty="0"/>
              <a:t>λ</a:t>
            </a:r>
            <a:r>
              <a:rPr lang="en-US" sz="1600" dirty="0"/>
              <a:t>e. decide’(x)(e) &amp; </a:t>
            </a:r>
            <a:br>
              <a:rPr lang="en-US" sz="1600" dirty="0"/>
            </a:br>
            <a:r>
              <a:rPr lang="en-US" sz="1600" dirty="0" err="1"/>
              <a:t>fCONT</a:t>
            </a:r>
            <a:r>
              <a:rPr lang="en-US" sz="1600" dirty="0"/>
              <a:t>(x) = </a:t>
            </a:r>
            <a:r>
              <a:rPr lang="en-US" sz="1600" dirty="0" err="1"/>
              <a:t>λw</a:t>
            </a:r>
            <a:r>
              <a:rPr lang="en-US" sz="1600" dirty="0"/>
              <a:t>. bring(fruit)(Raama)(w)</a:t>
            </a:r>
            <a:br>
              <a:rPr lang="en-US" sz="1600" dirty="0"/>
            </a:br>
            <a:r>
              <a:rPr lang="en-US" sz="1600" dirty="0"/>
              <a:t>   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(predicate restriction)</a:t>
            </a:r>
            <a:endParaRPr lang="en-US" dirty="0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89DAC577-ABFB-44B2-93C6-7B024FA78FEF}"/>
              </a:ext>
            </a:extLst>
          </p:cNvPr>
          <p:cNvSpPr/>
          <p:nvPr/>
        </p:nvSpPr>
        <p:spPr>
          <a:xfrm>
            <a:off x="9062388" y="4239438"/>
            <a:ext cx="157296" cy="137170"/>
          </a:xfrm>
          <a:prstGeom prst="ellips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DC501F9D-DD8C-4244-A46D-60FF72197B53}"/>
              </a:ext>
            </a:extLst>
          </p:cNvPr>
          <p:cNvSpPr txBox="1"/>
          <p:nvPr/>
        </p:nvSpPr>
        <p:spPr>
          <a:xfrm>
            <a:off x="10241090" y="6550223"/>
            <a:ext cx="65872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*</a:t>
            </a:r>
            <a:r>
              <a:rPr lang="en-US" sz="1400" dirty="0" err="1"/>
              <a:t>fCONT</a:t>
            </a:r>
            <a:r>
              <a:rPr lang="en-US" sz="1400" dirty="0"/>
              <a:t>: Moulton 2009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D38656E-6333-42D4-BBBC-D13CD9B633AF}"/>
              </a:ext>
            </a:extLst>
          </p:cNvPr>
          <p:cNvSpPr/>
          <p:nvPr/>
        </p:nvSpPr>
        <p:spPr>
          <a:xfrm>
            <a:off x="3546389" y="3166828"/>
            <a:ext cx="3416138" cy="10040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18DC4561-BC16-46A1-A31F-5F6B8CE6455D}"/>
              </a:ext>
            </a:extLst>
          </p:cNvPr>
          <p:cNvSpPr/>
          <p:nvPr/>
        </p:nvSpPr>
        <p:spPr>
          <a:xfrm>
            <a:off x="8574909" y="3496886"/>
            <a:ext cx="3596581" cy="9872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3DE0D8F-E8C3-474E-B5FD-B43E6AB8F372}"/>
              </a:ext>
            </a:extLst>
          </p:cNvPr>
          <p:cNvCxnSpPr>
            <a:cxnSpLocks/>
            <a:stCxn id="40" idx="7"/>
          </p:cNvCxnSpPr>
          <p:nvPr/>
        </p:nvCxnSpPr>
        <p:spPr>
          <a:xfrm flipV="1">
            <a:off x="6462245" y="2994993"/>
            <a:ext cx="629421" cy="318868"/>
          </a:xfrm>
          <a:prstGeom prst="straightConnector1">
            <a:avLst/>
          </a:prstGeom>
          <a:ln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BD240A9C-C702-4E1B-9027-DC2FF42DA323}"/>
              </a:ext>
            </a:extLst>
          </p:cNvPr>
          <p:cNvSpPr txBox="1"/>
          <p:nvPr/>
        </p:nvSpPr>
        <p:spPr>
          <a:xfrm>
            <a:off x="7072720" y="2626418"/>
            <a:ext cx="211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Theta role to the content argument is assigned here, after the light verb is merged.</a:t>
            </a:r>
            <a:br>
              <a:rPr lang="en-US" sz="1200" dirty="0">
                <a:solidFill>
                  <a:srgbClr val="FF0000"/>
                </a:solidFill>
              </a:rPr>
            </a:br>
            <a:r>
              <a:rPr lang="en-US" sz="1200" dirty="0">
                <a:solidFill>
                  <a:srgbClr val="FF0000"/>
                </a:solidFill>
              </a:rPr>
              <a:t>(cf. Baker 2003)</a:t>
            </a:r>
          </a:p>
        </p:txBody>
      </p:sp>
    </p:spTree>
    <p:extLst>
      <p:ext uri="{BB962C8B-B14F-4D97-AF65-F5344CB8AC3E}">
        <p14:creationId xmlns:p14="http://schemas.microsoft.com/office/powerpoint/2010/main" val="235020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3A8B4-CF0D-4A25-924A-866B09917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550" y="100184"/>
            <a:ext cx="10515600" cy="1325563"/>
          </a:xfrm>
        </p:spPr>
        <p:txBody>
          <a:bodyPr/>
          <a:lstStyle/>
          <a:p>
            <a:r>
              <a:rPr lang="en-US" dirty="0"/>
              <a:t>Composition example: Kannada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4F2A4D-91E0-4EF6-902F-AA5DE1E0B88B}"/>
              </a:ext>
            </a:extLst>
          </p:cNvPr>
          <p:cNvSpPr txBox="1"/>
          <p:nvPr/>
        </p:nvSpPr>
        <p:spPr>
          <a:xfrm>
            <a:off x="827728" y="1451707"/>
            <a:ext cx="549286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600" dirty="0"/>
              <a:t>Raama</a:t>
            </a:r>
            <a:r>
              <a:rPr lang="en-US" sz="1600" baseline="-25000" dirty="0"/>
              <a:t>1</a:t>
            </a:r>
            <a:r>
              <a:rPr lang="en-US" sz="1600" dirty="0"/>
              <a:t>  *[</a:t>
            </a:r>
            <a:r>
              <a:rPr lang="en-US" sz="1600" dirty="0">
                <a:solidFill>
                  <a:srgbClr val="0070C0"/>
                </a:solidFill>
              </a:rPr>
              <a:t>PRO</a:t>
            </a:r>
            <a:r>
              <a:rPr lang="en-US" sz="1600" baseline="-25000" dirty="0">
                <a:solidFill>
                  <a:srgbClr val="0070C0"/>
                </a:solidFill>
              </a:rPr>
              <a:t>1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accent1"/>
                </a:solidFill>
              </a:rPr>
              <a:t>haNNu  taru-a</a:t>
            </a:r>
            <a:r>
              <a:rPr lang="en-US" sz="1600" dirty="0"/>
              <a:t>]          </a:t>
            </a:r>
            <a:r>
              <a:rPr lang="en-US" sz="1600" dirty="0" err="1">
                <a:solidFill>
                  <a:srgbClr val="00B050"/>
                </a:solidFill>
              </a:rPr>
              <a:t>nirdhaara</a:t>
            </a:r>
            <a:r>
              <a:rPr lang="en-US" sz="1600" dirty="0">
                <a:solidFill>
                  <a:srgbClr val="00B050"/>
                </a:solidFill>
              </a:rPr>
              <a:t>    maaDidanu</a:t>
            </a:r>
            <a:r>
              <a:rPr lang="en-US" sz="1600" dirty="0"/>
              <a:t>.</a:t>
            </a:r>
            <a:br>
              <a:rPr lang="en-US" sz="1600" dirty="0"/>
            </a:br>
            <a:r>
              <a:rPr lang="en-US" sz="1600" dirty="0"/>
              <a:t>Raama              fruit       bring-PART     decision        do.3.SG.M</a:t>
            </a:r>
            <a:br>
              <a:rPr lang="en-US" sz="1600" dirty="0"/>
            </a:br>
            <a:r>
              <a:rPr lang="en-US" sz="1600" dirty="0"/>
              <a:t>            </a:t>
            </a:r>
            <a:br>
              <a:rPr lang="en-US" sz="1600" dirty="0"/>
            </a:br>
            <a:r>
              <a:rPr lang="en-US" sz="1600" dirty="0"/>
              <a:t> “Raama decided to bring fruit.” 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79BADDA-0680-4DD4-B943-49BC2ABE87AD}"/>
              </a:ext>
            </a:extLst>
          </p:cNvPr>
          <p:cNvCxnSpPr/>
          <p:nvPr/>
        </p:nvCxnSpPr>
        <p:spPr>
          <a:xfrm flipH="1">
            <a:off x="2074140" y="4809906"/>
            <a:ext cx="447828" cy="5173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6C8DA10-8346-4C6C-9559-776A3F9B458C}"/>
              </a:ext>
            </a:extLst>
          </p:cNvPr>
          <p:cNvCxnSpPr>
            <a:cxnSpLocks/>
          </p:cNvCxnSpPr>
          <p:nvPr/>
        </p:nvCxnSpPr>
        <p:spPr>
          <a:xfrm>
            <a:off x="2521968" y="4809906"/>
            <a:ext cx="396155" cy="5173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4D76DF2-5C74-4DEA-92A9-667E91C3C945}"/>
              </a:ext>
            </a:extLst>
          </p:cNvPr>
          <p:cNvCxnSpPr/>
          <p:nvPr/>
        </p:nvCxnSpPr>
        <p:spPr>
          <a:xfrm flipH="1">
            <a:off x="2521968" y="4292548"/>
            <a:ext cx="447828" cy="5173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8D00857-E29B-4B7B-BEE0-561061194355}"/>
              </a:ext>
            </a:extLst>
          </p:cNvPr>
          <p:cNvCxnSpPr>
            <a:cxnSpLocks/>
          </p:cNvCxnSpPr>
          <p:nvPr/>
        </p:nvCxnSpPr>
        <p:spPr>
          <a:xfrm>
            <a:off x="2969796" y="4292548"/>
            <a:ext cx="396155" cy="5173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E3EDE2D-9DE4-4995-A41B-59887253C3BD}"/>
              </a:ext>
            </a:extLst>
          </p:cNvPr>
          <p:cNvCxnSpPr/>
          <p:nvPr/>
        </p:nvCxnSpPr>
        <p:spPr>
          <a:xfrm flipH="1">
            <a:off x="2125813" y="3801098"/>
            <a:ext cx="447828" cy="5173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CC6A23F-B13E-42FF-97E8-0C14557BCB32}"/>
              </a:ext>
            </a:extLst>
          </p:cNvPr>
          <p:cNvCxnSpPr>
            <a:cxnSpLocks/>
          </p:cNvCxnSpPr>
          <p:nvPr/>
        </p:nvCxnSpPr>
        <p:spPr>
          <a:xfrm>
            <a:off x="2573641" y="3791793"/>
            <a:ext cx="396155" cy="5173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47FC38B-7EED-4123-A1C1-C276983EC185}"/>
              </a:ext>
            </a:extLst>
          </p:cNvPr>
          <p:cNvSpPr txBox="1"/>
          <p:nvPr/>
        </p:nvSpPr>
        <p:spPr>
          <a:xfrm>
            <a:off x="6903264" y="1497671"/>
            <a:ext cx="520694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600" dirty="0"/>
              <a:t>Raama</a:t>
            </a:r>
            <a:r>
              <a:rPr lang="en-US" sz="1600" baseline="-25000" dirty="0"/>
              <a:t>1</a:t>
            </a:r>
            <a:r>
              <a:rPr lang="en-US" sz="1600" dirty="0"/>
              <a:t>  *[</a:t>
            </a:r>
            <a:r>
              <a:rPr lang="en-US" sz="1600" dirty="0">
                <a:solidFill>
                  <a:srgbClr val="0070C0"/>
                </a:solidFill>
              </a:rPr>
              <a:t>PRO</a:t>
            </a:r>
            <a:r>
              <a:rPr lang="en-US" sz="1600" baseline="-25000" dirty="0">
                <a:solidFill>
                  <a:srgbClr val="0070C0"/>
                </a:solidFill>
              </a:rPr>
              <a:t>1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>
                <a:solidFill>
                  <a:schemeClr val="accent1"/>
                </a:solidFill>
              </a:rPr>
              <a:t>haNNu  tar(u)-alu</a:t>
            </a:r>
            <a:r>
              <a:rPr lang="en-US" sz="1600" dirty="0"/>
              <a:t>]           </a:t>
            </a:r>
            <a:r>
              <a:rPr lang="en-US" sz="1600" dirty="0" err="1">
                <a:solidFill>
                  <a:srgbClr val="00B050"/>
                </a:solidFill>
              </a:rPr>
              <a:t>nirdharsidanu</a:t>
            </a:r>
            <a:r>
              <a:rPr lang="en-US" sz="1600" dirty="0"/>
              <a:t>.</a:t>
            </a:r>
            <a:br>
              <a:rPr lang="en-US" sz="1600" dirty="0"/>
            </a:br>
            <a:r>
              <a:rPr lang="en-US" sz="1600" dirty="0"/>
              <a:t>Raama               fruit       bring-PART         decided.3.SG.M</a:t>
            </a:r>
            <a:br>
              <a:rPr lang="en-US" sz="1600" dirty="0"/>
            </a:br>
            <a:r>
              <a:rPr lang="en-US" sz="1600" dirty="0"/>
              <a:t>            </a:t>
            </a:r>
            <a:br>
              <a:rPr lang="en-US" sz="1600" dirty="0"/>
            </a:br>
            <a:r>
              <a:rPr lang="en-US" sz="1600" dirty="0"/>
              <a:t> “Raama decided to bring fruit.” 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701EE35-2010-45CB-A9AC-8E20A8BA60EC}"/>
              </a:ext>
            </a:extLst>
          </p:cNvPr>
          <p:cNvGrpSpPr/>
          <p:nvPr/>
        </p:nvGrpSpPr>
        <p:grpSpPr>
          <a:xfrm>
            <a:off x="8413659" y="3762085"/>
            <a:ext cx="1240138" cy="1040118"/>
            <a:chOff x="1082843" y="4391275"/>
            <a:chExt cx="866273" cy="1040118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7DA3F19-72B0-4057-A4EB-C3280A3ACFDF}"/>
                </a:ext>
              </a:extLst>
            </p:cNvPr>
            <p:cNvCxnSpPr>
              <a:cxnSpLocks/>
              <a:endCxn id="52" idx="0"/>
            </p:cNvCxnSpPr>
            <p:nvPr/>
          </p:nvCxnSpPr>
          <p:spPr>
            <a:xfrm flipH="1">
              <a:off x="1333688" y="4908633"/>
              <a:ext cx="338703" cy="52276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3C3ABA6-242A-4DD0-9AF0-46A0AA73ED49}"/>
                </a:ext>
              </a:extLst>
            </p:cNvPr>
            <p:cNvCxnSpPr>
              <a:cxnSpLocks/>
            </p:cNvCxnSpPr>
            <p:nvPr/>
          </p:nvCxnSpPr>
          <p:spPr>
            <a:xfrm>
              <a:off x="1672390" y="4908633"/>
              <a:ext cx="276726" cy="51735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8D3FCCE-07D1-46D0-B16F-1BACF39EE5DD}"/>
                </a:ext>
              </a:extLst>
            </p:cNvPr>
            <p:cNvCxnSpPr/>
            <p:nvPr/>
          </p:nvCxnSpPr>
          <p:spPr>
            <a:xfrm flipH="1">
              <a:off x="1082843" y="4391275"/>
              <a:ext cx="312821" cy="51735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9059068-BA4A-42F6-B34B-FC1900D7A8F2}"/>
                </a:ext>
              </a:extLst>
            </p:cNvPr>
            <p:cNvCxnSpPr>
              <a:cxnSpLocks/>
            </p:cNvCxnSpPr>
            <p:nvPr/>
          </p:nvCxnSpPr>
          <p:spPr>
            <a:xfrm>
              <a:off x="1395664" y="4391275"/>
              <a:ext cx="276726" cy="51735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24ADA567-6745-443A-B35C-19A86E249D9E}"/>
              </a:ext>
            </a:extLst>
          </p:cNvPr>
          <p:cNvSpPr/>
          <p:nvPr/>
        </p:nvSpPr>
        <p:spPr>
          <a:xfrm>
            <a:off x="1479637" y="5300793"/>
            <a:ext cx="1240138" cy="45000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3483F49-42B9-477A-9D2E-266DDF8AB35E}"/>
              </a:ext>
            </a:extLst>
          </p:cNvPr>
          <p:cNvSpPr txBox="1"/>
          <p:nvPr/>
        </p:nvSpPr>
        <p:spPr>
          <a:xfrm>
            <a:off x="1401669" y="5713313"/>
            <a:ext cx="16808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PRO</a:t>
            </a:r>
            <a:r>
              <a:rPr lang="en-US" sz="1400" baseline="-25000" dirty="0">
                <a:solidFill>
                  <a:srgbClr val="0070C0"/>
                </a:solidFill>
              </a:rPr>
              <a:t>1</a:t>
            </a:r>
            <a:r>
              <a:rPr lang="en-US" sz="1400" dirty="0">
                <a:solidFill>
                  <a:srgbClr val="0070C0"/>
                </a:solidFill>
              </a:rPr>
              <a:t> haNNu taru-a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7851C3D-257D-46EB-8F8B-6D8A280E2253}"/>
              </a:ext>
            </a:extLst>
          </p:cNvPr>
          <p:cNvSpPr txBox="1"/>
          <p:nvPr/>
        </p:nvSpPr>
        <p:spPr>
          <a:xfrm>
            <a:off x="2453559" y="5289131"/>
            <a:ext cx="16808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00B050"/>
                </a:solidFill>
              </a:rPr>
              <a:t>nirdhaara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EA31F-99C6-4D26-A26A-E315FC6EBE7A}"/>
              </a:ext>
            </a:extLst>
          </p:cNvPr>
          <p:cNvSpPr txBox="1"/>
          <p:nvPr/>
        </p:nvSpPr>
        <p:spPr>
          <a:xfrm>
            <a:off x="3024361" y="4734337"/>
            <a:ext cx="16808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maaDidanu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17C5A95-B223-4EEE-9568-4BAAB9A3A1D6}"/>
              </a:ext>
            </a:extLst>
          </p:cNvPr>
          <p:cNvSpPr txBox="1"/>
          <p:nvPr/>
        </p:nvSpPr>
        <p:spPr>
          <a:xfrm>
            <a:off x="1803188" y="4232949"/>
            <a:ext cx="1489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Raama</a:t>
            </a:r>
            <a:r>
              <a:rPr lang="en-US" sz="1800" baseline="-25000" dirty="0" err="1"/>
              <a:t>i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C8DD485-6A81-4774-97B0-0943E52207DE}"/>
              </a:ext>
            </a:extLst>
          </p:cNvPr>
          <p:cNvGrpSpPr/>
          <p:nvPr/>
        </p:nvGrpSpPr>
        <p:grpSpPr>
          <a:xfrm>
            <a:off x="1039874" y="2709381"/>
            <a:ext cx="1965362" cy="1450170"/>
            <a:chOff x="1078035" y="2804142"/>
            <a:chExt cx="1965362" cy="145017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77D221A-D65B-444D-959C-16C167B1D7FF}"/>
                </a:ext>
              </a:extLst>
            </p:cNvPr>
            <p:cNvCxnSpPr/>
            <p:nvPr/>
          </p:nvCxnSpPr>
          <p:spPr>
            <a:xfrm flipH="1">
              <a:off x="1729658" y="3296694"/>
              <a:ext cx="447828" cy="51735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1C88546-F97C-41CF-AEA1-008259055102}"/>
                </a:ext>
              </a:extLst>
            </p:cNvPr>
            <p:cNvCxnSpPr>
              <a:cxnSpLocks/>
            </p:cNvCxnSpPr>
            <p:nvPr/>
          </p:nvCxnSpPr>
          <p:spPr>
            <a:xfrm>
              <a:off x="2177486" y="3308316"/>
              <a:ext cx="396155" cy="51735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751E1BF6-A4F4-4F9C-B0BE-F880A516E09D}"/>
                </a:ext>
              </a:extLst>
            </p:cNvPr>
            <p:cNvGrpSpPr/>
            <p:nvPr/>
          </p:nvGrpSpPr>
          <p:grpSpPr>
            <a:xfrm>
              <a:off x="1078035" y="2804142"/>
              <a:ext cx="1965362" cy="1450170"/>
              <a:chOff x="1060360" y="2767674"/>
              <a:chExt cx="1965362" cy="1450170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6E3C9585-88FF-4A80-8704-A9B97E2AE4DB}"/>
                  </a:ext>
                </a:extLst>
              </p:cNvPr>
              <p:cNvCxnSpPr/>
              <p:nvPr/>
            </p:nvCxnSpPr>
            <p:spPr>
              <a:xfrm flipH="1">
                <a:off x="1336395" y="2767674"/>
                <a:ext cx="447828" cy="51735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04F7ECB4-2C4C-4B3B-BFF6-102DBEA635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84223" y="2767674"/>
                <a:ext cx="396155" cy="51735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098360E1-5294-41F5-B760-DFF931B2720E}"/>
                  </a:ext>
                </a:extLst>
              </p:cNvPr>
              <p:cNvSpPr txBox="1"/>
              <p:nvPr/>
            </p:nvSpPr>
            <p:spPr>
              <a:xfrm>
                <a:off x="1060360" y="3190164"/>
                <a:ext cx="6516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∃</a:t>
                </a:r>
                <a:r>
                  <a:rPr lang="en-US" baseline="-25000" dirty="0"/>
                  <a:t>e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D4315AD-F8DD-4C16-9148-FF356441F739}"/>
                  </a:ext>
                </a:extLst>
              </p:cNvPr>
              <p:cNvSpPr txBox="1"/>
              <p:nvPr/>
            </p:nvSpPr>
            <p:spPr>
              <a:xfrm>
                <a:off x="1536487" y="3848512"/>
                <a:ext cx="148923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∃</a:t>
                </a:r>
                <a:r>
                  <a:rPr lang="en-US" baseline="-25000" dirty="0"/>
                  <a:t>x</a:t>
                </a:r>
              </a:p>
            </p:txBody>
          </p:sp>
        </p:grp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D1018D56-29A8-464D-8A4C-332506257428}"/>
              </a:ext>
            </a:extLst>
          </p:cNvPr>
          <p:cNvSpPr txBox="1"/>
          <p:nvPr/>
        </p:nvSpPr>
        <p:spPr>
          <a:xfrm>
            <a:off x="270593" y="5918195"/>
            <a:ext cx="3423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λ</a:t>
            </a:r>
            <a:r>
              <a:rPr lang="en-US" sz="1400" dirty="0"/>
              <a:t>x. </a:t>
            </a:r>
            <a:r>
              <a:rPr lang="en-US" dirty="0" err="1"/>
              <a:t>f</a:t>
            </a:r>
            <a:r>
              <a:rPr lang="en-US" sz="1400" dirty="0" err="1"/>
              <a:t>CONT</a:t>
            </a:r>
            <a:r>
              <a:rPr lang="en-US" sz="1400" dirty="0"/>
              <a:t>(x) = </a:t>
            </a:r>
            <a:r>
              <a:rPr lang="el-GR" sz="1400" dirty="0"/>
              <a:t>λ</a:t>
            </a:r>
            <a:r>
              <a:rPr lang="en-US" sz="1400" dirty="0"/>
              <a:t>w. bring(fruit)(Raama)(w)   </a:t>
            </a:r>
            <a:endParaRPr lang="en-US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7164549-6763-40D1-9F2A-764759F528EB}"/>
              </a:ext>
            </a:extLst>
          </p:cNvPr>
          <p:cNvSpPr txBox="1"/>
          <p:nvPr/>
        </p:nvSpPr>
        <p:spPr>
          <a:xfrm>
            <a:off x="2664821" y="5454634"/>
            <a:ext cx="34234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λ</a:t>
            </a:r>
            <a:r>
              <a:rPr lang="en-US" sz="1400" dirty="0"/>
              <a:t>x. decision’(x)</a:t>
            </a:r>
            <a:endParaRPr lang="en-US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B838853-AE71-4A44-B677-90B4F6E0F360}"/>
              </a:ext>
            </a:extLst>
          </p:cNvPr>
          <p:cNvGrpSpPr/>
          <p:nvPr/>
        </p:nvGrpSpPr>
        <p:grpSpPr>
          <a:xfrm>
            <a:off x="269476" y="4626188"/>
            <a:ext cx="2972434" cy="707886"/>
            <a:chOff x="269476" y="4626188"/>
            <a:chExt cx="2972434" cy="707886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46756E06-5CBF-4A2B-9671-76F6EBD9BF8F}"/>
                </a:ext>
              </a:extLst>
            </p:cNvPr>
            <p:cNvSpPr txBox="1"/>
            <p:nvPr/>
          </p:nvSpPr>
          <p:spPr>
            <a:xfrm>
              <a:off x="269476" y="4626188"/>
              <a:ext cx="297243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dirty="0"/>
                <a:t>λ</a:t>
              </a:r>
              <a:r>
                <a:rPr lang="en-US" sz="1400" dirty="0"/>
                <a:t>x. thought’(x) &amp; </a:t>
              </a:r>
              <a:r>
                <a:rPr lang="en-US" sz="1400" dirty="0" err="1"/>
                <a:t>fCONT</a:t>
              </a:r>
              <a:r>
                <a:rPr lang="en-US" sz="1400" dirty="0"/>
                <a:t>(x) = </a:t>
              </a:r>
              <a:br>
                <a:rPr lang="en-US" sz="1400" dirty="0"/>
              </a:br>
              <a:r>
                <a:rPr lang="en-US" sz="1400" dirty="0" err="1"/>
                <a:t>λw</a:t>
              </a:r>
              <a:r>
                <a:rPr lang="en-US" sz="1400" dirty="0"/>
                <a:t>. bring(fruit)(Raama)(w)</a:t>
              </a:r>
              <a:br>
                <a:rPr lang="en-US" sz="1400" dirty="0"/>
              </a:br>
              <a:r>
                <a:rPr lang="en-US" sz="1100" dirty="0"/>
                <a:t>(predicate modification) </a:t>
              </a:r>
              <a:endParaRPr lang="en-US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23D3835-C47F-420A-8E22-C8CA4BB4BC49}"/>
                </a:ext>
              </a:extLst>
            </p:cNvPr>
            <p:cNvSpPr/>
            <p:nvPr/>
          </p:nvSpPr>
          <p:spPr>
            <a:xfrm>
              <a:off x="2461098" y="4730939"/>
              <a:ext cx="142853" cy="13717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05A58685-2FD1-4FB2-ADB9-5A396343003F}"/>
              </a:ext>
            </a:extLst>
          </p:cNvPr>
          <p:cNvSpPr txBox="1"/>
          <p:nvPr/>
        </p:nvSpPr>
        <p:spPr>
          <a:xfrm>
            <a:off x="3057161" y="4893827"/>
            <a:ext cx="609399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400" dirty="0"/>
              <a:t>λ</a:t>
            </a:r>
            <a:r>
              <a:rPr lang="en-US" sz="1400" dirty="0"/>
              <a:t>P. </a:t>
            </a:r>
            <a:r>
              <a:rPr lang="el-GR" sz="1400" dirty="0"/>
              <a:t>λ</a:t>
            </a:r>
            <a:r>
              <a:rPr lang="en-US" sz="1400" dirty="0"/>
              <a:t>x.</a:t>
            </a:r>
            <a:r>
              <a:rPr lang="el-GR" sz="1400" dirty="0"/>
              <a:t> λ</a:t>
            </a:r>
            <a:r>
              <a:rPr lang="en-US" sz="1400" dirty="0"/>
              <a:t>e . MAKE(x)(e) &amp; P(x)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ACAFD0B-9794-48DC-9971-B561B944B02E}"/>
              </a:ext>
            </a:extLst>
          </p:cNvPr>
          <p:cNvGrpSpPr/>
          <p:nvPr/>
        </p:nvGrpSpPr>
        <p:grpSpPr>
          <a:xfrm>
            <a:off x="2862383" y="3743871"/>
            <a:ext cx="3233616" cy="800219"/>
            <a:chOff x="2461098" y="4229431"/>
            <a:chExt cx="3233616" cy="800219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C853699-4221-4CA8-B60F-3EE4645241EC}"/>
                </a:ext>
              </a:extLst>
            </p:cNvPr>
            <p:cNvSpPr txBox="1"/>
            <p:nvPr/>
          </p:nvSpPr>
          <p:spPr>
            <a:xfrm>
              <a:off x="2620183" y="4229431"/>
              <a:ext cx="3074531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dirty="0"/>
                <a:t>λ</a:t>
              </a:r>
              <a:r>
                <a:rPr lang="en-US" sz="1400" dirty="0"/>
                <a:t>x . </a:t>
              </a:r>
              <a:r>
                <a:rPr lang="el-GR" sz="1400" dirty="0"/>
                <a:t>λ</a:t>
              </a:r>
              <a:r>
                <a:rPr lang="en-US" sz="1400" dirty="0"/>
                <a:t>e. MAKE(x)(e) &amp; thought’(x) &amp; </a:t>
              </a:r>
              <a:r>
                <a:rPr lang="en-US" sz="1400" dirty="0" err="1"/>
                <a:t>fCONT</a:t>
              </a:r>
              <a:r>
                <a:rPr lang="en-US" sz="1400" dirty="0"/>
                <a:t>(x) = </a:t>
              </a:r>
              <a:r>
                <a:rPr lang="en-US" sz="1400" dirty="0" err="1"/>
                <a:t>λw</a:t>
              </a:r>
              <a:r>
                <a:rPr lang="en-US" sz="1400" dirty="0"/>
                <a:t>. bring(fruit)(Raama)(w)</a:t>
              </a:r>
              <a:br>
                <a:rPr lang="en-US" sz="1400" dirty="0"/>
              </a:br>
              <a:endParaRPr lang="en-US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ED684E68-7D73-4932-8E7A-C2E2CC1A9ACE}"/>
                </a:ext>
              </a:extLst>
            </p:cNvPr>
            <p:cNvSpPr/>
            <p:nvPr/>
          </p:nvSpPr>
          <p:spPr>
            <a:xfrm>
              <a:off x="2461098" y="4730939"/>
              <a:ext cx="142853" cy="13717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70C0"/>
                </a:solidFill>
              </a:endParaRPr>
            </a:p>
          </p:txBody>
        </p:sp>
      </p:grpSp>
      <p:sp>
        <p:nvSpPr>
          <p:cNvPr id="52" name="Isosceles Triangle 51">
            <a:extLst>
              <a:ext uri="{FF2B5EF4-FFF2-40B4-BE49-F238E27FC236}">
                <a16:creationId xmlns:a16="http://schemas.microsoft.com/office/drawing/2014/main" id="{99E60623-1408-4FC8-83D9-D992B8970FE0}"/>
              </a:ext>
            </a:extLst>
          </p:cNvPr>
          <p:cNvSpPr/>
          <p:nvPr/>
        </p:nvSpPr>
        <p:spPr>
          <a:xfrm>
            <a:off x="8152694" y="4802203"/>
            <a:ext cx="1240138" cy="450004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6D8A7C2-1AED-4686-A7BB-AE8FD47D07BC}"/>
              </a:ext>
            </a:extLst>
          </p:cNvPr>
          <p:cNvSpPr txBox="1"/>
          <p:nvPr/>
        </p:nvSpPr>
        <p:spPr>
          <a:xfrm>
            <a:off x="7910754" y="5217129"/>
            <a:ext cx="19769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PRO</a:t>
            </a:r>
            <a:r>
              <a:rPr lang="en-US" sz="1400" baseline="-25000" dirty="0">
                <a:solidFill>
                  <a:srgbClr val="0070C0"/>
                </a:solidFill>
              </a:rPr>
              <a:t>1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0070C0"/>
                </a:solidFill>
              </a:rPr>
              <a:t> </a:t>
            </a:r>
            <a:r>
              <a:rPr lang="en-US" sz="1400" dirty="0" err="1">
                <a:solidFill>
                  <a:srgbClr val="0070C0"/>
                </a:solidFill>
              </a:rPr>
              <a:t>haNNu</a:t>
            </a:r>
            <a:r>
              <a:rPr lang="en-US" sz="1400" dirty="0">
                <a:solidFill>
                  <a:srgbClr val="0070C0"/>
                </a:solidFill>
              </a:rPr>
              <a:t> tar(u)-</a:t>
            </a:r>
            <a:r>
              <a:rPr lang="en-US" sz="1400" dirty="0" err="1">
                <a:solidFill>
                  <a:srgbClr val="0070C0"/>
                </a:solidFill>
              </a:rPr>
              <a:t>alu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AFB70AA-6D8B-47AF-929F-457D6521C3C4}"/>
              </a:ext>
            </a:extLst>
          </p:cNvPr>
          <p:cNvSpPr txBox="1"/>
          <p:nvPr/>
        </p:nvSpPr>
        <p:spPr>
          <a:xfrm>
            <a:off x="6753625" y="5381465"/>
            <a:ext cx="3423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λ</a:t>
            </a:r>
            <a:r>
              <a:rPr lang="en-US" sz="1400" dirty="0"/>
              <a:t>x. </a:t>
            </a:r>
            <a:r>
              <a:rPr lang="en-US" dirty="0" err="1"/>
              <a:t>f</a:t>
            </a:r>
            <a:r>
              <a:rPr lang="en-US" sz="1400" dirty="0" err="1"/>
              <a:t>CONT</a:t>
            </a:r>
            <a:r>
              <a:rPr lang="en-US" sz="1400" dirty="0"/>
              <a:t>(x) = </a:t>
            </a:r>
            <a:r>
              <a:rPr lang="el-GR" sz="1400" dirty="0"/>
              <a:t>λ</a:t>
            </a:r>
            <a:r>
              <a:rPr lang="en-US" sz="1400" dirty="0"/>
              <a:t>w. bring(fruit)(Raama)(w)   </a:t>
            </a:r>
            <a:endParaRPr 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288DF5A-960A-4992-B2F8-1CC4B42BAAF7}"/>
              </a:ext>
            </a:extLst>
          </p:cNvPr>
          <p:cNvSpPr txBox="1"/>
          <p:nvPr/>
        </p:nvSpPr>
        <p:spPr>
          <a:xfrm>
            <a:off x="9455719" y="4719428"/>
            <a:ext cx="122421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yoochisidanu</a:t>
            </a:r>
            <a:endParaRPr lang="en-US" dirty="0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4BF7E29C-4C3C-4852-BCDF-4D53EEEFF913}"/>
              </a:ext>
            </a:extLst>
          </p:cNvPr>
          <p:cNvGrpSpPr/>
          <p:nvPr/>
        </p:nvGrpSpPr>
        <p:grpSpPr>
          <a:xfrm>
            <a:off x="2461098" y="3092874"/>
            <a:ext cx="3077202" cy="780809"/>
            <a:chOff x="2461098" y="4087300"/>
            <a:chExt cx="3077202" cy="780809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7D95A0FB-3DCE-43FF-9669-C4D3E3D62121}"/>
                </a:ext>
              </a:extLst>
            </p:cNvPr>
            <p:cNvSpPr txBox="1"/>
            <p:nvPr/>
          </p:nvSpPr>
          <p:spPr>
            <a:xfrm>
              <a:off x="2463769" y="4087300"/>
              <a:ext cx="30745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dirty="0"/>
                <a:t>λ</a:t>
              </a:r>
              <a:r>
                <a:rPr lang="en-US" sz="1200" dirty="0"/>
                <a:t>x . </a:t>
              </a:r>
              <a:r>
                <a:rPr lang="el-GR" sz="1200" dirty="0"/>
                <a:t>λ</a:t>
              </a:r>
              <a:r>
                <a:rPr lang="en-US" sz="1200" dirty="0"/>
                <a:t>e. MAKE(x)(e) &amp; thought’(x) &amp; </a:t>
              </a:r>
              <a:br>
                <a:rPr lang="en-US" sz="1200" dirty="0"/>
              </a:br>
              <a:r>
                <a:rPr lang="en-US" sz="1200" dirty="0" err="1"/>
                <a:t>fCONT</a:t>
              </a:r>
              <a:r>
                <a:rPr lang="en-US" sz="1200" dirty="0"/>
                <a:t>(x) = </a:t>
              </a:r>
              <a:r>
                <a:rPr lang="en-US" sz="1200" dirty="0" err="1"/>
                <a:t>λw</a:t>
              </a:r>
              <a:r>
                <a:rPr lang="en-US" sz="1200" dirty="0"/>
                <a:t>. bring(fruit)(Raama)(w) &amp; AGENT(e)=Raama</a:t>
              </a:r>
              <a:endParaRPr lang="en-US" dirty="0"/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896E8F8D-218E-4538-890C-0661D7B7A4BB}"/>
                </a:ext>
              </a:extLst>
            </p:cNvPr>
            <p:cNvSpPr/>
            <p:nvPr/>
          </p:nvSpPr>
          <p:spPr>
            <a:xfrm>
              <a:off x="2461098" y="4730939"/>
              <a:ext cx="142853" cy="13717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637AD417-2D6B-469F-8CE1-49F38DEDEA47}"/>
              </a:ext>
            </a:extLst>
          </p:cNvPr>
          <p:cNvSpPr txBox="1"/>
          <p:nvPr/>
        </p:nvSpPr>
        <p:spPr>
          <a:xfrm>
            <a:off x="9419443" y="4903768"/>
            <a:ext cx="34234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λ</a:t>
            </a:r>
            <a:r>
              <a:rPr lang="en-US" sz="1400" dirty="0"/>
              <a:t>x. </a:t>
            </a:r>
            <a:r>
              <a:rPr lang="el-GR" sz="1400" dirty="0"/>
              <a:t>λ</a:t>
            </a:r>
            <a:r>
              <a:rPr lang="en-US" sz="1400" dirty="0"/>
              <a:t>e. thought’(x)(e)</a:t>
            </a:r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00D20CF-817E-4CE2-A5E5-D2927D0F06CF}"/>
              </a:ext>
            </a:extLst>
          </p:cNvPr>
          <p:cNvSpPr txBox="1"/>
          <p:nvPr/>
        </p:nvSpPr>
        <p:spPr>
          <a:xfrm>
            <a:off x="8017504" y="4241432"/>
            <a:ext cx="1489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Raama</a:t>
            </a:r>
            <a:r>
              <a:rPr lang="en-US" sz="1800" baseline="-25000" dirty="0" err="1"/>
              <a:t>i</a:t>
            </a:r>
            <a:endParaRPr lang="en-US" dirty="0"/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F905FCB0-573E-4252-8D10-2E34F95977A1}"/>
              </a:ext>
            </a:extLst>
          </p:cNvPr>
          <p:cNvGrpSpPr/>
          <p:nvPr/>
        </p:nvGrpSpPr>
        <p:grpSpPr>
          <a:xfrm>
            <a:off x="9176238" y="3726311"/>
            <a:ext cx="3147625" cy="800219"/>
            <a:chOff x="2461098" y="4229431"/>
            <a:chExt cx="3147625" cy="800219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804CBD19-5BCC-419B-BD84-1C2ACED760D2}"/>
                </a:ext>
              </a:extLst>
            </p:cNvPr>
            <p:cNvSpPr txBox="1"/>
            <p:nvPr/>
          </p:nvSpPr>
          <p:spPr>
            <a:xfrm>
              <a:off x="2534192" y="4229431"/>
              <a:ext cx="3074531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dirty="0"/>
                <a:t>λ</a:t>
              </a:r>
              <a:r>
                <a:rPr lang="en-US" sz="1400" dirty="0"/>
                <a:t>x . </a:t>
              </a:r>
              <a:r>
                <a:rPr lang="el-GR" sz="1400" dirty="0"/>
                <a:t>λ</a:t>
              </a:r>
              <a:r>
                <a:rPr lang="en-US" sz="1400" dirty="0"/>
                <a:t>e. thought’(x)(e) &amp; </a:t>
              </a:r>
              <a:br>
                <a:rPr lang="en-US" sz="1400" dirty="0"/>
              </a:br>
              <a:r>
                <a:rPr lang="en-US" sz="1400" dirty="0" err="1"/>
                <a:t>fCONT</a:t>
              </a:r>
              <a:r>
                <a:rPr lang="en-US" sz="1400" dirty="0"/>
                <a:t>(x) = </a:t>
              </a:r>
              <a:r>
                <a:rPr lang="en-US" sz="1400" dirty="0" err="1"/>
                <a:t>λw</a:t>
              </a:r>
              <a:r>
                <a:rPr lang="en-US" sz="1400" dirty="0"/>
                <a:t>. bring(fruit)(Raama)(w)</a:t>
              </a:r>
              <a:br>
                <a:rPr lang="en-US" sz="1400" dirty="0"/>
              </a:br>
              <a:endParaRPr lang="en-US" dirty="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89DAC577-ABFB-44B2-93C6-7B024FA78FEF}"/>
                </a:ext>
              </a:extLst>
            </p:cNvPr>
            <p:cNvSpPr/>
            <p:nvPr/>
          </p:nvSpPr>
          <p:spPr>
            <a:xfrm>
              <a:off x="2461098" y="4730939"/>
              <a:ext cx="142853" cy="137170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2657C3A2-4374-4D87-BFF5-68EE59E70B02}"/>
              </a:ext>
            </a:extLst>
          </p:cNvPr>
          <p:cNvGrpSpPr/>
          <p:nvPr/>
        </p:nvGrpSpPr>
        <p:grpSpPr>
          <a:xfrm>
            <a:off x="8753649" y="3040314"/>
            <a:ext cx="3077202" cy="780809"/>
            <a:chOff x="2461098" y="4087300"/>
            <a:chExt cx="3077202" cy="780809"/>
          </a:xfrm>
        </p:grpSpPr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CBF36423-FA89-43A0-9D16-7DD7F704EA34}"/>
                </a:ext>
              </a:extLst>
            </p:cNvPr>
            <p:cNvSpPr txBox="1"/>
            <p:nvPr/>
          </p:nvSpPr>
          <p:spPr>
            <a:xfrm>
              <a:off x="2463769" y="4087300"/>
              <a:ext cx="30745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dirty="0"/>
                <a:t>λ</a:t>
              </a:r>
              <a:r>
                <a:rPr lang="en-US" sz="1200" dirty="0"/>
                <a:t>x . </a:t>
              </a:r>
              <a:r>
                <a:rPr lang="el-GR" sz="1200" dirty="0"/>
                <a:t>λ</a:t>
              </a:r>
              <a:r>
                <a:rPr lang="en-US" sz="1200" dirty="0"/>
                <a:t>e. thought’(x)(e) &amp; </a:t>
              </a:r>
              <a:br>
                <a:rPr lang="en-US" sz="1200" dirty="0"/>
              </a:br>
              <a:r>
                <a:rPr lang="en-US" sz="1200" dirty="0" err="1"/>
                <a:t>fCONT</a:t>
              </a:r>
              <a:r>
                <a:rPr lang="en-US" sz="1200" dirty="0"/>
                <a:t>(x) = </a:t>
              </a:r>
              <a:r>
                <a:rPr lang="en-US" sz="1200" dirty="0" err="1"/>
                <a:t>λw</a:t>
              </a:r>
              <a:r>
                <a:rPr lang="en-US" sz="1200" dirty="0"/>
                <a:t>. bring(fruit)(Raama)(w) &amp; AGENT(e)=Raama</a:t>
              </a:r>
              <a:endParaRPr lang="en-US" dirty="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B47AA6D6-AFB0-4283-944F-5987C8986162}"/>
                </a:ext>
              </a:extLst>
            </p:cNvPr>
            <p:cNvSpPr/>
            <p:nvPr/>
          </p:nvSpPr>
          <p:spPr>
            <a:xfrm>
              <a:off x="2461098" y="4730939"/>
              <a:ext cx="142853" cy="13717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40FF0C16-B1D7-4210-AD98-F7AB50D5B9B8}"/>
              </a:ext>
            </a:extLst>
          </p:cNvPr>
          <p:cNvGrpSpPr/>
          <p:nvPr/>
        </p:nvGrpSpPr>
        <p:grpSpPr>
          <a:xfrm>
            <a:off x="7339929" y="2743558"/>
            <a:ext cx="1965362" cy="1450170"/>
            <a:chOff x="1078035" y="2804142"/>
            <a:chExt cx="1965362" cy="1450170"/>
          </a:xfrm>
        </p:grpSpPr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E7F8A30D-D2C7-4D6F-B353-96540FCFA70F}"/>
                </a:ext>
              </a:extLst>
            </p:cNvPr>
            <p:cNvCxnSpPr/>
            <p:nvPr/>
          </p:nvCxnSpPr>
          <p:spPr>
            <a:xfrm flipH="1">
              <a:off x="1729658" y="3296694"/>
              <a:ext cx="447828" cy="51735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753DE3FF-D945-48A7-83E0-CD5881F1EA39}"/>
                </a:ext>
              </a:extLst>
            </p:cNvPr>
            <p:cNvCxnSpPr>
              <a:cxnSpLocks/>
            </p:cNvCxnSpPr>
            <p:nvPr/>
          </p:nvCxnSpPr>
          <p:spPr>
            <a:xfrm>
              <a:off x="2177486" y="3308316"/>
              <a:ext cx="396155" cy="51735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BBB56E12-0843-473E-914D-63A39016C45F}"/>
                </a:ext>
              </a:extLst>
            </p:cNvPr>
            <p:cNvGrpSpPr/>
            <p:nvPr/>
          </p:nvGrpSpPr>
          <p:grpSpPr>
            <a:xfrm>
              <a:off x="1078035" y="2804142"/>
              <a:ext cx="1965362" cy="1450170"/>
              <a:chOff x="1060360" y="2767674"/>
              <a:chExt cx="1965362" cy="1450170"/>
            </a:xfrm>
          </p:grpSpPr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6CCADBA4-D9E6-44D6-BEC1-B977082D89DE}"/>
                  </a:ext>
                </a:extLst>
              </p:cNvPr>
              <p:cNvCxnSpPr/>
              <p:nvPr/>
            </p:nvCxnSpPr>
            <p:spPr>
              <a:xfrm flipH="1">
                <a:off x="1336395" y="2767674"/>
                <a:ext cx="447828" cy="51735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18E4D1F4-CDA2-4198-957A-35BB5C23F0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84223" y="2767674"/>
                <a:ext cx="396155" cy="51735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890D85A2-8B3D-4ED3-B6B4-713B8B5C4BEF}"/>
                  </a:ext>
                </a:extLst>
              </p:cNvPr>
              <p:cNvSpPr txBox="1"/>
              <p:nvPr/>
            </p:nvSpPr>
            <p:spPr>
              <a:xfrm>
                <a:off x="1060360" y="3190164"/>
                <a:ext cx="6516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∃</a:t>
                </a:r>
                <a:r>
                  <a:rPr lang="en-US" baseline="-25000" dirty="0"/>
                  <a:t>e</a:t>
                </a:r>
              </a:p>
            </p:txBody>
          </p:sp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5A76A8C7-4769-446C-9D90-94B6305069AD}"/>
                  </a:ext>
                </a:extLst>
              </p:cNvPr>
              <p:cNvSpPr txBox="1"/>
              <p:nvPr/>
            </p:nvSpPr>
            <p:spPr>
              <a:xfrm>
                <a:off x="1536487" y="3848512"/>
                <a:ext cx="148923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∃</a:t>
                </a:r>
                <a:r>
                  <a:rPr lang="en-US" baseline="-25000" dirty="0"/>
                  <a:t>x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046388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45F42-908B-47E5-8431-30DEDCD90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853" y="120317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Composition in 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1B372-24E1-4EA4-BD76-EE2B78996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989" y="1681245"/>
            <a:ext cx="10996864" cy="4912059"/>
          </a:xfrm>
        </p:spPr>
        <p:txBody>
          <a:bodyPr/>
          <a:lstStyle/>
          <a:p>
            <a:r>
              <a:rPr lang="en-US" sz="2400" dirty="0"/>
              <a:t>At first glance, it seems like composition in English cannot proceed in a similar way, since English does not generally allow singular bare nouns in these contexts, and the presence of </a:t>
            </a:r>
            <a:r>
              <a:rPr lang="en-US" sz="2400" i="1" dirty="0"/>
              <a:t>the </a:t>
            </a:r>
            <a:r>
              <a:rPr lang="en-US" sz="2400" dirty="0"/>
              <a:t>is standardly taken to indicate the availability of a unique referent.</a:t>
            </a:r>
            <a:br>
              <a:rPr lang="en-US" sz="2400" dirty="0"/>
            </a:b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2CA254A-2D46-47FD-A60E-E6CA0C4938D9}"/>
              </a:ext>
            </a:extLst>
          </p:cNvPr>
          <p:cNvSpPr txBox="1"/>
          <p:nvPr/>
        </p:nvSpPr>
        <p:spPr>
          <a:xfrm>
            <a:off x="2833007" y="6448974"/>
            <a:ext cx="3423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λ</a:t>
            </a:r>
            <a:r>
              <a:rPr lang="en-US" sz="1400" dirty="0"/>
              <a:t>x. </a:t>
            </a:r>
            <a:r>
              <a:rPr lang="en-US" dirty="0" err="1"/>
              <a:t>f</a:t>
            </a:r>
            <a:r>
              <a:rPr lang="en-US" sz="1400" dirty="0" err="1"/>
              <a:t>CONT</a:t>
            </a:r>
            <a:r>
              <a:rPr lang="en-US" sz="1400" dirty="0"/>
              <a:t>(x) = </a:t>
            </a:r>
            <a:r>
              <a:rPr lang="el-GR" sz="1400" dirty="0"/>
              <a:t>λ</a:t>
            </a:r>
            <a:r>
              <a:rPr lang="en-US" sz="1400" dirty="0"/>
              <a:t>w. murderer (Bill)(w)   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28067CC-0ED0-4B1B-A8C8-52E5D7280718}"/>
              </a:ext>
            </a:extLst>
          </p:cNvPr>
          <p:cNvSpPr txBox="1"/>
          <p:nvPr/>
        </p:nvSpPr>
        <p:spPr>
          <a:xfrm>
            <a:off x="1833170" y="5976418"/>
            <a:ext cx="34234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λ</a:t>
            </a:r>
            <a:r>
              <a:rPr lang="en-US" sz="1400" dirty="0"/>
              <a:t>x. claim’(x)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89EA36-04E5-4F41-91F7-4BDEE2ECE22C}"/>
              </a:ext>
            </a:extLst>
          </p:cNvPr>
          <p:cNvSpPr txBox="1"/>
          <p:nvPr/>
        </p:nvSpPr>
        <p:spPr>
          <a:xfrm>
            <a:off x="1550746" y="5445356"/>
            <a:ext cx="609399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400" dirty="0"/>
              <a:t>λ</a:t>
            </a:r>
            <a:r>
              <a:rPr lang="en-US" sz="1400" dirty="0"/>
              <a:t>P. </a:t>
            </a:r>
            <a:r>
              <a:rPr lang="el-GR" sz="1400" dirty="0"/>
              <a:t>ι</a:t>
            </a:r>
            <a:r>
              <a:rPr lang="en-US" sz="1400" dirty="0"/>
              <a:t>x.</a:t>
            </a:r>
            <a:r>
              <a:rPr lang="el-GR" sz="1400" dirty="0"/>
              <a:t> </a:t>
            </a:r>
            <a:r>
              <a:rPr lang="en-US" sz="1400" dirty="0"/>
              <a:t>P(x)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82DDE86-18E8-4903-90B2-0B8D3C5B4F0B}"/>
              </a:ext>
            </a:extLst>
          </p:cNvPr>
          <p:cNvSpPr txBox="1"/>
          <p:nvPr/>
        </p:nvSpPr>
        <p:spPr>
          <a:xfrm>
            <a:off x="3315402" y="5057420"/>
            <a:ext cx="29724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λ</a:t>
            </a:r>
            <a:r>
              <a:rPr lang="en-US" sz="1400" dirty="0"/>
              <a:t>x. claim’(x) &amp; </a:t>
            </a:r>
            <a:r>
              <a:rPr lang="en-US" sz="1400" dirty="0" err="1"/>
              <a:t>fCONT</a:t>
            </a:r>
            <a:r>
              <a:rPr lang="en-US" sz="1400" dirty="0"/>
              <a:t>(x) = </a:t>
            </a:r>
            <a:br>
              <a:rPr lang="en-US" sz="1400" dirty="0"/>
            </a:br>
            <a:r>
              <a:rPr lang="el-GR" sz="1400" dirty="0"/>
              <a:t>λ</a:t>
            </a:r>
            <a:r>
              <a:rPr lang="en-US" sz="1400" dirty="0"/>
              <a:t>w. murderer (Bill)(w)</a:t>
            </a:r>
            <a:br>
              <a:rPr lang="en-US" sz="1400" dirty="0"/>
            </a:br>
            <a:r>
              <a:rPr lang="en-US" sz="1100" dirty="0"/>
              <a:t>(predicate modification) 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24307B7-F2BB-493F-A569-B989FC884CBE}"/>
              </a:ext>
            </a:extLst>
          </p:cNvPr>
          <p:cNvSpPr txBox="1"/>
          <p:nvPr/>
        </p:nvSpPr>
        <p:spPr>
          <a:xfrm>
            <a:off x="2718093" y="4378160"/>
            <a:ext cx="39743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ι</a:t>
            </a:r>
            <a:r>
              <a:rPr lang="en-US" sz="1400" dirty="0"/>
              <a:t>x. claim’(x) &amp; </a:t>
            </a:r>
            <a:r>
              <a:rPr lang="en-US" sz="1400" dirty="0" err="1"/>
              <a:t>fCONT</a:t>
            </a:r>
            <a:r>
              <a:rPr lang="en-US" sz="1400" dirty="0"/>
              <a:t>(x) = </a:t>
            </a:r>
            <a:r>
              <a:rPr lang="el-GR" sz="1400" dirty="0"/>
              <a:t>λ</a:t>
            </a:r>
            <a:r>
              <a:rPr lang="en-US" sz="1400" dirty="0"/>
              <a:t>w. murderer (Bill)(w)</a:t>
            </a:r>
            <a:br>
              <a:rPr lang="en-US" sz="1400" dirty="0"/>
            </a:br>
            <a:endParaRPr lang="en-US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A65F51A-C740-422C-87D5-F75EB65F7A59}"/>
              </a:ext>
            </a:extLst>
          </p:cNvPr>
          <p:cNvGrpSpPr/>
          <p:nvPr/>
        </p:nvGrpSpPr>
        <p:grpSpPr>
          <a:xfrm>
            <a:off x="3280543" y="4617458"/>
            <a:ext cx="6093994" cy="686232"/>
            <a:chOff x="3401183" y="4495087"/>
            <a:chExt cx="6093994" cy="686232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4EEF053-2E67-4571-A0E0-7ECEC54799BD}"/>
                </a:ext>
              </a:extLst>
            </p:cNvPr>
            <p:cNvSpPr txBox="1"/>
            <p:nvPr/>
          </p:nvSpPr>
          <p:spPr>
            <a:xfrm>
              <a:off x="3924681" y="4495087"/>
              <a:ext cx="620033" cy="261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100" dirty="0"/>
                <a:t>LIFT</a:t>
              </a:r>
              <a:endParaRPr lang="en-US" sz="1400" dirty="0"/>
            </a:p>
          </p:txBody>
        </p:sp>
        <p:sp>
          <p:nvSpPr>
            <p:cNvPr id="34" name="Arrow: Down 33">
              <a:extLst>
                <a:ext uri="{FF2B5EF4-FFF2-40B4-BE49-F238E27FC236}">
                  <a16:creationId xmlns:a16="http://schemas.microsoft.com/office/drawing/2014/main" id="{904DD585-0804-47B1-BCAF-B1589677A7D5}"/>
                </a:ext>
              </a:extLst>
            </p:cNvPr>
            <p:cNvSpPr/>
            <p:nvPr/>
          </p:nvSpPr>
          <p:spPr>
            <a:xfrm>
              <a:off x="4257432" y="4524141"/>
              <a:ext cx="172238" cy="221952"/>
            </a:xfrm>
            <a:prstGeom prst="downArrow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7927F95-447E-488C-8C4C-9A3EF49835D4}"/>
                </a:ext>
              </a:extLst>
            </p:cNvPr>
            <p:cNvSpPr txBox="1"/>
            <p:nvPr/>
          </p:nvSpPr>
          <p:spPr>
            <a:xfrm>
              <a:off x="3401183" y="4658099"/>
              <a:ext cx="6093994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l-GR" sz="1400" dirty="0"/>
                <a:t>λ</a:t>
              </a:r>
              <a:r>
                <a:rPr lang="en-US" sz="1400" dirty="0"/>
                <a:t>y.</a:t>
              </a:r>
              <a:r>
                <a:rPr lang="el-GR" sz="1400" dirty="0"/>
                <a:t> </a:t>
              </a:r>
              <a:r>
                <a:rPr lang="en-US" sz="1400" dirty="0"/>
                <a:t>y = </a:t>
              </a:r>
              <a:r>
                <a:rPr lang="el-GR" sz="1400" dirty="0"/>
                <a:t>ι</a:t>
              </a:r>
              <a:r>
                <a:rPr lang="en-US" sz="1400" dirty="0"/>
                <a:t>x.</a:t>
              </a:r>
              <a:r>
                <a:rPr lang="el-GR" sz="1400" dirty="0"/>
                <a:t> </a:t>
              </a:r>
              <a:r>
                <a:rPr lang="en-US" sz="1400" dirty="0"/>
                <a:t>claim’(x) &amp; </a:t>
              </a:r>
              <a:r>
                <a:rPr lang="en-US" sz="1400" dirty="0" err="1"/>
                <a:t>fCONT</a:t>
              </a:r>
              <a:r>
                <a:rPr lang="en-US" sz="1400" dirty="0"/>
                <a:t>(x) = </a:t>
              </a:r>
              <a:r>
                <a:rPr lang="el-GR" sz="1400" dirty="0"/>
                <a:t>λ</a:t>
              </a:r>
              <a:r>
                <a:rPr lang="en-US" sz="1400" dirty="0"/>
                <a:t>w. murderer (Bill)(w)</a:t>
              </a:r>
              <a:br>
                <a:rPr lang="en-US" sz="1400" dirty="0"/>
              </a:br>
              <a:endParaRPr lang="en-US" sz="1400" dirty="0"/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E2E8ADCD-0A13-43E2-A3F4-8B6036230BCE}"/>
              </a:ext>
            </a:extLst>
          </p:cNvPr>
          <p:cNvSpPr txBox="1"/>
          <p:nvPr/>
        </p:nvSpPr>
        <p:spPr>
          <a:xfrm>
            <a:off x="73433" y="4871744"/>
            <a:ext cx="609399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400" dirty="0"/>
              <a:t>λ</a:t>
            </a:r>
            <a:r>
              <a:rPr lang="en-US" sz="1400" dirty="0"/>
              <a:t>P. </a:t>
            </a:r>
            <a:r>
              <a:rPr lang="el-GR" sz="1400" dirty="0"/>
              <a:t>λ</a:t>
            </a:r>
            <a:r>
              <a:rPr lang="en-US" sz="1400" dirty="0"/>
              <a:t>z.</a:t>
            </a:r>
            <a:r>
              <a:rPr lang="el-GR" sz="1400" dirty="0"/>
              <a:t> λ</a:t>
            </a:r>
            <a:r>
              <a:rPr lang="en-US" sz="1400" dirty="0"/>
              <a:t>e . MAKE(z)(e) &amp; P(z)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4615ABB-68BF-4C52-9020-427D1EF10A26}"/>
              </a:ext>
            </a:extLst>
          </p:cNvPr>
          <p:cNvGrpSpPr/>
          <p:nvPr/>
        </p:nvGrpSpPr>
        <p:grpSpPr>
          <a:xfrm>
            <a:off x="1224497" y="3766091"/>
            <a:ext cx="3945282" cy="2827213"/>
            <a:chOff x="1224497" y="3766091"/>
            <a:chExt cx="3945282" cy="2827213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11D4A418-0567-4193-9BA1-5EF043E94DEE}"/>
                </a:ext>
              </a:extLst>
            </p:cNvPr>
            <p:cNvGrpSpPr/>
            <p:nvPr/>
          </p:nvGrpSpPr>
          <p:grpSpPr>
            <a:xfrm>
              <a:off x="1224497" y="3766091"/>
              <a:ext cx="3945282" cy="2827213"/>
              <a:chOff x="1248560" y="3989350"/>
              <a:chExt cx="3945282" cy="2827213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8B905E63-A64A-4281-B616-F439D85193E1}"/>
                  </a:ext>
                </a:extLst>
              </p:cNvPr>
              <p:cNvGrpSpPr/>
              <p:nvPr/>
            </p:nvGrpSpPr>
            <p:grpSpPr>
              <a:xfrm>
                <a:off x="1600199" y="3989350"/>
                <a:ext cx="2083492" cy="2069432"/>
                <a:chOff x="986589" y="4542803"/>
                <a:chExt cx="2083492" cy="2069432"/>
              </a:xfrm>
            </p:grpSpPr>
            <p:grpSp>
              <p:nvGrpSpPr>
                <p:cNvPr id="5" name="Group 4">
                  <a:extLst>
                    <a:ext uri="{FF2B5EF4-FFF2-40B4-BE49-F238E27FC236}">
                      <a16:creationId xmlns:a16="http://schemas.microsoft.com/office/drawing/2014/main" id="{B11E8648-F1C3-44A5-9078-DD699373AFF5}"/>
                    </a:ext>
                  </a:extLst>
                </p:cNvPr>
                <p:cNvGrpSpPr/>
                <p:nvPr/>
              </p:nvGrpSpPr>
              <p:grpSpPr>
                <a:xfrm>
                  <a:off x="986589" y="4542803"/>
                  <a:ext cx="2083492" cy="2069432"/>
                  <a:chOff x="480202" y="4391275"/>
                  <a:chExt cx="1455383" cy="2069432"/>
                </a:xfrm>
              </p:grpSpPr>
              <p:cxnSp>
                <p:nvCxnSpPr>
                  <p:cNvPr id="8" name="Straight Connector 7">
                    <a:extLst>
                      <a:ext uri="{FF2B5EF4-FFF2-40B4-BE49-F238E27FC236}">
                        <a16:creationId xmlns:a16="http://schemas.microsoft.com/office/drawing/2014/main" id="{2BF88266-4C6D-4B12-9768-FB4DA44CAA5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47906" y="4920255"/>
                    <a:ext cx="327773" cy="46162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Straight Connector 8">
                    <a:extLst>
                      <a:ext uri="{FF2B5EF4-FFF2-40B4-BE49-F238E27FC236}">
                        <a16:creationId xmlns:a16="http://schemas.microsoft.com/office/drawing/2014/main" id="{A934BA58-067D-4B83-9D22-14E161E30E3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075679" y="4920255"/>
                    <a:ext cx="276726" cy="517358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" name="Straight Connector 9">
                    <a:extLst>
                      <a:ext uri="{FF2B5EF4-FFF2-40B4-BE49-F238E27FC236}">
                        <a16:creationId xmlns:a16="http://schemas.microsoft.com/office/drawing/2014/main" id="{028105EE-536E-4527-86BE-1355637F219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1271016" y="5943349"/>
                    <a:ext cx="358116" cy="50573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" name="Straight Connector 10">
                    <a:extLst>
                      <a:ext uri="{FF2B5EF4-FFF2-40B4-BE49-F238E27FC236}">
                        <a16:creationId xmlns:a16="http://schemas.microsoft.com/office/drawing/2014/main" id="{6A09E5DF-A091-4FE2-96DB-1DD0613E06A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634087" y="5956303"/>
                    <a:ext cx="301498" cy="504404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Straight Connector 11">
                    <a:extLst>
                      <a:ext uri="{FF2B5EF4-FFF2-40B4-BE49-F238E27FC236}">
                        <a16:creationId xmlns:a16="http://schemas.microsoft.com/office/drawing/2014/main" id="{4B6AB68E-4BE6-4897-81E8-9E90EFE34EA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80202" y="4391275"/>
                    <a:ext cx="318749" cy="484870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Connector 12">
                    <a:extLst>
                      <a:ext uri="{FF2B5EF4-FFF2-40B4-BE49-F238E27FC236}">
                        <a16:creationId xmlns:a16="http://schemas.microsoft.com/office/drawing/2014/main" id="{37824671-08A6-4EA0-99B9-6A0D693A307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98952" y="4402897"/>
                    <a:ext cx="276726" cy="517358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" name="Straight Connector 5">
                  <a:extLst>
                    <a:ext uri="{FF2B5EF4-FFF2-40B4-BE49-F238E27FC236}">
                      <a16:creationId xmlns:a16="http://schemas.microsoft.com/office/drawing/2014/main" id="{A285658A-6008-4751-91E2-163856F945E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744579" y="5577519"/>
                  <a:ext cx="490638" cy="47324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>
                  <a:extLst>
                    <a:ext uri="{FF2B5EF4-FFF2-40B4-BE49-F238E27FC236}">
                      <a16:creationId xmlns:a16="http://schemas.microsoft.com/office/drawing/2014/main" id="{2FA0D3D2-BCCF-4730-B43C-37634FD82E4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235217" y="5577519"/>
                  <a:ext cx="396155" cy="51735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" name="Isosceles Triangle 13">
                <a:extLst>
                  <a:ext uri="{FF2B5EF4-FFF2-40B4-BE49-F238E27FC236}">
                    <a16:creationId xmlns:a16="http://schemas.microsoft.com/office/drawing/2014/main" id="{A5C60EE3-CA6B-48C7-9776-07BE2CD8DE36}"/>
                  </a:ext>
                </a:extLst>
              </p:cNvPr>
              <p:cNvSpPr/>
              <p:nvPr/>
            </p:nvSpPr>
            <p:spPr>
              <a:xfrm>
                <a:off x="3063623" y="6058782"/>
                <a:ext cx="1240138" cy="450004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BC5E090-8C75-43E3-9568-F270636B2600}"/>
                  </a:ext>
                </a:extLst>
              </p:cNvPr>
              <p:cNvSpPr txBox="1"/>
              <p:nvPr/>
            </p:nvSpPr>
            <p:spPr>
              <a:xfrm>
                <a:off x="2848825" y="6508786"/>
                <a:ext cx="234501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0070C0"/>
                    </a:solidFill>
                  </a:rPr>
                  <a:t>that Bill was the murderer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C946B0A-68BD-48ED-A052-388CAB992C40}"/>
                  </a:ext>
                </a:extLst>
              </p:cNvPr>
              <p:cNvSpPr txBox="1"/>
              <p:nvPr/>
            </p:nvSpPr>
            <p:spPr>
              <a:xfrm>
                <a:off x="2358190" y="6001718"/>
                <a:ext cx="6983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00B050"/>
                    </a:solidFill>
                  </a:rPr>
                  <a:t>claim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4482E9C-B4DA-45CC-956A-C946114440A7}"/>
                  </a:ext>
                </a:extLst>
              </p:cNvPr>
              <p:cNvSpPr txBox="1"/>
              <p:nvPr/>
            </p:nvSpPr>
            <p:spPr>
              <a:xfrm>
                <a:off x="2092229" y="5494650"/>
                <a:ext cx="6983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00B050"/>
                    </a:solidFill>
                  </a:rPr>
                  <a:t>the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354BBF6-1A15-4869-B967-6674945230A8}"/>
                  </a:ext>
                </a:extLst>
              </p:cNvPr>
              <p:cNvSpPr txBox="1"/>
              <p:nvPr/>
            </p:nvSpPr>
            <p:spPr>
              <a:xfrm>
                <a:off x="1612609" y="4940278"/>
                <a:ext cx="6983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00B050"/>
                    </a:solidFill>
                  </a:rPr>
                  <a:t>made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43BE32F-586B-4549-A022-1E885C8059DD}"/>
                  </a:ext>
                </a:extLst>
              </p:cNvPr>
              <p:cNvSpPr txBox="1"/>
              <p:nvPr/>
            </p:nvSpPr>
            <p:spPr>
              <a:xfrm>
                <a:off x="1248560" y="4431961"/>
                <a:ext cx="6983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/>
                  <a:t>John</a:t>
                </a:r>
                <a:endParaRPr lang="en-US" dirty="0"/>
              </a:p>
            </p:txBody>
          </p:sp>
        </p:grp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27707CB8-5B1A-4740-8121-EC0D812272BD}"/>
                </a:ext>
              </a:extLst>
            </p:cNvPr>
            <p:cNvSpPr/>
            <p:nvPr/>
          </p:nvSpPr>
          <p:spPr>
            <a:xfrm>
              <a:off x="3136322" y="5224254"/>
              <a:ext cx="142853" cy="13717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2708BE06-5C33-4889-B7D0-7829DB3DF546}"/>
                </a:ext>
              </a:extLst>
            </p:cNvPr>
            <p:cNvSpPr/>
            <p:nvPr/>
          </p:nvSpPr>
          <p:spPr>
            <a:xfrm>
              <a:off x="2696823" y="4752031"/>
              <a:ext cx="142853" cy="13717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959CF072-222C-46EA-9058-DDD53C9FB1F3}"/>
                </a:ext>
              </a:extLst>
            </p:cNvPr>
            <p:cNvSpPr/>
            <p:nvPr/>
          </p:nvSpPr>
          <p:spPr>
            <a:xfrm>
              <a:off x="2329943" y="4217216"/>
              <a:ext cx="142853" cy="13717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D238FD51-748C-4005-B0E3-6A72EAC6C242}"/>
              </a:ext>
            </a:extLst>
          </p:cNvPr>
          <p:cNvSpPr txBox="1"/>
          <p:nvPr/>
        </p:nvSpPr>
        <p:spPr>
          <a:xfrm>
            <a:off x="2384089" y="3923126"/>
            <a:ext cx="609399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l-G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λ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e. MAKE(</a:t>
            </a:r>
            <a:r>
              <a:rPr lang="el-GR" sz="1400" dirty="0"/>
              <a:t>ι</a:t>
            </a:r>
            <a:r>
              <a:rPr lang="en-US" sz="1400" dirty="0"/>
              <a:t>x.</a:t>
            </a:r>
            <a:r>
              <a:rPr lang="el-GR" sz="1400" dirty="0"/>
              <a:t> </a:t>
            </a:r>
            <a:r>
              <a:rPr lang="en-US" sz="1400" dirty="0"/>
              <a:t>claim’(x) &amp; </a:t>
            </a:r>
            <a:r>
              <a:rPr lang="en-US" sz="1400" dirty="0" err="1"/>
              <a:t>fCONT</a:t>
            </a:r>
            <a:r>
              <a:rPr lang="en-US" sz="1400" dirty="0"/>
              <a:t>(x) = </a:t>
            </a:r>
            <a:r>
              <a:rPr lang="el-GR" sz="1400" dirty="0"/>
              <a:t>λ</a:t>
            </a:r>
            <a:r>
              <a:rPr lang="en-US" sz="1400" dirty="0"/>
              <a:t>w. murderer (Bill)(w)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)(e)</a:t>
            </a:r>
          </a:p>
          <a:p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(function application + LOWER)</a:t>
            </a:r>
            <a:endParaRPr lang="en-US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9BF37931-7BEE-4945-A085-656588AA05D1}"/>
              </a:ext>
            </a:extLst>
          </p:cNvPr>
          <p:cNvSpPr/>
          <p:nvPr/>
        </p:nvSpPr>
        <p:spPr>
          <a:xfrm>
            <a:off x="2274475" y="3891710"/>
            <a:ext cx="4642353" cy="5724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CA3394B-01FA-4A8E-8218-6F55DAD6927D}"/>
              </a:ext>
            </a:extLst>
          </p:cNvPr>
          <p:cNvSpPr txBox="1"/>
          <p:nvPr/>
        </p:nvSpPr>
        <p:spPr>
          <a:xfrm>
            <a:off x="1037724" y="3117728"/>
            <a:ext cx="60939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(1) John made </a:t>
            </a:r>
            <a:r>
              <a:rPr lang="en-US" sz="1800" b="1" dirty="0"/>
              <a:t>the</a:t>
            </a:r>
            <a:r>
              <a:rPr lang="en-US" sz="1800" dirty="0"/>
              <a:t> claim that Bill was the murderer.</a:t>
            </a:r>
            <a:endParaRPr lang="en-US" dirty="0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6C8E27F-FC39-4E13-9B12-8A3E4A1B82B2}"/>
              </a:ext>
            </a:extLst>
          </p:cNvPr>
          <p:cNvCxnSpPr>
            <a:cxnSpLocks/>
            <a:stCxn id="43" idx="1"/>
          </p:cNvCxnSpPr>
          <p:nvPr/>
        </p:nvCxnSpPr>
        <p:spPr>
          <a:xfrm flipH="1">
            <a:off x="6108542" y="3566910"/>
            <a:ext cx="404700" cy="394654"/>
          </a:xfrm>
          <a:prstGeom prst="straightConnector1">
            <a:avLst/>
          </a:prstGeom>
          <a:ln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37455F33-2F95-4811-8561-8A5315853740}"/>
              </a:ext>
            </a:extLst>
          </p:cNvPr>
          <p:cNvSpPr txBox="1"/>
          <p:nvPr/>
        </p:nvSpPr>
        <p:spPr>
          <a:xfrm>
            <a:off x="6513242" y="3151411"/>
            <a:ext cx="20943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This is unlike the denotation of verbal </a:t>
            </a:r>
            <a:r>
              <a:rPr lang="en-US" sz="1200" i="1" dirty="0">
                <a:solidFill>
                  <a:srgbClr val="FF0000"/>
                </a:solidFill>
              </a:rPr>
              <a:t>claim, </a:t>
            </a:r>
            <a:r>
              <a:rPr lang="en-US" sz="1200" dirty="0">
                <a:solidFill>
                  <a:srgbClr val="FF0000"/>
                </a:solidFill>
              </a:rPr>
              <a:t>due to the absence of the content argument.</a:t>
            </a:r>
          </a:p>
        </p:txBody>
      </p:sp>
    </p:spTree>
    <p:extLst>
      <p:ext uri="{BB962C8B-B14F-4D97-AF65-F5344CB8AC3E}">
        <p14:creationId xmlns:p14="http://schemas.microsoft.com/office/powerpoint/2010/main" val="27046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8" grpId="0"/>
      <p:bldP spid="29" grpId="0"/>
      <p:bldP spid="31" grpId="0"/>
      <p:bldP spid="36" grpId="0"/>
      <p:bldP spid="38" grpId="0"/>
      <p:bldP spid="39" grpId="0" animBg="1"/>
      <p:bldP spid="42" grpId="0"/>
      <p:bldP spid="4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22442-4810-4606-9B66-6B3CBFFF7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672" y="96901"/>
            <a:ext cx="10515600" cy="1325563"/>
          </a:xfrm>
        </p:spPr>
        <p:txBody>
          <a:bodyPr/>
          <a:lstStyle/>
          <a:p>
            <a:r>
              <a:rPr lang="en-US" dirty="0"/>
              <a:t>Composition in 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F74CE-0D01-4D8D-8FDA-0DD016308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672" y="1579056"/>
            <a:ext cx="11561064" cy="5192331"/>
          </a:xfrm>
        </p:spPr>
        <p:txBody>
          <a:bodyPr/>
          <a:lstStyle/>
          <a:p>
            <a:r>
              <a:rPr lang="en-US" sz="2000" dirty="0"/>
              <a:t>Assume the definite article in English light verb constructions are not regular but </a:t>
            </a:r>
            <a:r>
              <a:rPr lang="en-US" sz="2000" b="1" dirty="0"/>
              <a:t>weak </a:t>
            </a:r>
            <a:r>
              <a:rPr lang="en-US" sz="2000" b="1" dirty="0" err="1"/>
              <a:t>definites</a:t>
            </a:r>
            <a:r>
              <a:rPr lang="en-US" sz="2000" b="1" dirty="0"/>
              <a:t> </a:t>
            </a:r>
            <a:r>
              <a:rPr lang="en-US" sz="2000" dirty="0"/>
              <a:t>(Aguilar Guevara 2014, Aguilar-Guevara and </a:t>
            </a:r>
            <a:r>
              <a:rPr lang="en-US" sz="2000" dirty="0" err="1"/>
              <a:t>Zwarts</a:t>
            </a:r>
            <a:r>
              <a:rPr lang="en-US" sz="2000" dirty="0"/>
              <a:t> 2010, Schwarz 2014, </a:t>
            </a:r>
            <a:r>
              <a:rPr lang="en-US" sz="2000" dirty="0" err="1"/>
              <a:t>Poesio</a:t>
            </a:r>
            <a:r>
              <a:rPr lang="en-US" sz="2000" dirty="0"/>
              <a:t> 1994,Carlson and Sussman 2005 </a:t>
            </a:r>
            <a:r>
              <a:rPr lang="en-US" sz="2000" i="1" dirty="0" err="1"/>
              <a:t>i.a</a:t>
            </a:r>
            <a:r>
              <a:rPr lang="en-US" sz="2000" dirty="0"/>
              <a:t>)</a:t>
            </a:r>
            <a:endParaRPr lang="en-US" sz="2000" b="1" dirty="0"/>
          </a:p>
          <a:p>
            <a:endParaRPr lang="en-US" sz="2400" dirty="0"/>
          </a:p>
          <a:p>
            <a:r>
              <a:rPr lang="en-US" sz="2000" dirty="0"/>
              <a:t>Weak </a:t>
            </a:r>
            <a:r>
              <a:rPr lang="en-US" sz="2000" dirty="0" err="1"/>
              <a:t>definites</a:t>
            </a:r>
            <a:r>
              <a:rPr lang="en-US" sz="2000" dirty="0"/>
              <a:t> are not associated with a uniqueness presupposition (e.g., “Mary took the train to London” when she changed trains in the middle)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/>
              <a:t>They have been sometimes claimed to be cases of DP-incorporation in English (</a:t>
            </a:r>
            <a:r>
              <a:rPr lang="en-US" sz="1600" dirty="0" err="1"/>
              <a:t>Dayal</a:t>
            </a:r>
            <a:r>
              <a:rPr lang="en-US" sz="1600" dirty="0"/>
              <a:t> 2015)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Compatible with lack of existence presuppositions as well, which especially arise with verbs of creation</a:t>
            </a:r>
            <a:br>
              <a:rPr lang="en-US" sz="2000" dirty="0"/>
            </a:br>
            <a:r>
              <a:rPr lang="en-US" sz="2000" dirty="0"/>
              <a:t>(“Mary didn’t write the only decent paper” does not imply existence of an “only decent paper”)</a:t>
            </a:r>
          </a:p>
          <a:p>
            <a:endParaRPr lang="en-US" sz="2000" dirty="0"/>
          </a:p>
          <a:p>
            <a:r>
              <a:rPr lang="en-US" sz="2000" dirty="0"/>
              <a:t>In light verb constructions, the nominal forms a complex predicate with the light verb of creation. 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Definite noun phrases within light verb constructions in English seem compatible with both non-uniqueness and non-existence properties (pending further investigation…)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249E89-DBB5-4456-BAA0-AE09066E21B0}"/>
              </a:ext>
            </a:extLst>
          </p:cNvPr>
          <p:cNvSpPr txBox="1"/>
          <p:nvPr/>
        </p:nvSpPr>
        <p:spPr>
          <a:xfrm>
            <a:off x="719935" y="4606663"/>
            <a:ext cx="4788916" cy="2154436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Lack of uniqueness implication</a:t>
            </a:r>
            <a:r>
              <a:rPr lang="en-US" dirty="0"/>
              <a:t>:</a:t>
            </a:r>
          </a:p>
          <a:p>
            <a:endParaRPr lang="en-US" sz="1400" dirty="0"/>
          </a:p>
          <a:p>
            <a:r>
              <a:rPr lang="en-US" sz="1400" dirty="0"/>
              <a:t>John made </a:t>
            </a:r>
            <a:r>
              <a:rPr lang="en-US" sz="1400" u="sng" dirty="0"/>
              <a:t>the decision to go to Harvard</a:t>
            </a:r>
            <a:r>
              <a:rPr lang="en-US" sz="1400" dirty="0"/>
              <a:t>, but Mary hasn’t made </a:t>
            </a:r>
            <a:r>
              <a:rPr lang="en-US" sz="1400" u="sng" dirty="0"/>
              <a:t>the decision</a:t>
            </a:r>
            <a:r>
              <a:rPr lang="en-US" sz="1400" dirty="0"/>
              <a:t>  yet.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John rejected </a:t>
            </a:r>
            <a:r>
              <a:rPr lang="en-US" sz="1400" u="sng" dirty="0"/>
              <a:t>the decision to send Bill to Harvard</a:t>
            </a:r>
            <a:r>
              <a:rPr lang="en-US" sz="1400" dirty="0"/>
              <a:t>, and Mary has rejected </a:t>
            </a:r>
            <a:r>
              <a:rPr lang="en-US" sz="1400" u="sng" dirty="0"/>
              <a:t>the decision </a:t>
            </a:r>
            <a:r>
              <a:rPr lang="en-US" sz="1400" dirty="0"/>
              <a:t>too.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5CDF96-A35F-40AB-86C2-86F2A6545859}"/>
              </a:ext>
            </a:extLst>
          </p:cNvPr>
          <p:cNvSpPr txBox="1"/>
          <p:nvPr/>
        </p:nvSpPr>
        <p:spPr>
          <a:xfrm>
            <a:off x="6162451" y="4729774"/>
            <a:ext cx="5876544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Lack of existence implication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Mary hasn’t made </a:t>
            </a:r>
            <a:r>
              <a:rPr lang="en-US" u="sng" dirty="0"/>
              <a:t>the decision to go to Harvard</a:t>
            </a:r>
            <a:r>
              <a:rPr lang="en-US" dirty="0"/>
              <a:t> yet.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Mary hasn’t rejected </a:t>
            </a:r>
            <a:r>
              <a:rPr lang="en-US" u="sng" dirty="0"/>
              <a:t>the decision to send Bill to Harvard</a:t>
            </a:r>
            <a:r>
              <a:rPr lang="en-US" dirty="0"/>
              <a:t> yet.</a:t>
            </a:r>
          </a:p>
          <a:p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3C98DD2-E587-4754-BDC7-E67EC12E1EE5}"/>
              </a:ext>
            </a:extLst>
          </p:cNvPr>
          <p:cNvGrpSpPr/>
          <p:nvPr/>
        </p:nvGrpSpPr>
        <p:grpSpPr>
          <a:xfrm>
            <a:off x="1162562" y="5090861"/>
            <a:ext cx="4403693" cy="697775"/>
            <a:chOff x="951643" y="4933788"/>
            <a:chExt cx="4403693" cy="697775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956A181-F7A9-496D-ABB1-48AC04FC141C}"/>
                </a:ext>
              </a:extLst>
            </p:cNvPr>
            <p:cNvSpPr/>
            <p:nvPr/>
          </p:nvSpPr>
          <p:spPr>
            <a:xfrm>
              <a:off x="1408843" y="4933788"/>
              <a:ext cx="2260949" cy="34115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8FADA9B-BFD9-4A55-A911-D11D4D2E1030}"/>
                </a:ext>
              </a:extLst>
            </p:cNvPr>
            <p:cNvSpPr/>
            <p:nvPr/>
          </p:nvSpPr>
          <p:spPr>
            <a:xfrm>
              <a:off x="951643" y="5182903"/>
              <a:ext cx="1047845" cy="34115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55928013-CE12-4518-B94C-2CDCB7670BA2}"/>
                </a:ext>
              </a:extLst>
            </p:cNvPr>
            <p:cNvCxnSpPr>
              <a:cxnSpLocks/>
            </p:cNvCxnSpPr>
            <p:nvPr/>
          </p:nvCxnSpPr>
          <p:spPr>
            <a:xfrm>
              <a:off x="3089473" y="5262752"/>
              <a:ext cx="214559" cy="191503"/>
            </a:xfrm>
            <a:prstGeom prst="straightConnector1">
              <a:avLst/>
            </a:prstGeom>
            <a:ln>
              <a:solidFill>
                <a:srgbClr val="FF0000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0FD2DBEF-1722-4DEA-8D95-4F9B1C9D216B}"/>
                </a:ext>
              </a:extLst>
            </p:cNvPr>
            <p:cNvCxnSpPr>
              <a:cxnSpLocks/>
            </p:cNvCxnSpPr>
            <p:nvPr/>
          </p:nvCxnSpPr>
          <p:spPr>
            <a:xfrm>
              <a:off x="1999488" y="5384452"/>
              <a:ext cx="1304544" cy="148340"/>
            </a:xfrm>
            <a:prstGeom prst="straightConnector1">
              <a:avLst/>
            </a:prstGeom>
            <a:ln>
              <a:solidFill>
                <a:srgbClr val="FF0000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A640827-8B43-4D0A-AB14-2BE030D5B33D}"/>
                </a:ext>
              </a:extLst>
            </p:cNvPr>
            <p:cNvSpPr txBox="1"/>
            <p:nvPr/>
          </p:nvSpPr>
          <p:spPr>
            <a:xfrm>
              <a:off x="3261026" y="5354564"/>
              <a:ext cx="20943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2 different instances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D07B615-A182-4F47-B48A-911C04B463E1}"/>
              </a:ext>
            </a:extLst>
          </p:cNvPr>
          <p:cNvGrpSpPr/>
          <p:nvPr/>
        </p:nvGrpSpPr>
        <p:grpSpPr>
          <a:xfrm>
            <a:off x="1647861" y="5966227"/>
            <a:ext cx="4381690" cy="707634"/>
            <a:chOff x="1436942" y="5809154"/>
            <a:chExt cx="4381690" cy="70763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436725FC-BB7B-45DE-99F6-270E1DF8E8E7}"/>
                </a:ext>
              </a:extLst>
            </p:cNvPr>
            <p:cNvSpPr/>
            <p:nvPr/>
          </p:nvSpPr>
          <p:spPr>
            <a:xfrm>
              <a:off x="1540574" y="5809154"/>
              <a:ext cx="2592514" cy="34115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A10D9EB-CCB2-4044-B6D5-5A88398CFA25}"/>
                </a:ext>
              </a:extLst>
            </p:cNvPr>
            <p:cNvSpPr/>
            <p:nvPr/>
          </p:nvSpPr>
          <p:spPr>
            <a:xfrm>
              <a:off x="1436942" y="6042806"/>
              <a:ext cx="1047845" cy="34115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48094240-2944-4BF5-B012-16C349095EE8}"/>
                </a:ext>
              </a:extLst>
            </p:cNvPr>
            <p:cNvCxnSpPr>
              <a:cxnSpLocks/>
            </p:cNvCxnSpPr>
            <p:nvPr/>
          </p:nvCxnSpPr>
          <p:spPr>
            <a:xfrm>
              <a:off x="3552769" y="6147977"/>
              <a:ext cx="214559" cy="191503"/>
            </a:xfrm>
            <a:prstGeom prst="straightConnector1">
              <a:avLst/>
            </a:prstGeom>
            <a:ln>
              <a:solidFill>
                <a:srgbClr val="FF0000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04FE3A3B-5067-441D-96F6-B7EA3E1BBA53}"/>
                </a:ext>
              </a:extLst>
            </p:cNvPr>
            <p:cNvCxnSpPr>
              <a:cxnSpLocks/>
            </p:cNvCxnSpPr>
            <p:nvPr/>
          </p:nvCxnSpPr>
          <p:spPr>
            <a:xfrm>
              <a:off x="2462784" y="6269677"/>
              <a:ext cx="1304544" cy="148340"/>
            </a:xfrm>
            <a:prstGeom prst="straightConnector1">
              <a:avLst/>
            </a:prstGeom>
            <a:ln>
              <a:solidFill>
                <a:srgbClr val="FF0000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38147551-A5E5-4947-B817-1410CE98754B}"/>
                </a:ext>
              </a:extLst>
            </p:cNvPr>
            <p:cNvSpPr txBox="1"/>
            <p:nvPr/>
          </p:nvSpPr>
          <p:spPr>
            <a:xfrm>
              <a:off x="3724322" y="6239789"/>
              <a:ext cx="20943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same instance</a:t>
              </a:r>
            </a:p>
          </p:txBody>
        </p:sp>
      </p:grp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D594C7C-03B7-4D92-8B95-E89BE7C0B7CC}"/>
              </a:ext>
            </a:extLst>
          </p:cNvPr>
          <p:cNvCxnSpPr>
            <a:cxnSpLocks/>
          </p:cNvCxnSpPr>
          <p:nvPr/>
        </p:nvCxnSpPr>
        <p:spPr>
          <a:xfrm>
            <a:off x="8872123" y="5586945"/>
            <a:ext cx="749808" cy="189210"/>
          </a:xfrm>
          <a:prstGeom prst="straightConnector1">
            <a:avLst/>
          </a:prstGeom>
          <a:ln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14CA043-C2C4-4EA9-A71C-0938967D9925}"/>
              </a:ext>
            </a:extLst>
          </p:cNvPr>
          <p:cNvSpPr txBox="1"/>
          <p:nvPr/>
        </p:nvSpPr>
        <p:spPr>
          <a:xfrm>
            <a:off x="9590525" y="5645460"/>
            <a:ext cx="209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decision does not yet exist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F419BDD-C010-498E-8DD6-0D9CE241E5DC}"/>
              </a:ext>
            </a:extLst>
          </p:cNvPr>
          <p:cNvSpPr txBox="1"/>
          <p:nvPr/>
        </p:nvSpPr>
        <p:spPr>
          <a:xfrm>
            <a:off x="9733706" y="6456747"/>
            <a:ext cx="2094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decision exists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8D7093B-1CA2-4208-8C10-EC15B69E6936}"/>
              </a:ext>
            </a:extLst>
          </p:cNvPr>
          <p:cNvCxnSpPr>
            <a:cxnSpLocks/>
          </p:cNvCxnSpPr>
          <p:nvPr/>
        </p:nvCxnSpPr>
        <p:spPr>
          <a:xfrm>
            <a:off x="8989068" y="6395884"/>
            <a:ext cx="749808" cy="189210"/>
          </a:xfrm>
          <a:prstGeom prst="straightConnector1">
            <a:avLst/>
          </a:prstGeom>
          <a:ln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087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2" grpId="0"/>
      <p:bldP spid="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45F42-908B-47E5-8431-30DEDCD90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853" y="120317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Composition in English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1B372-24E1-4EA4-BD76-EE2B78996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853" y="2055669"/>
            <a:ext cx="10620515" cy="4912059"/>
          </a:xfrm>
        </p:spPr>
        <p:txBody>
          <a:bodyPr>
            <a:normAutofit/>
          </a:bodyPr>
          <a:lstStyle/>
          <a:p>
            <a:r>
              <a:rPr lang="en-US" sz="3200" dirty="0"/>
              <a:t>Coppock &amp; Beaver’s (2015) type-shifting analysis of </a:t>
            </a:r>
            <a:r>
              <a:rPr lang="en-US" sz="3200" i="1" dirty="0"/>
              <a:t>the</a:t>
            </a:r>
            <a:endParaRPr lang="en-US" sz="3200" dirty="0"/>
          </a:p>
          <a:p>
            <a:pPr marL="457200" lvl="1" indent="0">
              <a:buNone/>
            </a:pPr>
            <a:endParaRPr lang="en-US" sz="2800" dirty="0"/>
          </a:p>
          <a:p>
            <a:pPr marL="457200" lvl="1" indent="0">
              <a:buNone/>
            </a:pPr>
            <a:r>
              <a:rPr lang="en-US" dirty="0"/>
              <a:t>     </a:t>
            </a:r>
            <a:r>
              <a:rPr lang="en-US" sz="2800" dirty="0"/>
              <a:t>[[</a:t>
            </a:r>
            <a:r>
              <a:rPr lang="en-US" dirty="0"/>
              <a:t>the</a:t>
            </a:r>
            <a:r>
              <a:rPr lang="en-US" sz="2800" dirty="0"/>
              <a:t>]]</a:t>
            </a:r>
            <a:r>
              <a:rPr lang="en-US" dirty="0"/>
              <a:t> = </a:t>
            </a:r>
            <a:r>
              <a:rPr lang="el-GR" dirty="0"/>
              <a:t>λ</a:t>
            </a:r>
            <a:r>
              <a:rPr lang="en-US" dirty="0"/>
              <a:t>P. </a:t>
            </a:r>
            <a:r>
              <a:rPr lang="el-GR" dirty="0"/>
              <a:t>λ</a:t>
            </a:r>
            <a:r>
              <a:rPr lang="en-US" dirty="0"/>
              <a:t>x. P(x) if |P| &lt;= 1;  undefined otherwise      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i="1" dirty="0"/>
              <a:t>iota</a:t>
            </a:r>
            <a:r>
              <a:rPr lang="en-US" dirty="0"/>
              <a:t> type-shift is only licensed when both existence and uniqueness can be presupposed</a:t>
            </a:r>
          </a:p>
          <a:p>
            <a:pPr lvl="1"/>
            <a:r>
              <a:rPr lang="en-US" dirty="0"/>
              <a:t>in the absence of these, composition can proceed with the predicative meaning of [[the P]]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41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45F42-908B-47E5-8431-30DEDCD90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853" y="120317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Composition in English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1D4A418-0567-4193-9BA1-5EF043E94DEE}"/>
              </a:ext>
            </a:extLst>
          </p:cNvPr>
          <p:cNvGrpSpPr/>
          <p:nvPr/>
        </p:nvGrpSpPr>
        <p:grpSpPr>
          <a:xfrm>
            <a:off x="3951781" y="2932920"/>
            <a:ext cx="5096346" cy="3579762"/>
            <a:chOff x="1248560" y="3989350"/>
            <a:chExt cx="3945282" cy="282721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8B905E63-A64A-4281-B616-F439D85193E1}"/>
                </a:ext>
              </a:extLst>
            </p:cNvPr>
            <p:cNvGrpSpPr/>
            <p:nvPr/>
          </p:nvGrpSpPr>
          <p:grpSpPr>
            <a:xfrm>
              <a:off x="1600199" y="3989350"/>
              <a:ext cx="2083492" cy="2069432"/>
              <a:chOff x="986589" y="4542803"/>
              <a:chExt cx="2083492" cy="2069432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B11E8648-F1C3-44A5-9078-DD699373AFF5}"/>
                  </a:ext>
                </a:extLst>
              </p:cNvPr>
              <p:cNvGrpSpPr/>
              <p:nvPr/>
            </p:nvGrpSpPr>
            <p:grpSpPr>
              <a:xfrm>
                <a:off x="986589" y="4542803"/>
                <a:ext cx="2083492" cy="2069432"/>
                <a:chOff x="480202" y="4391275"/>
                <a:chExt cx="1455383" cy="2069432"/>
              </a:xfrm>
            </p:grpSpPr>
            <p:cxnSp>
              <p:nvCxnSpPr>
                <p:cNvPr id="8" name="Straight Connector 7">
                  <a:extLst>
                    <a:ext uri="{FF2B5EF4-FFF2-40B4-BE49-F238E27FC236}">
                      <a16:creationId xmlns:a16="http://schemas.microsoft.com/office/drawing/2014/main" id="{2BF88266-4C6D-4B12-9768-FB4DA44CAA5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47906" y="4920255"/>
                  <a:ext cx="327773" cy="46162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id="{A934BA58-067D-4B83-9D22-14E161E30E3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75679" y="4920255"/>
                  <a:ext cx="276726" cy="51735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>
                  <a:extLst>
                    <a:ext uri="{FF2B5EF4-FFF2-40B4-BE49-F238E27FC236}">
                      <a16:creationId xmlns:a16="http://schemas.microsoft.com/office/drawing/2014/main" id="{028105EE-536E-4527-86BE-1355637F21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271016" y="5943349"/>
                  <a:ext cx="358116" cy="505736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>
                  <a:extLst>
                    <a:ext uri="{FF2B5EF4-FFF2-40B4-BE49-F238E27FC236}">
                      <a16:creationId xmlns:a16="http://schemas.microsoft.com/office/drawing/2014/main" id="{6A09E5DF-A091-4FE2-96DB-1DD0613E06A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634087" y="5956303"/>
                  <a:ext cx="301498" cy="504404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id="{4B6AB68E-4BE6-4897-81E8-9E90EFE34EA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480202" y="4391275"/>
                  <a:ext cx="318749" cy="48487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>
                  <a:extLst>
                    <a:ext uri="{FF2B5EF4-FFF2-40B4-BE49-F238E27FC236}">
                      <a16:creationId xmlns:a16="http://schemas.microsoft.com/office/drawing/2014/main" id="{37824671-08A6-4EA0-99B9-6A0D693A307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98952" y="4402897"/>
                  <a:ext cx="276726" cy="51735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A285658A-6008-4751-91E2-163856F945E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744579" y="5577519"/>
                <a:ext cx="490638" cy="47324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2FA0D3D2-BCCF-4730-B43C-37634FD82E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235217" y="5577519"/>
                <a:ext cx="396155" cy="51735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A5C60EE3-CA6B-48C7-9776-07BE2CD8DE36}"/>
                </a:ext>
              </a:extLst>
            </p:cNvPr>
            <p:cNvSpPr/>
            <p:nvPr/>
          </p:nvSpPr>
          <p:spPr>
            <a:xfrm>
              <a:off x="3063623" y="6058782"/>
              <a:ext cx="1240138" cy="45000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BC5E090-8C75-43E3-9568-F270636B2600}"/>
                </a:ext>
              </a:extLst>
            </p:cNvPr>
            <p:cNvSpPr txBox="1"/>
            <p:nvPr/>
          </p:nvSpPr>
          <p:spPr>
            <a:xfrm>
              <a:off x="2848825" y="6508786"/>
              <a:ext cx="234501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70C0"/>
                  </a:solidFill>
                </a:rPr>
                <a:t>that Bill was the murderer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C946B0A-68BD-48ED-A052-388CAB992C40}"/>
                </a:ext>
              </a:extLst>
            </p:cNvPr>
            <p:cNvSpPr txBox="1"/>
            <p:nvPr/>
          </p:nvSpPr>
          <p:spPr>
            <a:xfrm>
              <a:off x="2358190" y="6001718"/>
              <a:ext cx="6983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B050"/>
                  </a:solidFill>
                </a:rPr>
                <a:t>claim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4482E9C-B4DA-45CC-956A-C946114440A7}"/>
                </a:ext>
              </a:extLst>
            </p:cNvPr>
            <p:cNvSpPr txBox="1"/>
            <p:nvPr/>
          </p:nvSpPr>
          <p:spPr>
            <a:xfrm>
              <a:off x="2092229" y="5494650"/>
              <a:ext cx="6983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B050"/>
                  </a:solidFill>
                </a:rPr>
                <a:t>the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354BBF6-1A15-4869-B967-6674945230A8}"/>
                </a:ext>
              </a:extLst>
            </p:cNvPr>
            <p:cNvSpPr txBox="1"/>
            <p:nvPr/>
          </p:nvSpPr>
          <p:spPr>
            <a:xfrm>
              <a:off x="1612609" y="4940278"/>
              <a:ext cx="6983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B050"/>
                  </a:solidFill>
                </a:rPr>
                <a:t>made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D43BE32F-586B-4549-A022-1E885C8059DD}"/>
                </a:ext>
              </a:extLst>
            </p:cNvPr>
            <p:cNvSpPr txBox="1"/>
            <p:nvPr/>
          </p:nvSpPr>
          <p:spPr>
            <a:xfrm>
              <a:off x="1248560" y="4431961"/>
              <a:ext cx="6983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John</a:t>
              </a:r>
              <a:endParaRPr lang="en-US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F2CA254A-2D46-47FD-A60E-E6CA0C4938D9}"/>
              </a:ext>
            </a:extLst>
          </p:cNvPr>
          <p:cNvSpPr txBox="1"/>
          <p:nvPr/>
        </p:nvSpPr>
        <p:spPr>
          <a:xfrm>
            <a:off x="5904100" y="6295194"/>
            <a:ext cx="3423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λ</a:t>
            </a:r>
            <a:r>
              <a:rPr lang="en-US" sz="1400" dirty="0"/>
              <a:t>x. </a:t>
            </a:r>
            <a:r>
              <a:rPr lang="en-US" dirty="0" err="1"/>
              <a:t>f</a:t>
            </a:r>
            <a:r>
              <a:rPr lang="en-US" sz="1400" dirty="0" err="1"/>
              <a:t>CONT</a:t>
            </a:r>
            <a:r>
              <a:rPr lang="en-US" sz="1400" dirty="0"/>
              <a:t>(x) = </a:t>
            </a:r>
            <a:r>
              <a:rPr lang="el-GR" sz="1400" dirty="0"/>
              <a:t>λ</a:t>
            </a:r>
            <a:r>
              <a:rPr lang="en-US" sz="1400" dirty="0"/>
              <a:t>w. murderer (Bill)(w)   </a:t>
            </a:r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28067CC-0ED0-4B1B-A8C8-52E5D7280718}"/>
              </a:ext>
            </a:extLst>
          </p:cNvPr>
          <p:cNvSpPr txBox="1"/>
          <p:nvPr/>
        </p:nvSpPr>
        <p:spPr>
          <a:xfrm>
            <a:off x="5248393" y="5614092"/>
            <a:ext cx="34234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λ</a:t>
            </a:r>
            <a:r>
              <a:rPr lang="en-US" sz="1400" dirty="0"/>
              <a:t>x. claim’(x)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89EA36-04E5-4F41-91F7-4BDEE2ECE22C}"/>
              </a:ext>
            </a:extLst>
          </p:cNvPr>
          <p:cNvSpPr txBox="1"/>
          <p:nvPr/>
        </p:nvSpPr>
        <p:spPr>
          <a:xfrm>
            <a:off x="4521126" y="4999853"/>
            <a:ext cx="609399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600" b="1" dirty="0"/>
              <a:t>λ</a:t>
            </a:r>
            <a:r>
              <a:rPr lang="en-US" sz="1600" b="1" dirty="0"/>
              <a:t>P. </a:t>
            </a:r>
            <a:r>
              <a:rPr lang="el-GR" sz="1600" b="1" dirty="0"/>
              <a:t>λ</a:t>
            </a:r>
            <a:r>
              <a:rPr lang="en-US" sz="1600" b="1" dirty="0"/>
              <a:t>x.</a:t>
            </a:r>
            <a:r>
              <a:rPr lang="el-GR" sz="1600" b="1" dirty="0"/>
              <a:t> </a:t>
            </a:r>
            <a:r>
              <a:rPr lang="en-US" sz="1600" b="1" dirty="0"/>
              <a:t>P(x)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82DDE86-18E8-4903-90B2-0B8D3C5B4F0B}"/>
              </a:ext>
            </a:extLst>
          </p:cNvPr>
          <p:cNvSpPr txBox="1"/>
          <p:nvPr/>
        </p:nvSpPr>
        <p:spPr>
          <a:xfrm>
            <a:off x="6791641" y="4663809"/>
            <a:ext cx="29724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λ</a:t>
            </a:r>
            <a:r>
              <a:rPr lang="en-US" sz="1400" dirty="0"/>
              <a:t>x. claim’(x) &amp; </a:t>
            </a:r>
            <a:r>
              <a:rPr lang="en-US" sz="1400" dirty="0" err="1"/>
              <a:t>fCONT</a:t>
            </a:r>
            <a:r>
              <a:rPr lang="en-US" sz="1400" dirty="0"/>
              <a:t>(x) = </a:t>
            </a:r>
            <a:br>
              <a:rPr lang="en-US" sz="1400" dirty="0"/>
            </a:br>
            <a:r>
              <a:rPr lang="el-GR" sz="1400" dirty="0"/>
              <a:t>λ</a:t>
            </a:r>
            <a:r>
              <a:rPr lang="en-US" sz="1400" dirty="0"/>
              <a:t>w. murderer (Bill)(w)</a:t>
            </a:r>
            <a:br>
              <a:rPr lang="en-US" sz="1400" dirty="0"/>
            </a:br>
            <a:r>
              <a:rPr lang="en-US" sz="1100" dirty="0"/>
              <a:t>(predicate modification) </a:t>
            </a:r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7707CB8-5B1A-4740-8121-EC0D812272BD}"/>
              </a:ext>
            </a:extLst>
          </p:cNvPr>
          <p:cNvSpPr/>
          <p:nvPr/>
        </p:nvSpPr>
        <p:spPr>
          <a:xfrm>
            <a:off x="6463164" y="4822184"/>
            <a:ext cx="142853" cy="13717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2708BE06-5C33-4889-B7D0-7829DB3DF546}"/>
              </a:ext>
            </a:extLst>
          </p:cNvPr>
          <p:cNvSpPr/>
          <p:nvPr/>
        </p:nvSpPr>
        <p:spPr>
          <a:xfrm>
            <a:off x="5949328" y="4192958"/>
            <a:ext cx="142853" cy="13717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2E8ADCD-0A13-43E2-A3F4-8B6036230BCE}"/>
              </a:ext>
            </a:extLst>
          </p:cNvPr>
          <p:cNvSpPr txBox="1"/>
          <p:nvPr/>
        </p:nvSpPr>
        <p:spPr>
          <a:xfrm>
            <a:off x="3249405" y="4340079"/>
            <a:ext cx="609399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400" dirty="0"/>
              <a:t>λ</a:t>
            </a:r>
            <a:r>
              <a:rPr lang="en-US" sz="1400" dirty="0"/>
              <a:t>P. </a:t>
            </a:r>
            <a:r>
              <a:rPr lang="el-GR" sz="1400" dirty="0"/>
              <a:t>λ</a:t>
            </a:r>
            <a:r>
              <a:rPr lang="en-US" sz="1400" dirty="0"/>
              <a:t>x.</a:t>
            </a:r>
            <a:r>
              <a:rPr lang="el-GR" sz="1400" dirty="0"/>
              <a:t> λ</a:t>
            </a:r>
            <a:r>
              <a:rPr lang="en-US" sz="1400" dirty="0"/>
              <a:t>e . MAKE(x)(e) &amp; P(x)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59CF072-222C-46EA-9058-DDD53C9FB1F3}"/>
              </a:ext>
            </a:extLst>
          </p:cNvPr>
          <p:cNvSpPr/>
          <p:nvPr/>
        </p:nvSpPr>
        <p:spPr>
          <a:xfrm>
            <a:off x="5433950" y="3547532"/>
            <a:ext cx="142853" cy="13717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9BF37931-7BEE-4945-A085-656588AA05D1}"/>
              </a:ext>
            </a:extLst>
          </p:cNvPr>
          <p:cNvSpPr/>
          <p:nvPr/>
        </p:nvSpPr>
        <p:spPr>
          <a:xfrm>
            <a:off x="5648790" y="3283630"/>
            <a:ext cx="4959016" cy="5755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FA4C615-3F51-40C6-ACDB-D9D3958C2B4D}"/>
              </a:ext>
            </a:extLst>
          </p:cNvPr>
          <p:cNvSpPr txBox="1"/>
          <p:nvPr/>
        </p:nvSpPr>
        <p:spPr>
          <a:xfrm>
            <a:off x="6159200" y="4150403"/>
            <a:ext cx="4197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/>
              <a:t>λ</a:t>
            </a:r>
            <a:r>
              <a:rPr lang="en-US" sz="1400" dirty="0"/>
              <a:t>x. claim’(x) &amp; </a:t>
            </a:r>
            <a:r>
              <a:rPr lang="en-US" sz="1400" dirty="0" err="1"/>
              <a:t>fCONT</a:t>
            </a:r>
            <a:r>
              <a:rPr lang="en-US" sz="1400" dirty="0"/>
              <a:t>(x) = </a:t>
            </a:r>
            <a:r>
              <a:rPr lang="el-GR" sz="1400" dirty="0"/>
              <a:t>λ</a:t>
            </a:r>
            <a:r>
              <a:rPr lang="en-US" sz="1400" dirty="0" err="1"/>
              <a:t>w.murderer</a:t>
            </a:r>
            <a:r>
              <a:rPr lang="en-US" sz="1400" dirty="0"/>
              <a:t> (Bill)(w)</a:t>
            </a:r>
            <a:br>
              <a:rPr lang="en-US" sz="1400" dirty="0"/>
            </a:br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5C3E094-AA86-4C2B-B919-01A5BF15AE85}"/>
              </a:ext>
            </a:extLst>
          </p:cNvPr>
          <p:cNvSpPr txBox="1"/>
          <p:nvPr/>
        </p:nvSpPr>
        <p:spPr>
          <a:xfrm>
            <a:off x="5690264" y="3389629"/>
            <a:ext cx="61842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l-G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λ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 . </a:t>
            </a:r>
            <a:r>
              <a:rPr kumimoji="0" lang="el-G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λ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e. MAKE(x)(e) &amp; </a:t>
            </a:r>
            <a:r>
              <a:rPr lang="en-US" sz="1400" dirty="0"/>
              <a:t>claim’(x) &amp; </a:t>
            </a:r>
            <a:r>
              <a:rPr lang="en-US" sz="1400" dirty="0" err="1"/>
              <a:t>fCONT</a:t>
            </a:r>
            <a:r>
              <a:rPr lang="en-US" sz="1400" dirty="0"/>
              <a:t>(x) = </a:t>
            </a:r>
            <a:r>
              <a:rPr lang="el-GR" sz="1400" dirty="0"/>
              <a:t>λ</a:t>
            </a:r>
            <a:r>
              <a:rPr lang="en-US" sz="1400" dirty="0" err="1"/>
              <a:t>w.murderer</a:t>
            </a:r>
            <a:r>
              <a:rPr lang="en-US" sz="1400" dirty="0"/>
              <a:t> (Bill)(w)</a:t>
            </a:r>
            <a:br>
              <a:rPr lang="en-US" sz="1400" dirty="0"/>
            </a:br>
            <a:endParaRPr lang="en-US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C8329C12-7E93-4EEC-9E3E-87A96CAB13C3}"/>
              </a:ext>
            </a:extLst>
          </p:cNvPr>
          <p:cNvSpPr/>
          <p:nvPr/>
        </p:nvSpPr>
        <p:spPr>
          <a:xfrm>
            <a:off x="4402824" y="5025601"/>
            <a:ext cx="1297234" cy="47825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485A764-9E9F-4E46-877B-83109485B489}"/>
              </a:ext>
            </a:extLst>
          </p:cNvPr>
          <p:cNvGrpSpPr/>
          <p:nvPr/>
        </p:nvGrpSpPr>
        <p:grpSpPr>
          <a:xfrm>
            <a:off x="9477815" y="2738740"/>
            <a:ext cx="2403956" cy="569790"/>
            <a:chOff x="4082950" y="5996979"/>
            <a:chExt cx="2403956" cy="569790"/>
          </a:xfrm>
        </p:grpSpPr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D2DB0425-9851-4C7E-852E-F045ADA0FB7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82950" y="6262765"/>
              <a:ext cx="356703" cy="30400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9C98B20-B929-46B3-A8B8-31641277A56E}"/>
                </a:ext>
              </a:extLst>
            </p:cNvPr>
            <p:cNvSpPr txBox="1"/>
            <p:nvPr/>
          </p:nvSpPr>
          <p:spPr>
            <a:xfrm>
              <a:off x="4369506" y="5996979"/>
              <a:ext cx="2117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Identical to verbal “claim”</a:t>
              </a: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5CB1372D-2746-4E66-9FEB-D255E35511A0}"/>
              </a:ext>
            </a:extLst>
          </p:cNvPr>
          <p:cNvSpPr txBox="1"/>
          <p:nvPr/>
        </p:nvSpPr>
        <p:spPr>
          <a:xfrm>
            <a:off x="847634" y="1833078"/>
            <a:ext cx="779649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(1) John made the claim that Bill was the murderer.</a:t>
            </a:r>
          </a:p>
        </p:txBody>
      </p:sp>
    </p:spTree>
    <p:extLst>
      <p:ext uri="{BB962C8B-B14F-4D97-AF65-F5344CB8AC3E}">
        <p14:creationId xmlns:p14="http://schemas.microsoft.com/office/powerpoint/2010/main" val="310623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B1378-2469-4ADA-A71D-96A019514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E0A33-9663-474C-9A02-E9F7CC561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Deverbal content nominals occurring within light verb constructions seem more verb-like than their counterparts elsewhere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These are potential candidates for true clausal argument-selecting nominals</a:t>
            </a:r>
            <a:br>
              <a:rPr lang="en-US" dirty="0"/>
            </a:br>
            <a:endParaRPr lang="en-US" dirty="0"/>
          </a:p>
          <a:p>
            <a:r>
              <a:rPr lang="en-US" dirty="0"/>
              <a:t>Supporting evidence for this view comes from light verb constructions in both Kannada and English</a:t>
            </a:r>
          </a:p>
          <a:p>
            <a:endParaRPr lang="en-US" dirty="0"/>
          </a:p>
          <a:p>
            <a:r>
              <a:rPr lang="en-US" dirty="0"/>
              <a:t>A preliminary semantic analysis supports a weak definite analysis for English </a:t>
            </a:r>
            <a:r>
              <a:rPr lang="en-US" i="1" dirty="0"/>
              <a:t>the</a:t>
            </a:r>
            <a:r>
              <a:rPr lang="en-US" dirty="0"/>
              <a:t> within these constructions, as well as </a:t>
            </a:r>
            <a:r>
              <a:rPr lang="el-GR" sz="2800" dirty="0"/>
              <a:t>θ</a:t>
            </a:r>
            <a:r>
              <a:rPr lang="en-US" sz="2800" dirty="0"/>
              <a:t>-assignment at LF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4222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6C1CC-40D6-4FF7-AECA-E91DCFDBD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421" y="2103437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dirty="0"/>
              <a:t>Thank you!!</a:t>
            </a:r>
          </a:p>
        </p:txBody>
      </p:sp>
    </p:spTree>
    <p:extLst>
      <p:ext uri="{BB962C8B-B14F-4D97-AF65-F5344CB8AC3E}">
        <p14:creationId xmlns:p14="http://schemas.microsoft.com/office/powerpoint/2010/main" val="2225525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F3289-FE08-4FD9-9D6D-A10E874D8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095" y="160589"/>
            <a:ext cx="10515600" cy="132556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E814BC-C47E-4828-9D9D-DFFE046CFCF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82153" y="1486152"/>
            <a:ext cx="9027694" cy="125572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u="sng" dirty="0"/>
              <a:t>Question of interest</a:t>
            </a:r>
            <a:r>
              <a:rPr lang="en-US" dirty="0"/>
              <a:t>: </a:t>
            </a:r>
            <a:r>
              <a:rPr lang="en-US" sz="2800" dirty="0"/>
              <a:t>Is there any environment where clausal attachments to such nouns function as arguments, or are they always adjunct-like?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0733D20-100A-407E-86EF-851DD717FADC}"/>
              </a:ext>
            </a:extLst>
          </p:cNvPr>
          <p:cNvSpPr txBox="1"/>
          <p:nvPr/>
        </p:nvSpPr>
        <p:spPr>
          <a:xfrm>
            <a:off x="736091" y="3602133"/>
            <a:ext cx="10958763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u="sng" dirty="0"/>
              <a:t>Strong claim in the literature</a:t>
            </a:r>
            <a:r>
              <a:rPr lang="en-US" sz="2400" dirty="0"/>
              <a:t>: deverbal content nominals like </a:t>
            </a:r>
            <a:r>
              <a:rPr lang="en-US" sz="2400" i="1" dirty="0"/>
              <a:t>thought</a:t>
            </a:r>
            <a:r>
              <a:rPr lang="en-US" sz="2400" dirty="0"/>
              <a:t>, </a:t>
            </a:r>
            <a:r>
              <a:rPr lang="en-US" sz="2400" i="1" dirty="0"/>
              <a:t>belief</a:t>
            </a:r>
            <a:r>
              <a:rPr lang="en-US" sz="2400" dirty="0"/>
              <a:t>, </a:t>
            </a:r>
            <a:r>
              <a:rPr lang="en-US" sz="2400" i="1" dirty="0"/>
              <a:t>claim</a:t>
            </a:r>
            <a:r>
              <a:rPr lang="en-US" sz="2400" dirty="0"/>
              <a:t> are always incapable of selecting clausal arguments (Higgins 1973; Stowell 1981; Moulton 2009, 2013, 2015)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Here, we consider whether this is true in the case of light verb constructions like (3):</a:t>
            </a:r>
          </a:p>
          <a:p>
            <a:endParaRPr lang="en-US" sz="2400" dirty="0"/>
          </a:p>
          <a:p>
            <a:r>
              <a:rPr lang="en-US" sz="2400" dirty="0"/>
              <a:t>               (3) John made [the claim  [</a:t>
            </a:r>
            <a:r>
              <a:rPr lang="en-US" sz="2400" b="1" baseline="-25000" dirty="0"/>
              <a:t>CP</a:t>
            </a:r>
            <a:r>
              <a:rPr lang="en-US" sz="2400" baseline="-25000" dirty="0"/>
              <a:t> </a:t>
            </a:r>
            <a:r>
              <a:rPr lang="en-US" sz="2400" dirty="0"/>
              <a:t>that Bill was the murderer]].</a:t>
            </a:r>
          </a:p>
          <a:p>
            <a:endParaRPr lang="en-US" sz="2000" dirty="0"/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18597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45F42-908B-47E5-8431-30DEDCD90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864" y="97704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Consequences and outlook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1B372-24E1-4EA4-BD76-EE2B78996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1784"/>
            <a:ext cx="11061192" cy="5178512"/>
          </a:xfrm>
        </p:spPr>
        <p:txBody>
          <a:bodyPr>
            <a:normAutofit/>
          </a:bodyPr>
          <a:lstStyle/>
          <a:p>
            <a:r>
              <a:rPr lang="en-US" sz="2400" dirty="0"/>
              <a:t>Distinguishing between the status of clausal complements to nouns within light verb constructions vs. others gives a new perspective on Ross’s DP-island puzzle: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sz="2400" dirty="0"/>
              <a:t>?</a:t>
            </a:r>
            <a:r>
              <a:rPr lang="en-US" sz="2000" dirty="0"/>
              <a:t>The purse that John made the claim that Mary stole (was found yesterday).</a:t>
            </a:r>
            <a:br>
              <a:rPr lang="en-US" sz="2000" dirty="0"/>
            </a:br>
            <a:r>
              <a:rPr lang="en-US" sz="2000" dirty="0"/>
              <a:t>      * The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purse that John heard the claim that Mary stole (was found yesterday).</a:t>
            </a:r>
          </a:p>
          <a:p>
            <a:pPr marL="0" indent="0">
              <a:buNone/>
            </a:pP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0" indent="0">
              <a:buNone/>
            </a:pP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r>
              <a:rPr lang="en-US" sz="2400" dirty="0"/>
              <a:t>How do ‘</a:t>
            </a:r>
            <a:r>
              <a:rPr lang="en-US" sz="2400" i="1" dirty="0"/>
              <a:t>of DP’ </a:t>
            </a:r>
            <a:r>
              <a:rPr lang="en-US" sz="2400" dirty="0"/>
              <a:t>complements work compositionally?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sz="2000" dirty="0"/>
              <a:t>is </a:t>
            </a:r>
            <a:r>
              <a:rPr lang="en-US" sz="2000" i="1" dirty="0"/>
              <a:t>of </a:t>
            </a:r>
            <a:r>
              <a:rPr lang="en-US" sz="2000" dirty="0"/>
              <a:t>really semantically vacuous?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2000" dirty="0"/>
          </a:p>
          <a:p>
            <a:r>
              <a:rPr lang="en-US" sz="2400" dirty="0"/>
              <a:t>Other contexts apart from light verb constructions where deverbal content nouns act as argument-selecting event nominals?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 possessives?</a:t>
            </a: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88343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E6028-1AE8-41BF-B056-36967B95F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132" y="230960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dirty="0"/>
              <a:t>Main claim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21AE3-533C-490B-A381-FE5ED67CF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132" y="2192169"/>
            <a:ext cx="1175437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When deverbal content nominals like </a:t>
            </a:r>
            <a:r>
              <a:rPr lang="en-US" sz="2000" i="1" dirty="0"/>
              <a:t>thought</a:t>
            </a:r>
            <a:r>
              <a:rPr lang="en-US" sz="2000" dirty="0"/>
              <a:t>, </a:t>
            </a:r>
            <a:r>
              <a:rPr lang="en-US" sz="2000" i="1" dirty="0"/>
              <a:t>belief</a:t>
            </a:r>
            <a:r>
              <a:rPr lang="en-US" sz="2000" dirty="0"/>
              <a:t>,</a:t>
            </a:r>
            <a:r>
              <a:rPr lang="en-US" sz="2000" i="1" dirty="0"/>
              <a:t> decision,</a:t>
            </a:r>
            <a:r>
              <a:rPr lang="en-US" sz="2000" dirty="0"/>
              <a:t> </a:t>
            </a:r>
            <a:r>
              <a:rPr lang="en-US" sz="2000" i="1" dirty="0"/>
              <a:t>claim </a:t>
            </a:r>
            <a:r>
              <a:rPr lang="en-US" sz="2000" dirty="0"/>
              <a:t>combine with light verbs,</a:t>
            </a:r>
          </a:p>
          <a:p>
            <a:pPr marL="0" indent="0">
              <a:buNone/>
            </a:pPr>
            <a:r>
              <a:rPr lang="en-US" sz="2000" b="1" u="sng" dirty="0"/>
              <a:t>the clause modifying the noun behaves as an argument selected by it (and not an adjunct)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200" i="1" dirty="0"/>
          </a:p>
          <a:p>
            <a:pPr marL="0" indent="0">
              <a:buNone/>
            </a:pPr>
            <a:endParaRPr lang="en-US" sz="2200" i="1" dirty="0"/>
          </a:p>
          <a:p>
            <a:pPr marL="0" indent="0">
              <a:buNone/>
            </a:pPr>
            <a:r>
              <a:rPr lang="en-US" sz="2200" dirty="0"/>
              <a:t>(3) John made [the claim  [</a:t>
            </a:r>
            <a:r>
              <a:rPr lang="en-US" sz="2200" b="1" baseline="-25000" dirty="0"/>
              <a:t>CP</a:t>
            </a:r>
            <a:r>
              <a:rPr lang="en-US" sz="2200" baseline="-25000" dirty="0"/>
              <a:t> </a:t>
            </a:r>
            <a:r>
              <a:rPr lang="en-US" sz="2200" dirty="0"/>
              <a:t>that Bill was the culprit]].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i="1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C2057A2-E8C7-4799-AA43-44C72A994CAF}"/>
              </a:ext>
            </a:extLst>
          </p:cNvPr>
          <p:cNvSpPr/>
          <p:nvPr/>
        </p:nvSpPr>
        <p:spPr>
          <a:xfrm>
            <a:off x="3182112" y="3606938"/>
            <a:ext cx="3425952" cy="97536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1EC308F-1F1E-4558-BA8C-6C87A2B8DA45}"/>
              </a:ext>
            </a:extLst>
          </p:cNvPr>
          <p:cNvSpPr txBox="1"/>
          <p:nvPr/>
        </p:nvSpPr>
        <p:spPr>
          <a:xfrm>
            <a:off x="6412992" y="4355646"/>
            <a:ext cx="17068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Argument, not adjunct</a:t>
            </a:r>
          </a:p>
        </p:txBody>
      </p:sp>
    </p:spTree>
    <p:extLst>
      <p:ext uri="{BB962C8B-B14F-4D97-AF65-F5344CB8AC3E}">
        <p14:creationId xmlns:p14="http://schemas.microsoft.com/office/powerpoint/2010/main" val="396484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AAADC-DFC2-4470-A957-B2AEBCB9F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60588"/>
            <a:ext cx="10515600" cy="1325563"/>
          </a:xfrm>
        </p:spPr>
        <p:txBody>
          <a:bodyPr/>
          <a:lstStyle/>
          <a:p>
            <a:r>
              <a:rPr lang="en-US" dirty="0"/>
              <a:t>Talk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4BDC1-85B7-4970-8771-158CB211C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1797384"/>
            <a:ext cx="10893874" cy="4900028"/>
          </a:xfrm>
        </p:spPr>
        <p:txBody>
          <a:bodyPr>
            <a:normAutofit/>
          </a:bodyPr>
          <a:lstStyle/>
          <a:p>
            <a:r>
              <a:rPr lang="en-US" dirty="0"/>
              <a:t>Describe the initial motivation based on Kannada (SOV, Dravidian) light verb constructions for thinking that nouns like </a:t>
            </a:r>
            <a:r>
              <a:rPr lang="en-US" i="1" dirty="0"/>
              <a:t>belief</a:t>
            </a:r>
            <a:r>
              <a:rPr lang="en-US" dirty="0"/>
              <a:t> and </a:t>
            </a:r>
            <a:r>
              <a:rPr lang="en-US" i="1" dirty="0"/>
              <a:t>claim </a:t>
            </a:r>
            <a:r>
              <a:rPr lang="en-US" dirty="0"/>
              <a:t>can select clausal arguments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dirty="0"/>
              <a:t>Engage with some evidence against argument selection in nouns like </a:t>
            </a:r>
            <a:r>
              <a:rPr lang="en-US" i="1" dirty="0"/>
              <a:t>belief</a:t>
            </a:r>
            <a:r>
              <a:rPr lang="en-US" dirty="0"/>
              <a:t> and </a:t>
            </a:r>
            <a:r>
              <a:rPr lang="en-US" i="1" dirty="0"/>
              <a:t>claim</a:t>
            </a:r>
            <a:r>
              <a:rPr lang="en-US" dirty="0"/>
              <a:t>, mainly due to Moulton (2009, 2013)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Sketch a semantic analysis for light verb constructions that builds on the suggested denotation in Moulton (2013) for deverbal content nouns</a:t>
            </a:r>
            <a:endParaRPr lang="en-US" i="1" dirty="0"/>
          </a:p>
          <a:p>
            <a:pPr marL="0" indent="0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86023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1061B-84C7-4744-A515-152A81987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Initial motivation</a:t>
            </a:r>
            <a:r>
              <a:rPr lang="en-US" sz="3600" dirty="0"/>
              <a:t>: Kannada light verb constructions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07168-DA81-4DC9-9A9E-6652D854C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01" y="173046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Verbs like </a:t>
            </a:r>
            <a:r>
              <a:rPr lang="en-US" sz="2400" i="1" dirty="0">
                <a:solidFill>
                  <a:srgbClr val="00B050"/>
                </a:solidFill>
              </a:rPr>
              <a:t>think</a:t>
            </a:r>
            <a:r>
              <a:rPr lang="en-US" sz="2400" dirty="0">
                <a:solidFill>
                  <a:srgbClr val="00B050"/>
                </a:solidFill>
              </a:rPr>
              <a:t>, </a:t>
            </a:r>
            <a:r>
              <a:rPr lang="en-US" sz="2400" i="1" dirty="0">
                <a:solidFill>
                  <a:srgbClr val="00B050"/>
                </a:solidFill>
              </a:rPr>
              <a:t>believe, decide</a:t>
            </a:r>
            <a:r>
              <a:rPr lang="en-US" sz="2400" dirty="0">
                <a:solidFill>
                  <a:srgbClr val="00B050"/>
                </a:solidFill>
              </a:rPr>
              <a:t> and </a:t>
            </a:r>
            <a:r>
              <a:rPr lang="en-US" sz="2400" i="1" dirty="0">
                <a:solidFill>
                  <a:srgbClr val="00B050"/>
                </a:solidFill>
              </a:rPr>
              <a:t>claim </a:t>
            </a:r>
            <a:r>
              <a:rPr lang="en-US" sz="2400" dirty="0"/>
              <a:t>in Kannada also select </a:t>
            </a:r>
            <a:r>
              <a:rPr lang="en-US" sz="2400" dirty="0">
                <a:solidFill>
                  <a:srgbClr val="0070C0"/>
                </a:solidFill>
              </a:rPr>
              <a:t>clausal arguments</a:t>
            </a:r>
            <a:r>
              <a:rPr lang="en-US" sz="2400" dirty="0"/>
              <a:t>:</a:t>
            </a:r>
            <a:endParaRPr lang="en-US" sz="2400" i="1" dirty="0"/>
          </a:p>
          <a:p>
            <a:pPr marL="0" indent="0">
              <a:buNone/>
            </a:pPr>
            <a:r>
              <a:rPr lang="en-US" i="1" dirty="0"/>
              <a:t>    </a:t>
            </a:r>
            <a:r>
              <a:rPr lang="en-US" sz="2000" dirty="0"/>
              <a:t>(</a:t>
            </a:r>
            <a:r>
              <a:rPr lang="en-US" sz="2000" dirty="0" err="1"/>
              <a:t>i</a:t>
            </a:r>
            <a:r>
              <a:rPr lang="en-US" sz="2000" dirty="0"/>
              <a:t>) Raama</a:t>
            </a:r>
            <a:r>
              <a:rPr lang="en-US" sz="2000" baseline="-25000" dirty="0"/>
              <a:t>1</a:t>
            </a:r>
            <a:r>
              <a:rPr lang="en-US" sz="2000" dirty="0"/>
              <a:t>  *[</a:t>
            </a:r>
            <a:r>
              <a:rPr lang="en-US" sz="2000" dirty="0">
                <a:solidFill>
                  <a:srgbClr val="0070C0"/>
                </a:solidFill>
              </a:rPr>
              <a:t>PRO</a:t>
            </a:r>
            <a:r>
              <a:rPr lang="en-US" sz="2000" baseline="-25000" dirty="0">
                <a:solidFill>
                  <a:srgbClr val="0070C0"/>
                </a:solidFill>
              </a:rPr>
              <a:t>1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70C0"/>
                </a:solidFill>
              </a:rPr>
              <a:t>haNNu  tar(u)-alu</a:t>
            </a:r>
            <a:r>
              <a:rPr lang="en-US" sz="2000" dirty="0"/>
              <a:t>]   </a:t>
            </a:r>
            <a:r>
              <a:rPr lang="en-US" sz="2000" dirty="0" err="1">
                <a:solidFill>
                  <a:srgbClr val="00B050"/>
                </a:solidFill>
              </a:rPr>
              <a:t>nirdharisidanu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>            Raama               fruit       bring-INF     decided.3.SG.M</a:t>
            </a:r>
            <a:br>
              <a:rPr lang="en-US" sz="2000" dirty="0"/>
            </a:br>
            <a:r>
              <a:rPr lang="en-US" sz="2000" dirty="0"/>
              <a:t>            </a:t>
            </a:r>
            <a:br>
              <a:rPr lang="en-US" sz="2000" dirty="0"/>
            </a:br>
            <a:r>
              <a:rPr lang="en-US" sz="2000" dirty="0"/>
              <a:t>            “Raama decided to bring fruit.” </a:t>
            </a:r>
            <a:endParaRPr lang="en-US" dirty="0"/>
          </a:p>
          <a:p>
            <a:pPr marL="0" indent="0">
              <a:buNone/>
            </a:pPr>
            <a:r>
              <a:rPr lang="en-US" i="1" dirty="0"/>
              <a:t> </a:t>
            </a:r>
            <a:br>
              <a:rPr lang="en-US" i="1" dirty="0"/>
            </a:br>
            <a:endParaRPr lang="en-US" i="1" dirty="0"/>
          </a:p>
          <a:p>
            <a:r>
              <a:rPr lang="en-US" sz="2400" dirty="0"/>
              <a:t>(</a:t>
            </a:r>
            <a:r>
              <a:rPr lang="en-US" sz="2400" dirty="0" err="1"/>
              <a:t>i</a:t>
            </a:r>
            <a:r>
              <a:rPr lang="en-US" sz="2400" dirty="0"/>
              <a:t>) can be productively rephrased as a light verb construction, as in (ii):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000" dirty="0"/>
              <a:t>(ii) Raama</a:t>
            </a:r>
            <a:r>
              <a:rPr lang="en-US" sz="2000" baseline="-25000" dirty="0"/>
              <a:t>1</a:t>
            </a:r>
            <a:r>
              <a:rPr lang="en-US" sz="2000" dirty="0"/>
              <a:t>  *[</a:t>
            </a:r>
            <a:r>
              <a:rPr lang="en-US" sz="2000" dirty="0">
                <a:solidFill>
                  <a:srgbClr val="0070C0"/>
                </a:solidFill>
              </a:rPr>
              <a:t>PRO</a:t>
            </a:r>
            <a:r>
              <a:rPr lang="en-US" sz="2000" baseline="-25000" dirty="0">
                <a:solidFill>
                  <a:srgbClr val="0070C0"/>
                </a:solidFill>
              </a:rPr>
              <a:t>1</a:t>
            </a:r>
            <a:r>
              <a:rPr lang="en-US" sz="2000" dirty="0"/>
              <a:t>  </a:t>
            </a:r>
            <a:r>
              <a:rPr lang="en-US" sz="2000" dirty="0">
                <a:solidFill>
                  <a:srgbClr val="0070C0"/>
                </a:solidFill>
              </a:rPr>
              <a:t>haNNu  tar(u)-alu</a:t>
            </a:r>
            <a:r>
              <a:rPr lang="en-US" sz="2000" dirty="0"/>
              <a:t>]   </a:t>
            </a:r>
            <a:r>
              <a:rPr lang="en-US" sz="2000" dirty="0" err="1">
                <a:solidFill>
                  <a:srgbClr val="00B050"/>
                </a:solidFill>
              </a:rPr>
              <a:t>nirdhaara</a:t>
            </a:r>
            <a:r>
              <a:rPr lang="en-US" sz="2000" dirty="0">
                <a:solidFill>
                  <a:srgbClr val="00B050"/>
                </a:solidFill>
              </a:rPr>
              <a:t>    maaDidanu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>           </a:t>
            </a:r>
            <a:r>
              <a:rPr lang="en-US" sz="2000" dirty="0" err="1"/>
              <a:t>Raama</a:t>
            </a:r>
            <a:r>
              <a:rPr lang="en-US" sz="2000" dirty="0"/>
              <a:t>                  fruit       bring-INF       decision       do.3.SG.M</a:t>
            </a:r>
            <a:br>
              <a:rPr lang="en-US" sz="2000" dirty="0"/>
            </a:br>
            <a:r>
              <a:rPr lang="en-US" sz="2000" dirty="0"/>
              <a:t>            </a:t>
            </a:r>
            <a:br>
              <a:rPr lang="en-US" sz="2000" dirty="0"/>
            </a:br>
            <a:r>
              <a:rPr lang="en-US" sz="2000" dirty="0"/>
              <a:t>            “Raama decided to bring fruit.” </a:t>
            </a:r>
            <a:endParaRPr lang="en-US" dirty="0"/>
          </a:p>
          <a:p>
            <a:endParaRPr lang="en-US" i="1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7AFBD14-7108-4681-8653-D51F189D945A}"/>
              </a:ext>
            </a:extLst>
          </p:cNvPr>
          <p:cNvGrpSpPr/>
          <p:nvPr/>
        </p:nvGrpSpPr>
        <p:grpSpPr>
          <a:xfrm>
            <a:off x="9731881" y="2171114"/>
            <a:ext cx="2826173" cy="1702214"/>
            <a:chOff x="8140367" y="2899610"/>
            <a:chExt cx="3007449" cy="1921917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3EE10C8A-3A2B-4F08-967D-34B37155D0AF}"/>
                </a:ext>
              </a:extLst>
            </p:cNvPr>
            <p:cNvGrpSpPr/>
            <p:nvPr/>
          </p:nvGrpSpPr>
          <p:grpSpPr>
            <a:xfrm>
              <a:off x="8140367" y="2899610"/>
              <a:ext cx="3007449" cy="1921917"/>
              <a:chOff x="8140367" y="2899610"/>
              <a:chExt cx="3007449" cy="1921917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47E27A39-1E94-4BB6-AF95-B6EA0563124C}"/>
                  </a:ext>
                </a:extLst>
              </p:cNvPr>
              <p:cNvGrpSpPr/>
              <p:nvPr/>
            </p:nvGrpSpPr>
            <p:grpSpPr>
              <a:xfrm>
                <a:off x="8710863" y="2899610"/>
                <a:ext cx="1179096" cy="1380206"/>
                <a:chOff x="8710863" y="2899610"/>
                <a:chExt cx="1179096" cy="1380206"/>
              </a:xfrm>
            </p:grpSpPr>
            <p:cxnSp>
              <p:nvCxnSpPr>
                <p:cNvPr id="5" name="Straight Connector 4">
                  <a:extLst>
                    <a:ext uri="{FF2B5EF4-FFF2-40B4-BE49-F238E27FC236}">
                      <a16:creationId xmlns:a16="http://schemas.microsoft.com/office/drawing/2014/main" id="{31307374-44B9-4CDD-B3A6-1E4E115F2F64}"/>
                    </a:ext>
                  </a:extLst>
                </p:cNvPr>
                <p:cNvCxnSpPr/>
                <p:nvPr/>
              </p:nvCxnSpPr>
              <p:spPr>
                <a:xfrm flipH="1">
                  <a:off x="8710863" y="2899611"/>
                  <a:ext cx="324853" cy="529389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Straight Connector 5">
                  <a:extLst>
                    <a:ext uri="{FF2B5EF4-FFF2-40B4-BE49-F238E27FC236}">
                      <a16:creationId xmlns:a16="http://schemas.microsoft.com/office/drawing/2014/main" id="{E92AE373-DECE-4779-9B9F-EB953BC1F00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035717" y="2899610"/>
                  <a:ext cx="324851" cy="5293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id="{515F0D19-CA39-405C-9F67-E804F00333D2}"/>
                    </a:ext>
                  </a:extLst>
                </p:cNvPr>
                <p:cNvCxnSpPr/>
                <p:nvPr/>
              </p:nvCxnSpPr>
              <p:spPr>
                <a:xfrm flipH="1">
                  <a:off x="9034713" y="3429000"/>
                  <a:ext cx="324853" cy="529389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>
                  <a:extLst>
                    <a:ext uri="{FF2B5EF4-FFF2-40B4-BE49-F238E27FC236}">
                      <a16:creationId xmlns:a16="http://schemas.microsoft.com/office/drawing/2014/main" id="{62EE1976-AAEA-4DD8-90AD-4323B3462A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358565" y="3428999"/>
                  <a:ext cx="324851" cy="5293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62C2A774-A8D4-4BD6-8CCE-D1ECB115FA2C}"/>
                    </a:ext>
                  </a:extLst>
                </p:cNvPr>
                <p:cNvSpPr txBox="1"/>
                <p:nvPr/>
              </p:nvSpPr>
              <p:spPr>
                <a:xfrm>
                  <a:off x="9565108" y="3906836"/>
                  <a:ext cx="324851" cy="37298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V</a:t>
                  </a:r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3D117467-1034-476B-8797-AD229272DC58}"/>
                    </a:ext>
                  </a:extLst>
                </p:cNvPr>
                <p:cNvSpPr txBox="1"/>
                <p:nvPr/>
              </p:nvSpPr>
              <p:spPr>
                <a:xfrm>
                  <a:off x="8795080" y="3910484"/>
                  <a:ext cx="48427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CP</a:t>
                  </a:r>
                </a:p>
              </p:txBody>
            </p:sp>
          </p:grpSp>
          <p:sp>
            <p:nvSpPr>
              <p:cNvPr id="14" name="Isosceles Triangle 13">
                <a:extLst>
                  <a:ext uri="{FF2B5EF4-FFF2-40B4-BE49-F238E27FC236}">
                    <a16:creationId xmlns:a16="http://schemas.microsoft.com/office/drawing/2014/main" id="{D6A41A27-049F-4FE1-B29A-8C86106F5A61}"/>
                  </a:ext>
                </a:extLst>
              </p:cNvPr>
              <p:cNvSpPr/>
              <p:nvPr/>
            </p:nvSpPr>
            <p:spPr>
              <a:xfrm>
                <a:off x="8290031" y="4247037"/>
                <a:ext cx="1275077" cy="301149"/>
              </a:xfrm>
              <a:prstGeom prst="triangl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51329AD-B7D5-4329-9497-EE0E56E1DBB1}"/>
                  </a:ext>
                </a:extLst>
              </p:cNvPr>
              <p:cNvSpPr txBox="1"/>
              <p:nvPr/>
            </p:nvSpPr>
            <p:spPr>
              <a:xfrm>
                <a:off x="9359124" y="4162673"/>
                <a:ext cx="1788692" cy="3475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err="1">
                    <a:solidFill>
                      <a:srgbClr val="00B050"/>
                    </a:solidFill>
                  </a:rPr>
                  <a:t>nirdharisidanu</a:t>
                </a:r>
                <a:endParaRPr lang="en-US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6CC27FD-1522-41AF-8C87-BD5A7CCB00B3}"/>
                  </a:ext>
                </a:extLst>
              </p:cNvPr>
              <p:cNvSpPr txBox="1"/>
              <p:nvPr/>
            </p:nvSpPr>
            <p:spPr>
              <a:xfrm>
                <a:off x="8140367" y="4508776"/>
                <a:ext cx="1788692" cy="3127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solidFill>
                      <a:srgbClr val="0070C0"/>
                    </a:solidFill>
                  </a:rPr>
                  <a:t>PRO</a:t>
                </a:r>
                <a:r>
                  <a:rPr lang="en-US" sz="1200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en-US" sz="1200" dirty="0">
                    <a:solidFill>
                      <a:srgbClr val="0070C0"/>
                    </a:solidFill>
                  </a:rPr>
                  <a:t> haNNu tar(u)-alu</a:t>
                </a:r>
                <a:endParaRPr lang="en-US" sz="1600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394DA4E-59D2-461E-9698-77EE7A58CFC3}"/>
                </a:ext>
              </a:extLst>
            </p:cNvPr>
            <p:cNvSpPr txBox="1"/>
            <p:nvPr/>
          </p:nvSpPr>
          <p:spPr>
            <a:xfrm>
              <a:off x="8226595" y="3357468"/>
              <a:ext cx="1788692" cy="347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Raama</a:t>
              </a:r>
              <a:r>
                <a:rPr lang="en-US" sz="1400" baseline="-25000" dirty="0"/>
                <a:t>1</a:t>
              </a:r>
              <a:endParaRPr lang="en-US" baseline="-25000" dirty="0"/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E90A36E4-0F44-41C4-A0A8-EF908457B88A}"/>
              </a:ext>
            </a:extLst>
          </p:cNvPr>
          <p:cNvGrpSpPr/>
          <p:nvPr/>
        </p:nvGrpSpPr>
        <p:grpSpPr>
          <a:xfrm>
            <a:off x="8994930" y="4686886"/>
            <a:ext cx="3081418" cy="1886843"/>
            <a:chOff x="8994930" y="4686886"/>
            <a:chExt cx="3081418" cy="1886843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9E846D5B-7421-43E7-B599-D55B57D10071}"/>
                </a:ext>
              </a:extLst>
            </p:cNvPr>
            <p:cNvGrpSpPr/>
            <p:nvPr/>
          </p:nvGrpSpPr>
          <p:grpSpPr>
            <a:xfrm>
              <a:off x="8994930" y="4686886"/>
              <a:ext cx="3081418" cy="1886843"/>
              <a:chOff x="9368833" y="4545043"/>
              <a:chExt cx="3081418" cy="1886843"/>
            </a:xfrm>
          </p:grpSpPr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id="{8BD600A2-B4EA-40A7-9D87-D02FB7D3EA8B}"/>
                  </a:ext>
                </a:extLst>
              </p:cNvPr>
              <p:cNvGrpSpPr/>
              <p:nvPr/>
            </p:nvGrpSpPr>
            <p:grpSpPr>
              <a:xfrm>
                <a:off x="9368833" y="4545043"/>
                <a:ext cx="3081418" cy="1886843"/>
                <a:chOff x="7784594" y="2899610"/>
                <a:chExt cx="3279066" cy="2130377"/>
              </a:xfrm>
            </p:grpSpPr>
            <p:grpSp>
              <p:nvGrpSpPr>
                <p:cNvPr id="21" name="Group 20">
                  <a:extLst>
                    <a:ext uri="{FF2B5EF4-FFF2-40B4-BE49-F238E27FC236}">
                      <a16:creationId xmlns:a16="http://schemas.microsoft.com/office/drawing/2014/main" id="{579B8AB0-76F4-4091-8940-7BFEFD08EDD4}"/>
                    </a:ext>
                  </a:extLst>
                </p:cNvPr>
                <p:cNvGrpSpPr/>
                <p:nvPr/>
              </p:nvGrpSpPr>
              <p:grpSpPr>
                <a:xfrm>
                  <a:off x="7784594" y="2899610"/>
                  <a:ext cx="3279066" cy="2130377"/>
                  <a:chOff x="7784594" y="2899610"/>
                  <a:chExt cx="3279066" cy="2130377"/>
                </a:xfrm>
              </p:grpSpPr>
              <p:grpSp>
                <p:nvGrpSpPr>
                  <p:cNvPr id="23" name="Group 22">
                    <a:extLst>
                      <a:ext uri="{FF2B5EF4-FFF2-40B4-BE49-F238E27FC236}">
                        <a16:creationId xmlns:a16="http://schemas.microsoft.com/office/drawing/2014/main" id="{CA21A4DA-B910-4908-B6EB-B53EE863A202}"/>
                      </a:ext>
                    </a:extLst>
                  </p:cNvPr>
                  <p:cNvGrpSpPr/>
                  <p:nvPr/>
                </p:nvGrpSpPr>
                <p:grpSpPr>
                  <a:xfrm>
                    <a:off x="8640458" y="2899610"/>
                    <a:ext cx="1432083" cy="1355851"/>
                    <a:chOff x="8640458" y="2899610"/>
                    <a:chExt cx="1432083" cy="1355851"/>
                  </a:xfrm>
                </p:grpSpPr>
                <p:cxnSp>
                  <p:nvCxnSpPr>
                    <p:cNvPr id="27" name="Straight Connector 26">
                      <a:extLst>
                        <a:ext uri="{FF2B5EF4-FFF2-40B4-BE49-F238E27FC236}">
                          <a16:creationId xmlns:a16="http://schemas.microsoft.com/office/drawing/2014/main" id="{BCC18AEF-EC1A-426F-9FB2-559155F570D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8691709" y="2899611"/>
                      <a:ext cx="344009" cy="529388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Straight Connector 27">
                      <a:extLst>
                        <a:ext uri="{FF2B5EF4-FFF2-40B4-BE49-F238E27FC236}">
                          <a16:creationId xmlns:a16="http://schemas.microsoft.com/office/drawing/2014/main" id="{B1442008-E77E-40A2-8206-E7619DF9F2D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9035717" y="2899610"/>
                      <a:ext cx="324851" cy="52939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Straight Connector 28">
                      <a:extLst>
                        <a:ext uri="{FF2B5EF4-FFF2-40B4-BE49-F238E27FC236}">
                          <a16:creationId xmlns:a16="http://schemas.microsoft.com/office/drawing/2014/main" id="{6ED29C87-2C47-454F-AA0F-72081771328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8999747" y="3429000"/>
                      <a:ext cx="359822" cy="401398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Straight Connector 29">
                      <a:extLst>
                        <a:ext uri="{FF2B5EF4-FFF2-40B4-BE49-F238E27FC236}">
                          <a16:creationId xmlns:a16="http://schemas.microsoft.com/office/drawing/2014/main" id="{01AEBB58-D86C-4A74-A800-A4F240A68D6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9358565" y="3428999"/>
                      <a:ext cx="494299" cy="501568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31" name="TextBox 30">
                      <a:extLst>
                        <a:ext uri="{FF2B5EF4-FFF2-40B4-BE49-F238E27FC236}">
                          <a16:creationId xmlns:a16="http://schemas.microsoft.com/office/drawing/2014/main" id="{EF2A703B-6287-4278-9CA8-DC3DE924070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747690" y="3882481"/>
                      <a:ext cx="324851" cy="37298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/>
                        <a:t>V</a:t>
                      </a:r>
                    </a:p>
                  </p:txBody>
                </p:sp>
                <p:sp>
                  <p:nvSpPr>
                    <p:cNvPr id="32" name="TextBox 31">
                      <a:extLst>
                        <a:ext uri="{FF2B5EF4-FFF2-40B4-BE49-F238E27FC236}">
                          <a16:creationId xmlns:a16="http://schemas.microsoft.com/office/drawing/2014/main" id="{4E17A646-8766-4758-9658-054870B6C1D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640458" y="3745901"/>
                      <a:ext cx="48427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/>
                        <a:t>CP</a:t>
                      </a:r>
                    </a:p>
                  </p:txBody>
                </p:sp>
              </p:grpSp>
              <p:sp>
                <p:nvSpPr>
                  <p:cNvPr id="24" name="Isosceles Triangle 23">
                    <a:extLst>
                      <a:ext uri="{FF2B5EF4-FFF2-40B4-BE49-F238E27FC236}">
                        <a16:creationId xmlns:a16="http://schemas.microsoft.com/office/drawing/2014/main" id="{B585193B-9608-49BA-A712-A378BA3D10CE}"/>
                      </a:ext>
                    </a:extLst>
                  </p:cNvPr>
                  <p:cNvSpPr/>
                  <p:nvPr/>
                </p:nvSpPr>
                <p:spPr>
                  <a:xfrm>
                    <a:off x="8304003" y="4075860"/>
                    <a:ext cx="970964" cy="246150"/>
                  </a:xfrm>
                  <a:prstGeom prst="triangl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5" name="TextBox 24">
                    <a:extLst>
                      <a:ext uri="{FF2B5EF4-FFF2-40B4-BE49-F238E27FC236}">
                        <a16:creationId xmlns:a16="http://schemas.microsoft.com/office/drawing/2014/main" id="{9B6919A9-3BCB-4531-A7A8-D0BEE99E6E9E}"/>
                      </a:ext>
                    </a:extLst>
                  </p:cNvPr>
                  <p:cNvSpPr txBox="1"/>
                  <p:nvPr/>
                </p:nvSpPr>
                <p:spPr>
                  <a:xfrm>
                    <a:off x="9274968" y="4717236"/>
                    <a:ext cx="1788692" cy="31275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err="1">
                        <a:solidFill>
                          <a:srgbClr val="00B050"/>
                        </a:solidFill>
                      </a:rPr>
                      <a:t>nirdhaara</a:t>
                    </a:r>
                    <a:r>
                      <a:rPr lang="en-US" sz="1200" dirty="0">
                        <a:solidFill>
                          <a:srgbClr val="00B050"/>
                        </a:solidFill>
                      </a:rPr>
                      <a:t>    maaDidanu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p:txBody>
              </p:sp>
              <p:sp>
                <p:nvSpPr>
                  <p:cNvPr id="26" name="TextBox 25">
                    <a:extLst>
                      <a:ext uri="{FF2B5EF4-FFF2-40B4-BE49-F238E27FC236}">
                        <a16:creationId xmlns:a16="http://schemas.microsoft.com/office/drawing/2014/main" id="{00A8A2D7-E1EA-4E89-A22C-4DF845269675}"/>
                      </a:ext>
                    </a:extLst>
                  </p:cNvPr>
                  <p:cNvSpPr txBox="1"/>
                  <p:nvPr/>
                </p:nvSpPr>
                <p:spPr>
                  <a:xfrm>
                    <a:off x="7784594" y="4277447"/>
                    <a:ext cx="1788692" cy="31275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>
                        <a:solidFill>
                          <a:srgbClr val="0070C0"/>
                        </a:solidFill>
                      </a:rPr>
                      <a:t>PRO</a:t>
                    </a:r>
                    <a:r>
                      <a:rPr lang="en-US" sz="1200" baseline="-25000" dirty="0">
                        <a:solidFill>
                          <a:srgbClr val="0070C0"/>
                        </a:solidFill>
                      </a:rPr>
                      <a:t>1</a:t>
                    </a:r>
                    <a:r>
                      <a:rPr lang="en-US" sz="1200" dirty="0">
                        <a:solidFill>
                          <a:srgbClr val="0070C0"/>
                        </a:solidFill>
                      </a:rPr>
                      <a:t> haNNu tar(u)-alu</a:t>
                    </a:r>
                    <a:endParaRPr lang="en-US" sz="1600" dirty="0">
                      <a:solidFill>
                        <a:srgbClr val="0070C0"/>
                      </a:solidFill>
                    </a:endParaRPr>
                  </a:p>
                </p:txBody>
              </p:sp>
            </p:grpSp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5311E66D-E9D1-42FE-88C5-1D034EA226B1}"/>
                    </a:ext>
                  </a:extLst>
                </p:cNvPr>
                <p:cNvSpPr txBox="1"/>
                <p:nvPr/>
              </p:nvSpPr>
              <p:spPr>
                <a:xfrm>
                  <a:off x="8218194" y="3344916"/>
                  <a:ext cx="1788692" cy="34750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/>
                    <a:t>Raama</a:t>
                  </a:r>
                  <a:r>
                    <a:rPr lang="en-US" sz="1400" baseline="-25000" dirty="0"/>
                    <a:t>1</a:t>
                  </a:r>
                  <a:endParaRPr lang="en-US" baseline="-25000" dirty="0"/>
                </a:p>
              </p:txBody>
            </p:sp>
          </p:grp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C2118C6B-06A5-470D-BDA8-44058AFD8A7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143395" y="5695836"/>
                <a:ext cx="231373" cy="29419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8DB0A556-F26B-47FD-ADF6-A78EEC55B2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380834" y="5686095"/>
                <a:ext cx="316356" cy="32201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DB9E83A-5E4A-4BC0-A90C-9D6F5C934F56}"/>
                </a:ext>
              </a:extLst>
            </p:cNvPr>
            <p:cNvSpPr txBox="1"/>
            <p:nvPr/>
          </p:nvSpPr>
          <p:spPr>
            <a:xfrm>
              <a:off x="11234966" y="6073212"/>
              <a:ext cx="305270" cy="3303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6D881BE8-2E8B-488B-94C4-C5A9EDDF5DBF}"/>
                </a:ext>
              </a:extLst>
            </p:cNvPr>
            <p:cNvSpPr txBox="1"/>
            <p:nvPr/>
          </p:nvSpPr>
          <p:spPr>
            <a:xfrm>
              <a:off x="10579908" y="6081806"/>
              <a:ext cx="4656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NP</a:t>
              </a:r>
            </a:p>
          </p:txBody>
        </p:sp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8D0B4250-AB95-4B3B-BBEB-FCB52E81B927}"/>
              </a:ext>
            </a:extLst>
          </p:cNvPr>
          <p:cNvSpPr/>
          <p:nvPr/>
        </p:nvSpPr>
        <p:spPr>
          <a:xfrm>
            <a:off x="10446477" y="5557400"/>
            <a:ext cx="1680877" cy="105514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15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AF85F-79FE-4285-82C5-080B298C3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Initial motivation</a:t>
            </a:r>
            <a:r>
              <a:rPr lang="en-US" sz="3600" dirty="0"/>
              <a:t>: Kannada light verb constructions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1E1B1-79B0-494E-A265-8C3455F53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However, this isn’t the only way to form a light verb construction. </a:t>
            </a:r>
          </a:p>
          <a:p>
            <a:r>
              <a:rPr lang="en-US" dirty="0"/>
              <a:t>A second way is given below: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sz="2000" dirty="0"/>
              <a:t>(iii) Raama</a:t>
            </a:r>
            <a:r>
              <a:rPr lang="en-US" sz="2000" baseline="-25000" dirty="0"/>
              <a:t>1</a:t>
            </a:r>
            <a:r>
              <a:rPr lang="en-US" sz="2000" dirty="0"/>
              <a:t>  *[</a:t>
            </a:r>
            <a:r>
              <a:rPr lang="en-US" sz="2000" dirty="0">
                <a:solidFill>
                  <a:srgbClr val="0070C0"/>
                </a:solidFill>
              </a:rPr>
              <a:t>PRO</a:t>
            </a:r>
            <a:r>
              <a:rPr lang="en-US" sz="2000" baseline="-25000" dirty="0">
                <a:solidFill>
                  <a:srgbClr val="0070C0"/>
                </a:solidFill>
              </a:rPr>
              <a:t>1</a:t>
            </a:r>
            <a:r>
              <a:rPr lang="en-US" sz="2000" dirty="0"/>
              <a:t> </a:t>
            </a:r>
            <a:r>
              <a:rPr lang="en-US" sz="2000" dirty="0">
                <a:solidFill>
                  <a:schemeClr val="accent1"/>
                </a:solidFill>
              </a:rPr>
              <a:t>haNNu   taru-a</a:t>
            </a:r>
            <a:r>
              <a:rPr lang="en-US" sz="2000" dirty="0"/>
              <a:t>]          </a:t>
            </a:r>
            <a:r>
              <a:rPr lang="en-US" sz="2000" dirty="0" err="1">
                <a:solidFill>
                  <a:srgbClr val="00B050"/>
                </a:solidFill>
              </a:rPr>
              <a:t>nirdhaara</a:t>
            </a:r>
            <a:r>
              <a:rPr lang="en-US" sz="2000" dirty="0">
                <a:solidFill>
                  <a:srgbClr val="00B050"/>
                </a:solidFill>
              </a:rPr>
              <a:t>    maaDidanu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>           </a:t>
            </a:r>
            <a:r>
              <a:rPr lang="en-US" sz="2000" dirty="0" err="1"/>
              <a:t>Raama</a:t>
            </a:r>
            <a:r>
              <a:rPr lang="en-US" sz="2000" dirty="0"/>
              <a:t>                 fruit       bring-PART     decision        do.3.SG.M</a:t>
            </a:r>
            <a:br>
              <a:rPr lang="en-US" sz="2000" dirty="0"/>
            </a:br>
            <a:r>
              <a:rPr lang="en-US" sz="2000" dirty="0"/>
              <a:t>            </a:t>
            </a:r>
            <a:br>
              <a:rPr lang="en-US" sz="2000" dirty="0"/>
            </a:br>
            <a:r>
              <a:rPr lang="en-US" sz="2000" dirty="0"/>
              <a:t>           “Raama decided to bring fruit.” 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BF6C799-55F1-4178-BD09-21408654E822}"/>
              </a:ext>
            </a:extLst>
          </p:cNvPr>
          <p:cNvGrpSpPr/>
          <p:nvPr/>
        </p:nvGrpSpPr>
        <p:grpSpPr>
          <a:xfrm>
            <a:off x="9052844" y="2352151"/>
            <a:ext cx="2865726" cy="2576007"/>
            <a:chOff x="9063861" y="3156382"/>
            <a:chExt cx="2865726" cy="2576007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9A122D2-C088-491B-986C-98F5ED2F2721}"/>
                </a:ext>
              </a:extLst>
            </p:cNvPr>
            <p:cNvSpPr txBox="1"/>
            <p:nvPr/>
          </p:nvSpPr>
          <p:spPr>
            <a:xfrm>
              <a:off x="10725016" y="4597101"/>
              <a:ext cx="12045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B050"/>
                  </a:solidFill>
                </a:rPr>
                <a:t>maaDidanu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03EA833-7B1C-4492-AE7A-F88474FF518C}"/>
                </a:ext>
              </a:extLst>
            </p:cNvPr>
            <p:cNvGrpSpPr/>
            <p:nvPr/>
          </p:nvGrpSpPr>
          <p:grpSpPr>
            <a:xfrm>
              <a:off x="9063861" y="3156382"/>
              <a:ext cx="2234463" cy="2576007"/>
              <a:chOff x="9063861" y="3156382"/>
              <a:chExt cx="2234463" cy="2576007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BAB0E2B7-CDEF-4F25-9425-623CE7CB76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52780" y="4706321"/>
                <a:ext cx="326470" cy="3587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11F5AC13-CD29-4794-8943-CCCA6FBD5C7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31213" y="4149589"/>
                <a:ext cx="231373" cy="29419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DC578742-C7AC-4D7B-83E2-966E13F0BEC2}"/>
                  </a:ext>
                </a:extLst>
              </p:cNvPr>
              <p:cNvGrpSpPr/>
              <p:nvPr/>
            </p:nvGrpSpPr>
            <p:grpSpPr>
              <a:xfrm>
                <a:off x="9063861" y="3156382"/>
                <a:ext cx="2234463" cy="2576007"/>
                <a:chOff x="9063861" y="3156382"/>
                <a:chExt cx="2234463" cy="2576007"/>
              </a:xfrm>
            </p:grpSpPr>
            <p:grpSp>
              <p:nvGrpSpPr>
                <p:cNvPr id="4" name="Group 3">
                  <a:extLst>
                    <a:ext uri="{FF2B5EF4-FFF2-40B4-BE49-F238E27FC236}">
                      <a16:creationId xmlns:a16="http://schemas.microsoft.com/office/drawing/2014/main" id="{15F69CE5-855F-4A32-8920-58B97DC9DC64}"/>
                    </a:ext>
                  </a:extLst>
                </p:cNvPr>
                <p:cNvGrpSpPr/>
                <p:nvPr/>
              </p:nvGrpSpPr>
              <p:grpSpPr>
                <a:xfrm>
                  <a:off x="9063861" y="3156382"/>
                  <a:ext cx="2192592" cy="2576007"/>
                  <a:chOff x="9357508" y="4857311"/>
                  <a:chExt cx="2192592" cy="2576007"/>
                </a:xfrm>
              </p:grpSpPr>
              <p:grpSp>
                <p:nvGrpSpPr>
                  <p:cNvPr id="5" name="Group 4">
                    <a:extLst>
                      <a:ext uri="{FF2B5EF4-FFF2-40B4-BE49-F238E27FC236}">
                        <a16:creationId xmlns:a16="http://schemas.microsoft.com/office/drawing/2014/main" id="{8921D892-90A3-4AA8-BE42-7B04B6307B62}"/>
                      </a:ext>
                    </a:extLst>
                  </p:cNvPr>
                  <p:cNvGrpSpPr/>
                  <p:nvPr/>
                </p:nvGrpSpPr>
                <p:grpSpPr>
                  <a:xfrm>
                    <a:off x="9357508" y="5191631"/>
                    <a:ext cx="2192592" cy="2241687"/>
                    <a:chOff x="9731411" y="5049788"/>
                    <a:chExt cx="2192592" cy="2241687"/>
                  </a:xfrm>
                </p:grpSpPr>
                <p:grpSp>
                  <p:nvGrpSpPr>
                    <p:cNvPr id="8" name="Group 7">
                      <a:extLst>
                        <a:ext uri="{FF2B5EF4-FFF2-40B4-BE49-F238E27FC236}">
                          <a16:creationId xmlns:a16="http://schemas.microsoft.com/office/drawing/2014/main" id="{88D39845-1101-4357-BE4B-19AC0FD37A0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731411" y="5049788"/>
                      <a:ext cx="2192592" cy="2241687"/>
                      <a:chOff x="8170434" y="3469502"/>
                      <a:chExt cx="2333231" cy="2531020"/>
                    </a:xfrm>
                  </p:grpSpPr>
                  <p:grpSp>
                    <p:nvGrpSpPr>
                      <p:cNvPr id="11" name="Group 10">
                        <a:extLst>
                          <a:ext uri="{FF2B5EF4-FFF2-40B4-BE49-F238E27FC236}">
                            <a16:creationId xmlns:a16="http://schemas.microsoft.com/office/drawing/2014/main" id="{E31F92E9-E66C-4573-9C9A-651A989B1E7A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170434" y="3469502"/>
                        <a:ext cx="2069231" cy="2531020"/>
                        <a:chOff x="8170434" y="3469502"/>
                        <a:chExt cx="2069231" cy="2531020"/>
                      </a:xfrm>
                    </p:grpSpPr>
                    <p:grpSp>
                      <p:nvGrpSpPr>
                        <p:cNvPr id="13" name="Group 12">
                          <a:extLst>
                            <a:ext uri="{FF2B5EF4-FFF2-40B4-BE49-F238E27FC236}">
                              <a16:creationId xmlns:a16="http://schemas.microsoft.com/office/drawing/2014/main" id="{994E2951-46F6-4A95-BFF2-8AD8DB4EEF80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560088" y="3469502"/>
                          <a:ext cx="1153985" cy="2019235"/>
                          <a:chOff x="8560088" y="3469502"/>
                          <a:chExt cx="1153985" cy="2019235"/>
                        </a:xfrm>
                      </p:grpSpPr>
                      <p:cxnSp>
                        <p:nvCxnSpPr>
                          <p:cNvPr id="17" name="Straight Connector 16">
                            <a:extLst>
                              <a:ext uri="{FF2B5EF4-FFF2-40B4-BE49-F238E27FC236}">
                                <a16:creationId xmlns:a16="http://schemas.microsoft.com/office/drawing/2014/main" id="{61678879-430B-4D8C-A5C0-4C57407FE96A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9127829" y="3469502"/>
                            <a:ext cx="294009" cy="435324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dk1"/>
                          </a:lnRef>
                          <a:fillRef idx="0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8" name="Straight Connector 17">
                            <a:extLst>
                              <a:ext uri="{FF2B5EF4-FFF2-40B4-BE49-F238E27FC236}">
                                <a16:creationId xmlns:a16="http://schemas.microsoft.com/office/drawing/2014/main" id="{7EAC6681-F974-40BA-8490-EE93C5F39790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9432768" y="3485339"/>
                            <a:ext cx="281305" cy="431665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dk1"/>
                          </a:lnRef>
                          <a:fillRef idx="0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9" name="Straight Connector 18">
                            <a:extLst>
                              <a:ext uri="{FF2B5EF4-FFF2-40B4-BE49-F238E27FC236}">
                                <a16:creationId xmlns:a16="http://schemas.microsoft.com/office/drawing/2014/main" id="{F5FC5630-AA4D-46BE-A3DA-3D2F5B8E6A49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8822892" y="4858373"/>
                            <a:ext cx="609876" cy="344305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dk1"/>
                          </a:lnRef>
                          <a:fillRef idx="0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22" name="TextBox 21">
                            <a:extLst>
                              <a:ext uri="{FF2B5EF4-FFF2-40B4-BE49-F238E27FC236}">
                                <a16:creationId xmlns:a16="http://schemas.microsoft.com/office/drawing/2014/main" id="{B111E1DF-1388-4831-9A4C-3545BD580EA8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8560088" y="5119405"/>
                            <a:ext cx="484274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n-US" dirty="0"/>
                              <a:t>CP</a:t>
                            </a:r>
                          </a:p>
                        </p:txBody>
                      </p:sp>
                    </p:grpSp>
                    <p:sp>
                      <p:nvSpPr>
                        <p:cNvPr id="14" name="Isosceles Triangle 13">
                          <a:extLst>
                            <a:ext uri="{FF2B5EF4-FFF2-40B4-BE49-F238E27FC236}">
                              <a16:creationId xmlns:a16="http://schemas.microsoft.com/office/drawing/2014/main" id="{7A12410B-1BD9-4E99-9E47-25E5BEB8DA6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8316743" y="5465603"/>
                          <a:ext cx="970964" cy="246150"/>
                        </a:xfrm>
                        <a:prstGeom prst="triangle">
                          <a:avLst/>
                        </a:prstGeom>
                        <a:noFill/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dirty="0"/>
                        </a:p>
                      </p:txBody>
                    </p:sp>
                    <p:sp>
                      <p:nvSpPr>
                        <p:cNvPr id="15" name="TextBox 14">
                          <a:extLst>
                            <a:ext uri="{FF2B5EF4-FFF2-40B4-BE49-F238E27FC236}">
                              <a16:creationId xmlns:a16="http://schemas.microsoft.com/office/drawing/2014/main" id="{CF8A40F2-130D-4289-AE0D-00423B76BE93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9068803" y="5151066"/>
                          <a:ext cx="1170862" cy="34750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sz="1400" dirty="0" err="1">
                              <a:solidFill>
                                <a:srgbClr val="00B050"/>
                              </a:solidFill>
                            </a:rPr>
                            <a:t>nirdhaara</a:t>
                          </a:r>
                          <a:endParaRPr lang="en-US" sz="2000" dirty="0">
                            <a:solidFill>
                              <a:srgbClr val="00B05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6" name="TextBox 15">
                          <a:extLst>
                            <a:ext uri="{FF2B5EF4-FFF2-40B4-BE49-F238E27FC236}">
                              <a16:creationId xmlns:a16="http://schemas.microsoft.com/office/drawing/2014/main" id="{A49C5168-3B2A-4D57-970E-491296457901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170434" y="5653020"/>
                          <a:ext cx="1788693" cy="34750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sz="1400" dirty="0">
                              <a:solidFill>
                                <a:srgbClr val="0070C0"/>
                              </a:solidFill>
                            </a:rPr>
                            <a:t>PRO</a:t>
                          </a:r>
                          <a:r>
                            <a:rPr lang="en-US" sz="1400" baseline="-25000" dirty="0">
                              <a:solidFill>
                                <a:srgbClr val="0070C0"/>
                              </a:solidFill>
                            </a:rPr>
                            <a:t>1 </a:t>
                          </a:r>
                          <a:r>
                            <a:rPr lang="en-US" sz="1400" dirty="0" err="1">
                              <a:solidFill>
                                <a:srgbClr val="0070C0"/>
                              </a:solidFill>
                            </a:rPr>
                            <a:t>haNNu</a:t>
                          </a:r>
                          <a:r>
                            <a:rPr lang="en-US" sz="1400" dirty="0">
                              <a:solidFill>
                                <a:srgbClr val="0070C0"/>
                              </a:solidFill>
                            </a:rPr>
                            <a:t> taru-a</a:t>
                          </a:r>
                          <a:endParaRPr lang="en-US" dirty="0">
                            <a:solidFill>
                              <a:srgbClr val="0070C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12" name="TextBox 11">
                        <a:extLst>
                          <a:ext uri="{FF2B5EF4-FFF2-40B4-BE49-F238E27FC236}">
                            <a16:creationId xmlns:a16="http://schemas.microsoft.com/office/drawing/2014/main" id="{B7F937FF-BFE0-47DC-8432-8D99780D161C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8714973" y="3819923"/>
                        <a:ext cx="1788692" cy="34750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1400" dirty="0"/>
                          <a:t>Raama</a:t>
                        </a:r>
                        <a:r>
                          <a:rPr lang="en-US" sz="1400" baseline="-25000" dirty="0"/>
                          <a:t>1</a:t>
                        </a:r>
                        <a:endParaRPr lang="en-US" baseline="-25000" dirty="0"/>
                      </a:p>
                    </p:txBody>
                  </p:sp>
                </p:grpSp>
                <p:cxnSp>
                  <p:nvCxnSpPr>
                    <p:cNvPr id="10" name="Straight Connector 9">
                      <a:extLst>
                        <a:ext uri="{FF2B5EF4-FFF2-40B4-BE49-F238E27FC236}">
                          <a16:creationId xmlns:a16="http://schemas.microsoft.com/office/drawing/2014/main" id="{BE80F4D0-F331-4BC6-A52A-C34932C2A47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1230136" y="5721703"/>
                      <a:ext cx="316356" cy="322011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6" name="TextBox 5">
                    <a:extLst>
                      <a:ext uri="{FF2B5EF4-FFF2-40B4-BE49-F238E27FC236}">
                        <a16:creationId xmlns:a16="http://schemas.microsoft.com/office/drawing/2014/main" id="{7DD7E885-41CE-423C-A6D7-AAA9B8786C45}"/>
                      </a:ext>
                    </a:extLst>
                  </p:cNvPr>
                  <p:cNvSpPr txBox="1"/>
                  <p:nvPr/>
                </p:nvSpPr>
                <p:spPr>
                  <a:xfrm>
                    <a:off x="10351307" y="4857311"/>
                    <a:ext cx="52932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/>
                      <a:t>VP</a:t>
                    </a:r>
                  </a:p>
                </p:txBody>
              </p:sp>
              <p:sp>
                <p:nvSpPr>
                  <p:cNvPr id="7" name="TextBox 6">
                    <a:extLst>
                      <a:ext uri="{FF2B5EF4-FFF2-40B4-BE49-F238E27FC236}">
                        <a16:creationId xmlns:a16="http://schemas.microsoft.com/office/drawing/2014/main" id="{79DE51E5-00C3-4AB8-A9B3-97C3906BE3EA}"/>
                      </a:ext>
                    </a:extLst>
                  </p:cNvPr>
                  <p:cNvSpPr txBox="1"/>
                  <p:nvPr/>
                </p:nvSpPr>
                <p:spPr>
                  <a:xfrm>
                    <a:off x="10351787" y="6094806"/>
                    <a:ext cx="46568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/>
                      <a:t>NP</a:t>
                    </a:r>
                  </a:p>
                </p:txBody>
              </p:sp>
            </p:grp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76A31573-5457-483E-8436-330221CF5422}"/>
                    </a:ext>
                  </a:extLst>
                </p:cNvPr>
                <p:cNvSpPr txBox="1"/>
                <p:nvPr/>
              </p:nvSpPr>
              <p:spPr>
                <a:xfrm>
                  <a:off x="10404807" y="3854614"/>
                  <a:ext cx="52932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V</a:t>
                  </a:r>
                </a:p>
              </p:txBody>
            </p:sp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08F39DB1-4BAA-4EE2-B922-BD4517E865A0}"/>
                    </a:ext>
                  </a:extLst>
                </p:cNvPr>
                <p:cNvSpPr txBox="1"/>
                <p:nvPr/>
              </p:nvSpPr>
              <p:spPr>
                <a:xfrm>
                  <a:off x="10769002" y="4413542"/>
                  <a:ext cx="52932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V</a:t>
                  </a:r>
                </a:p>
              </p:txBody>
            </p:sp>
          </p:grpSp>
        </p:grp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FAA91C68-0638-48F7-B711-26164A9A2D0A}"/>
              </a:ext>
            </a:extLst>
          </p:cNvPr>
          <p:cNvSpPr/>
          <p:nvPr/>
        </p:nvSpPr>
        <p:spPr>
          <a:xfrm>
            <a:off x="9073664" y="3510819"/>
            <a:ext cx="1680877" cy="155575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821138F-B0CA-4CFF-9346-DC5BA77E8A82}"/>
              </a:ext>
            </a:extLst>
          </p:cNvPr>
          <p:cNvSpPr/>
          <p:nvPr/>
        </p:nvSpPr>
        <p:spPr>
          <a:xfrm>
            <a:off x="3988660" y="3374358"/>
            <a:ext cx="1266385" cy="8495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BF978157-DDDF-4A4C-8237-1DF3FB4B27F2}"/>
              </a:ext>
            </a:extLst>
          </p:cNvPr>
          <p:cNvGrpSpPr/>
          <p:nvPr/>
        </p:nvGrpSpPr>
        <p:grpSpPr>
          <a:xfrm>
            <a:off x="9016387" y="4773044"/>
            <a:ext cx="8611623" cy="2040866"/>
            <a:chOff x="9016387" y="4773044"/>
            <a:chExt cx="8611623" cy="2040866"/>
          </a:xfrm>
        </p:grpSpPr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94F59211-5B2E-4425-9F46-0D1E1EC82B14}"/>
                </a:ext>
              </a:extLst>
            </p:cNvPr>
            <p:cNvGrpSpPr/>
            <p:nvPr/>
          </p:nvGrpSpPr>
          <p:grpSpPr>
            <a:xfrm>
              <a:off x="9073664" y="5155894"/>
              <a:ext cx="8554346" cy="1658016"/>
              <a:chOff x="9073664" y="5155894"/>
              <a:chExt cx="8554346" cy="1658016"/>
            </a:xfrm>
          </p:grpSpPr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38552985-7D34-4BB4-AAF1-904997A873B7}"/>
                  </a:ext>
                </a:extLst>
              </p:cNvPr>
              <p:cNvGrpSpPr/>
              <p:nvPr/>
            </p:nvGrpSpPr>
            <p:grpSpPr>
              <a:xfrm>
                <a:off x="9073664" y="5155894"/>
                <a:ext cx="8554346" cy="1658016"/>
                <a:chOff x="9073664" y="5155894"/>
                <a:chExt cx="8554346" cy="1658016"/>
              </a:xfrm>
            </p:grpSpPr>
            <p:grpSp>
              <p:nvGrpSpPr>
                <p:cNvPr id="21" name="Group 20">
                  <a:extLst>
                    <a:ext uri="{FF2B5EF4-FFF2-40B4-BE49-F238E27FC236}">
                      <a16:creationId xmlns:a16="http://schemas.microsoft.com/office/drawing/2014/main" id="{1E54C94E-8487-4643-8500-7D4B358B883B}"/>
                    </a:ext>
                  </a:extLst>
                </p:cNvPr>
                <p:cNvGrpSpPr/>
                <p:nvPr/>
              </p:nvGrpSpPr>
              <p:grpSpPr>
                <a:xfrm>
                  <a:off x="9073664" y="5155894"/>
                  <a:ext cx="3118334" cy="1658016"/>
                  <a:chOff x="9073664" y="5155894"/>
                  <a:chExt cx="3118334" cy="1658016"/>
                </a:xfrm>
              </p:grpSpPr>
              <p:grpSp>
                <p:nvGrpSpPr>
                  <p:cNvPr id="32" name="Group 31">
                    <a:extLst>
                      <a:ext uri="{FF2B5EF4-FFF2-40B4-BE49-F238E27FC236}">
                        <a16:creationId xmlns:a16="http://schemas.microsoft.com/office/drawing/2014/main" id="{F41CE821-6D58-4699-A77E-20120964EF0A}"/>
                      </a:ext>
                    </a:extLst>
                  </p:cNvPr>
                  <p:cNvGrpSpPr/>
                  <p:nvPr/>
                </p:nvGrpSpPr>
                <p:grpSpPr>
                  <a:xfrm>
                    <a:off x="10139820" y="5237370"/>
                    <a:ext cx="2052177" cy="1323177"/>
                    <a:chOff x="8876702" y="4686887"/>
                    <a:chExt cx="2938651" cy="1882532"/>
                  </a:xfrm>
                </p:grpSpPr>
                <p:grpSp>
                  <p:nvGrpSpPr>
                    <p:cNvPr id="33" name="Group 32">
                      <a:extLst>
                        <a:ext uri="{FF2B5EF4-FFF2-40B4-BE49-F238E27FC236}">
                          <a16:creationId xmlns:a16="http://schemas.microsoft.com/office/drawing/2014/main" id="{DF458BF6-9420-4257-8145-2A836A42C4E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876702" y="4686887"/>
                      <a:ext cx="2839165" cy="1882532"/>
                      <a:chOff x="9250605" y="4545044"/>
                      <a:chExt cx="2839165" cy="1882532"/>
                    </a:xfrm>
                  </p:grpSpPr>
                  <p:grpSp>
                    <p:nvGrpSpPr>
                      <p:cNvPr id="39" name="Group 38">
                        <a:extLst>
                          <a:ext uri="{FF2B5EF4-FFF2-40B4-BE49-F238E27FC236}">
                            <a16:creationId xmlns:a16="http://schemas.microsoft.com/office/drawing/2014/main" id="{5E488BF9-208A-4152-AFE8-7A688F79AA0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250605" y="4545044"/>
                        <a:ext cx="2839165" cy="1882532"/>
                        <a:chOff x="7658783" y="2899610"/>
                        <a:chExt cx="3021272" cy="2125509"/>
                      </a:xfrm>
                    </p:grpSpPr>
                    <p:grpSp>
                      <p:nvGrpSpPr>
                        <p:cNvPr id="42" name="Group 41">
                          <a:extLst>
                            <a:ext uri="{FF2B5EF4-FFF2-40B4-BE49-F238E27FC236}">
                              <a16:creationId xmlns:a16="http://schemas.microsoft.com/office/drawing/2014/main" id="{50C2AF66-6A80-4EBE-9093-FA997F7E07D5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7658783" y="2899610"/>
                          <a:ext cx="3021272" cy="2125509"/>
                          <a:chOff x="7658783" y="2899610"/>
                          <a:chExt cx="3021272" cy="2125509"/>
                        </a:xfrm>
                      </p:grpSpPr>
                      <p:grpSp>
                        <p:nvGrpSpPr>
                          <p:cNvPr id="44" name="Group 43">
                            <a:extLst>
                              <a:ext uri="{FF2B5EF4-FFF2-40B4-BE49-F238E27FC236}">
                                <a16:creationId xmlns:a16="http://schemas.microsoft.com/office/drawing/2014/main" id="{118574DC-4C75-40DC-AD26-64F8CF1554C6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640458" y="2899610"/>
                            <a:ext cx="1432083" cy="1321650"/>
                            <a:chOff x="8640458" y="2899610"/>
                            <a:chExt cx="1432083" cy="1321650"/>
                          </a:xfrm>
                        </p:grpSpPr>
                        <p:cxnSp>
                          <p:nvCxnSpPr>
                            <p:cNvPr id="48" name="Straight Connector 47">
                              <a:extLst>
                                <a:ext uri="{FF2B5EF4-FFF2-40B4-BE49-F238E27FC236}">
                                  <a16:creationId xmlns:a16="http://schemas.microsoft.com/office/drawing/2014/main" id="{69BEA7D4-7087-4F7F-B78A-FD238AF16CEC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H="1">
                              <a:off x="8691709" y="2899611"/>
                              <a:ext cx="344009" cy="529388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dk1"/>
                            </a:lnRef>
                            <a:fillRef idx="0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49" name="Straight Connector 48">
                              <a:extLst>
                                <a:ext uri="{FF2B5EF4-FFF2-40B4-BE49-F238E27FC236}">
                                  <a16:creationId xmlns:a16="http://schemas.microsoft.com/office/drawing/2014/main" id="{C06B4E45-18A9-443B-A267-6BDE81EFE70C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9035717" y="2899610"/>
                              <a:ext cx="324851" cy="529390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dk1"/>
                            </a:lnRef>
                            <a:fillRef idx="0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50" name="Straight Connector 49">
                              <a:extLst>
                                <a:ext uri="{FF2B5EF4-FFF2-40B4-BE49-F238E27FC236}">
                                  <a16:creationId xmlns:a16="http://schemas.microsoft.com/office/drawing/2014/main" id="{C26D5DE3-BE28-402A-8CAC-7ECAC4ACA1A2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H="1">
                              <a:off x="8999747" y="3429000"/>
                              <a:ext cx="359822" cy="401398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dk1"/>
                            </a:lnRef>
                            <a:fillRef idx="0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51" name="Straight Connector 50">
                              <a:extLst>
                                <a:ext uri="{FF2B5EF4-FFF2-40B4-BE49-F238E27FC236}">
                                  <a16:creationId xmlns:a16="http://schemas.microsoft.com/office/drawing/2014/main" id="{1C4BFC42-D3E7-4C4A-A070-1BF27EDCCBA9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9358565" y="3428999"/>
                              <a:ext cx="494299" cy="501568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dk1"/>
                            </a:lnRef>
                            <a:fillRef idx="0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52" name="TextBox 51">
                              <a:extLst>
                                <a:ext uri="{FF2B5EF4-FFF2-40B4-BE49-F238E27FC236}">
                                  <a16:creationId xmlns:a16="http://schemas.microsoft.com/office/drawing/2014/main" id="{D8AA908E-6DF6-4F08-855B-8E5325EB0D48}"/>
                                </a:ext>
                              </a:extLst>
                            </p:cNvPr>
                            <p:cNvSpPr txBox="1"/>
                            <p:nvPr/>
                          </p:nvSpPr>
                          <p:spPr>
                            <a:xfrm>
                              <a:off x="9747691" y="3776296"/>
                              <a:ext cx="324850" cy="444964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n-US" sz="1200" dirty="0"/>
                                <a:t>V</a:t>
                              </a:r>
                            </a:p>
                          </p:txBody>
                        </p:sp>
                        <p:sp>
                          <p:nvSpPr>
                            <p:cNvPr id="53" name="TextBox 52">
                              <a:extLst>
                                <a:ext uri="{FF2B5EF4-FFF2-40B4-BE49-F238E27FC236}">
                                  <a16:creationId xmlns:a16="http://schemas.microsoft.com/office/drawing/2014/main" id="{1A2FB1B6-D253-46B6-8CBB-EE6F8A12FE4F}"/>
                                </a:ext>
                              </a:extLst>
                            </p:cNvPr>
                            <p:cNvSpPr txBox="1"/>
                            <p:nvPr/>
                          </p:nvSpPr>
                          <p:spPr>
                            <a:xfrm>
                              <a:off x="8640458" y="3745900"/>
                              <a:ext cx="868207" cy="407882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n-US" sz="1050" dirty="0"/>
                                <a:t>CP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45" name="Isosceles Triangle 44">
                            <a:extLst>
                              <a:ext uri="{FF2B5EF4-FFF2-40B4-BE49-F238E27FC236}">
                                <a16:creationId xmlns:a16="http://schemas.microsoft.com/office/drawing/2014/main" id="{173AFFC1-A6E2-41AC-AAC7-25646A2BEBA1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8304003" y="4075860"/>
                            <a:ext cx="970964" cy="246150"/>
                          </a:xfrm>
                          <a:prstGeom prst="triangle">
                            <a:avLst/>
                          </a:prstGeom>
                          <a:noFill/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US" dirty="0"/>
                          </a:p>
                        </p:txBody>
                      </p:sp>
                      <p:sp>
                        <p:nvSpPr>
                          <p:cNvPr id="46" name="TextBox 45">
                            <a:extLst>
                              <a:ext uri="{FF2B5EF4-FFF2-40B4-BE49-F238E27FC236}">
                                <a16:creationId xmlns:a16="http://schemas.microsoft.com/office/drawing/2014/main" id="{E47E137F-1A84-4831-93FC-B1376BD10683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8891364" y="4629598"/>
                            <a:ext cx="1788691" cy="395521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n-US" sz="1000" dirty="0" err="1">
                                <a:solidFill>
                                  <a:srgbClr val="00B050"/>
                                </a:solidFill>
                              </a:rPr>
                              <a:t>nirdhaara</a:t>
                            </a:r>
                            <a:endParaRPr lang="en-US" sz="1200" dirty="0">
                              <a:solidFill>
                                <a:srgbClr val="00B050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7" name="TextBox 46">
                            <a:extLst>
                              <a:ext uri="{FF2B5EF4-FFF2-40B4-BE49-F238E27FC236}">
                                <a16:creationId xmlns:a16="http://schemas.microsoft.com/office/drawing/2014/main" id="{BE1295FC-7FA1-4ED2-9494-4506D9FB3376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7658783" y="4259534"/>
                            <a:ext cx="2384386" cy="370801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n-US" sz="900" dirty="0">
                                <a:solidFill>
                                  <a:srgbClr val="0070C0"/>
                                </a:solidFill>
                              </a:rPr>
                              <a:t>PRO</a:t>
                            </a:r>
                            <a:r>
                              <a:rPr lang="en-US" sz="900" baseline="-25000" dirty="0">
                                <a:solidFill>
                                  <a:srgbClr val="0070C0"/>
                                </a:solidFill>
                              </a:rPr>
                              <a:t>1</a:t>
                            </a:r>
                            <a:r>
                              <a:rPr lang="en-US" sz="900" dirty="0">
                                <a:solidFill>
                                  <a:srgbClr val="0070C0"/>
                                </a:solidFill>
                              </a:rPr>
                              <a:t> haNNu tar(u)-alu</a:t>
                            </a:r>
                            <a:endParaRPr lang="en-US" sz="1050" dirty="0">
                              <a:solidFill>
                                <a:srgbClr val="0070C0"/>
                              </a:solidFill>
                            </a:endParaRPr>
                          </a:p>
                        </p:txBody>
                      </p:sp>
                    </p:grpSp>
                    <p:sp>
                      <p:nvSpPr>
                        <p:cNvPr id="43" name="TextBox 42">
                          <a:extLst>
                            <a:ext uri="{FF2B5EF4-FFF2-40B4-BE49-F238E27FC236}">
                              <a16:creationId xmlns:a16="http://schemas.microsoft.com/office/drawing/2014/main" id="{A5C223AE-103B-45B4-B202-9ACE52B1257C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218194" y="3344916"/>
                          <a:ext cx="1788691" cy="42024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sz="1100" dirty="0"/>
                            <a:t>Raama</a:t>
                          </a:r>
                          <a:r>
                            <a:rPr lang="en-US" sz="1100" baseline="-25000" dirty="0"/>
                            <a:t>1</a:t>
                          </a:r>
                          <a:endParaRPr lang="en-US" sz="1400" baseline="-25000" dirty="0"/>
                        </a:p>
                      </p:txBody>
                    </p:sp>
                  </p:grpSp>
                  <p:cxnSp>
                    <p:nvCxnSpPr>
                      <p:cNvPr id="40" name="Straight Connector 39">
                        <a:extLst>
                          <a:ext uri="{FF2B5EF4-FFF2-40B4-BE49-F238E27FC236}">
                            <a16:creationId xmlns:a16="http://schemas.microsoft.com/office/drawing/2014/main" id="{F90942BF-D7F0-4016-8314-4065521567C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H="1">
                        <a:off x="11143395" y="5695836"/>
                        <a:ext cx="231373" cy="294191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1" name="Straight Connector 40">
                        <a:extLst>
                          <a:ext uri="{FF2B5EF4-FFF2-40B4-BE49-F238E27FC236}">
                            <a16:creationId xmlns:a16="http://schemas.microsoft.com/office/drawing/2014/main" id="{F14207D9-A8CB-4B46-A1F9-444577AD12FA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11380834" y="5686095"/>
                        <a:ext cx="316356" cy="322011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34" name="TextBox 33">
                      <a:extLst>
                        <a:ext uri="{FF2B5EF4-FFF2-40B4-BE49-F238E27FC236}">
                          <a16:creationId xmlns:a16="http://schemas.microsoft.com/office/drawing/2014/main" id="{4D69662E-5C33-4CAB-93B5-75E2EBFF188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1234964" y="6073214"/>
                      <a:ext cx="580389" cy="37220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050" dirty="0"/>
                        <a:t>V</a:t>
                      </a:r>
                    </a:p>
                  </p:txBody>
                </p:sp>
                <p:sp>
                  <p:nvSpPr>
                    <p:cNvPr id="35" name="TextBox 34">
                      <a:extLst>
                        <a:ext uri="{FF2B5EF4-FFF2-40B4-BE49-F238E27FC236}">
                          <a16:creationId xmlns:a16="http://schemas.microsoft.com/office/drawing/2014/main" id="{4BB0705C-B081-452A-BDC9-91C7F348B48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579908" y="6081805"/>
                      <a:ext cx="655056" cy="3612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1050" dirty="0"/>
                        <a:t>NP</a:t>
                      </a:r>
                    </a:p>
                  </p:txBody>
                </p:sp>
              </p:grpSp>
              <p:sp>
                <p:nvSpPr>
                  <p:cNvPr id="9" name="Rectangle 8">
                    <a:extLst>
                      <a:ext uri="{FF2B5EF4-FFF2-40B4-BE49-F238E27FC236}">
                        <a16:creationId xmlns:a16="http://schemas.microsoft.com/office/drawing/2014/main" id="{E7D136D9-02A6-4B17-9586-AA3F5DEF2C17}"/>
                      </a:ext>
                    </a:extLst>
                  </p:cNvPr>
                  <p:cNvSpPr/>
                  <p:nvPr/>
                </p:nvSpPr>
                <p:spPr>
                  <a:xfrm>
                    <a:off x="9073664" y="5155894"/>
                    <a:ext cx="3118334" cy="1658016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0" name="TextBox 19">
                    <a:extLst>
                      <a:ext uri="{FF2B5EF4-FFF2-40B4-BE49-F238E27FC236}">
                        <a16:creationId xmlns:a16="http://schemas.microsoft.com/office/drawing/2014/main" id="{2D504B2A-0463-4208-8BE0-472F830B9A30}"/>
                      </a:ext>
                    </a:extLst>
                  </p:cNvPr>
                  <p:cNvSpPr txBox="1"/>
                  <p:nvPr/>
                </p:nvSpPr>
                <p:spPr>
                  <a:xfrm>
                    <a:off x="9091894" y="5204399"/>
                    <a:ext cx="13131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/>
                      <a:t>Compare:</a:t>
                    </a:r>
                  </a:p>
                </p:txBody>
              </p:sp>
            </p:grpSp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C17509CB-7A19-49F6-85E1-CD8C26538A01}"/>
                    </a:ext>
                  </a:extLst>
                </p:cNvPr>
                <p:cNvSpPr txBox="1"/>
                <p:nvPr/>
              </p:nvSpPr>
              <p:spPr>
                <a:xfrm>
                  <a:off x="11491616" y="6325063"/>
                  <a:ext cx="6136394" cy="26161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kumimoji="0" lang="en-US" sz="1050" b="0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srgbClr val="00B050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maaDidanu</a:t>
                  </a:r>
                  <a:endParaRPr lang="en-US" sz="1400" dirty="0"/>
                </a:p>
              </p:txBody>
            </p:sp>
          </p:grp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5E11AA09-F395-427F-AD74-7DE90B13DA24}"/>
                  </a:ext>
                </a:extLst>
              </p:cNvPr>
              <p:cNvSpPr/>
              <p:nvPr/>
            </p:nvSpPr>
            <p:spPr>
              <a:xfrm>
                <a:off x="10707033" y="5796941"/>
                <a:ext cx="1266385" cy="177274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C46036C-3724-488C-A449-71E710CD6F2B}"/>
                </a:ext>
              </a:extLst>
            </p:cNvPr>
            <p:cNvSpPr txBox="1"/>
            <p:nvPr/>
          </p:nvSpPr>
          <p:spPr>
            <a:xfrm>
              <a:off x="9016387" y="4773044"/>
              <a:ext cx="16808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0070C0"/>
                  </a:solidFill>
                </a:rPr>
                <a:t>(participial complement</a:t>
              </a:r>
              <a:r>
                <a:rPr lang="en-US" sz="1400" dirty="0">
                  <a:solidFill>
                    <a:srgbClr val="0070C0"/>
                  </a:solidFill>
                </a:rPr>
                <a:t>)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5CDD5DE7-76BF-4FE0-9C56-0E3C79898178}"/>
                </a:ext>
              </a:extLst>
            </p:cNvPr>
            <p:cNvSpPr txBox="1"/>
            <p:nvPr/>
          </p:nvSpPr>
          <p:spPr>
            <a:xfrm>
              <a:off x="10186069" y="6156938"/>
              <a:ext cx="168087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0070C0"/>
                  </a:solidFill>
                </a:rPr>
                <a:t>(infinitival comp.</a:t>
              </a:r>
              <a:r>
                <a:rPr lang="en-US" sz="1400" dirty="0">
                  <a:solidFill>
                    <a:srgbClr val="0070C0"/>
                  </a:solidFill>
                </a:rPr>
                <a:t>)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2184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AF85F-79FE-4285-82C5-080B298C3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Initial motivation</a:t>
            </a:r>
            <a:r>
              <a:rPr lang="en-US" sz="3600" dirty="0"/>
              <a:t>: Kannada light verb constructions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1E1B1-79B0-494E-A265-8C3455F53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However, this isn’t the only way to form a light verb construction. </a:t>
            </a:r>
          </a:p>
          <a:p>
            <a:r>
              <a:rPr lang="en-US" dirty="0"/>
              <a:t>A second way is given below: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sz="2000" dirty="0"/>
              <a:t>(iii) Raama  *[PRO </a:t>
            </a:r>
            <a:r>
              <a:rPr lang="en-US" sz="2000" dirty="0">
                <a:solidFill>
                  <a:schemeClr val="accent1"/>
                </a:solidFill>
              </a:rPr>
              <a:t>haNNu   taru-a</a:t>
            </a:r>
            <a:r>
              <a:rPr lang="en-US" sz="2000" dirty="0"/>
              <a:t>]          </a:t>
            </a:r>
            <a:r>
              <a:rPr lang="en-US" sz="2000" dirty="0" err="1">
                <a:solidFill>
                  <a:srgbClr val="00B050"/>
                </a:solidFill>
              </a:rPr>
              <a:t>nirdhaara</a:t>
            </a:r>
            <a:r>
              <a:rPr lang="en-US" sz="2000" dirty="0">
                <a:solidFill>
                  <a:srgbClr val="00B050"/>
                </a:solidFill>
              </a:rPr>
              <a:t>    maaDidanu</a:t>
            </a:r>
            <a:r>
              <a:rPr lang="en-US" sz="2000" dirty="0"/>
              <a:t>.</a:t>
            </a:r>
            <a:br>
              <a:rPr lang="en-US" sz="2000" dirty="0"/>
            </a:br>
            <a:r>
              <a:rPr lang="en-US" sz="2000" dirty="0"/>
              <a:t>           </a:t>
            </a:r>
            <a:r>
              <a:rPr lang="en-US" sz="2000" dirty="0" err="1"/>
              <a:t>Raama</a:t>
            </a:r>
            <a:r>
              <a:rPr lang="en-US" sz="2000" dirty="0"/>
              <a:t>               fruit       bring-PART     decision        do.3.SG.M</a:t>
            </a:r>
            <a:br>
              <a:rPr lang="en-US" sz="2000" dirty="0"/>
            </a:br>
            <a:r>
              <a:rPr lang="en-US" sz="2000" dirty="0"/>
              <a:t>            </a:t>
            </a:r>
            <a:br>
              <a:rPr lang="en-US" sz="2000" dirty="0"/>
            </a:br>
            <a:r>
              <a:rPr lang="en-US" sz="2000" dirty="0"/>
              <a:t>           “Raama decided to bring fruit.” 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BF6C799-55F1-4178-BD09-21408654E822}"/>
              </a:ext>
            </a:extLst>
          </p:cNvPr>
          <p:cNvGrpSpPr/>
          <p:nvPr/>
        </p:nvGrpSpPr>
        <p:grpSpPr>
          <a:xfrm>
            <a:off x="9063861" y="2341134"/>
            <a:ext cx="2865726" cy="2576007"/>
            <a:chOff x="9063861" y="3156382"/>
            <a:chExt cx="2865726" cy="2576007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59A122D2-C088-491B-986C-98F5ED2F2721}"/>
                </a:ext>
              </a:extLst>
            </p:cNvPr>
            <p:cNvSpPr txBox="1"/>
            <p:nvPr/>
          </p:nvSpPr>
          <p:spPr>
            <a:xfrm>
              <a:off x="10725016" y="4597101"/>
              <a:ext cx="120457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B050"/>
                  </a:solidFill>
                </a:rPr>
                <a:t>maaDidanu</a:t>
              </a:r>
              <a:endParaRPr lang="en-US" dirty="0">
                <a:solidFill>
                  <a:srgbClr val="00B050"/>
                </a:solidFill>
              </a:endParaRP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903EA833-7B1C-4492-AE7A-F88474FF518C}"/>
                </a:ext>
              </a:extLst>
            </p:cNvPr>
            <p:cNvGrpSpPr/>
            <p:nvPr/>
          </p:nvGrpSpPr>
          <p:grpSpPr>
            <a:xfrm>
              <a:off x="9063861" y="3156382"/>
              <a:ext cx="2234463" cy="2576007"/>
              <a:chOff x="9063861" y="3156382"/>
              <a:chExt cx="2234463" cy="2576007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BAB0E2B7-CDEF-4F25-9425-623CE7CB76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52780" y="4706321"/>
                <a:ext cx="326470" cy="3587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11F5AC13-CD29-4794-8943-CCCA6FBD5C7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331213" y="4149589"/>
                <a:ext cx="231373" cy="29419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id="{DC578742-C7AC-4D7B-83E2-966E13F0BEC2}"/>
                  </a:ext>
                </a:extLst>
              </p:cNvPr>
              <p:cNvGrpSpPr/>
              <p:nvPr/>
            </p:nvGrpSpPr>
            <p:grpSpPr>
              <a:xfrm>
                <a:off x="9063861" y="3156382"/>
                <a:ext cx="2234463" cy="2576007"/>
                <a:chOff x="9063861" y="3156382"/>
                <a:chExt cx="2234463" cy="2576007"/>
              </a:xfrm>
            </p:grpSpPr>
            <p:grpSp>
              <p:nvGrpSpPr>
                <p:cNvPr id="4" name="Group 3">
                  <a:extLst>
                    <a:ext uri="{FF2B5EF4-FFF2-40B4-BE49-F238E27FC236}">
                      <a16:creationId xmlns:a16="http://schemas.microsoft.com/office/drawing/2014/main" id="{15F69CE5-855F-4A32-8920-58B97DC9DC64}"/>
                    </a:ext>
                  </a:extLst>
                </p:cNvPr>
                <p:cNvGrpSpPr/>
                <p:nvPr/>
              </p:nvGrpSpPr>
              <p:grpSpPr>
                <a:xfrm>
                  <a:off x="9063861" y="3156382"/>
                  <a:ext cx="2192592" cy="2576007"/>
                  <a:chOff x="9357508" y="4857311"/>
                  <a:chExt cx="2192592" cy="2576007"/>
                </a:xfrm>
              </p:grpSpPr>
              <p:grpSp>
                <p:nvGrpSpPr>
                  <p:cNvPr id="5" name="Group 4">
                    <a:extLst>
                      <a:ext uri="{FF2B5EF4-FFF2-40B4-BE49-F238E27FC236}">
                        <a16:creationId xmlns:a16="http://schemas.microsoft.com/office/drawing/2014/main" id="{8921D892-90A3-4AA8-BE42-7B04B6307B62}"/>
                      </a:ext>
                    </a:extLst>
                  </p:cNvPr>
                  <p:cNvGrpSpPr/>
                  <p:nvPr/>
                </p:nvGrpSpPr>
                <p:grpSpPr>
                  <a:xfrm>
                    <a:off x="9357508" y="5191631"/>
                    <a:ext cx="2192592" cy="2241687"/>
                    <a:chOff x="9731411" y="5049788"/>
                    <a:chExt cx="2192592" cy="2241687"/>
                  </a:xfrm>
                </p:grpSpPr>
                <p:grpSp>
                  <p:nvGrpSpPr>
                    <p:cNvPr id="8" name="Group 7">
                      <a:extLst>
                        <a:ext uri="{FF2B5EF4-FFF2-40B4-BE49-F238E27FC236}">
                          <a16:creationId xmlns:a16="http://schemas.microsoft.com/office/drawing/2014/main" id="{88D39845-1101-4357-BE4B-19AC0FD37A0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731411" y="5049788"/>
                      <a:ext cx="2192592" cy="2241687"/>
                      <a:chOff x="8170434" y="3469502"/>
                      <a:chExt cx="2333231" cy="2531020"/>
                    </a:xfrm>
                  </p:grpSpPr>
                  <p:grpSp>
                    <p:nvGrpSpPr>
                      <p:cNvPr id="11" name="Group 10">
                        <a:extLst>
                          <a:ext uri="{FF2B5EF4-FFF2-40B4-BE49-F238E27FC236}">
                            <a16:creationId xmlns:a16="http://schemas.microsoft.com/office/drawing/2014/main" id="{E31F92E9-E66C-4573-9C9A-651A989B1E7A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8170434" y="3469502"/>
                        <a:ext cx="2069231" cy="2531020"/>
                        <a:chOff x="8170434" y="3469502"/>
                        <a:chExt cx="2069231" cy="2531020"/>
                      </a:xfrm>
                    </p:grpSpPr>
                    <p:grpSp>
                      <p:nvGrpSpPr>
                        <p:cNvPr id="13" name="Group 12">
                          <a:extLst>
                            <a:ext uri="{FF2B5EF4-FFF2-40B4-BE49-F238E27FC236}">
                              <a16:creationId xmlns:a16="http://schemas.microsoft.com/office/drawing/2014/main" id="{994E2951-46F6-4A95-BFF2-8AD8DB4EEF80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560088" y="3469502"/>
                          <a:ext cx="1153985" cy="2019235"/>
                          <a:chOff x="8560088" y="3469502"/>
                          <a:chExt cx="1153985" cy="2019235"/>
                        </a:xfrm>
                      </p:grpSpPr>
                      <p:cxnSp>
                        <p:nvCxnSpPr>
                          <p:cNvPr id="17" name="Straight Connector 16">
                            <a:extLst>
                              <a:ext uri="{FF2B5EF4-FFF2-40B4-BE49-F238E27FC236}">
                                <a16:creationId xmlns:a16="http://schemas.microsoft.com/office/drawing/2014/main" id="{61678879-430B-4D8C-A5C0-4C57407FE96A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9127829" y="3469502"/>
                            <a:ext cx="294009" cy="435324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dk1"/>
                          </a:lnRef>
                          <a:fillRef idx="0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8" name="Straight Connector 17">
                            <a:extLst>
                              <a:ext uri="{FF2B5EF4-FFF2-40B4-BE49-F238E27FC236}">
                                <a16:creationId xmlns:a16="http://schemas.microsoft.com/office/drawing/2014/main" id="{7EAC6681-F974-40BA-8490-EE93C5F39790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9432768" y="3485339"/>
                            <a:ext cx="281305" cy="431665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dk1"/>
                          </a:lnRef>
                          <a:fillRef idx="0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9" name="Straight Connector 18">
                            <a:extLst>
                              <a:ext uri="{FF2B5EF4-FFF2-40B4-BE49-F238E27FC236}">
                                <a16:creationId xmlns:a16="http://schemas.microsoft.com/office/drawing/2014/main" id="{F5FC5630-AA4D-46BE-A3DA-3D2F5B8E6A49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8822892" y="4858373"/>
                            <a:ext cx="609876" cy="344305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dk1"/>
                          </a:lnRef>
                          <a:fillRef idx="0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22" name="TextBox 21">
                            <a:extLst>
                              <a:ext uri="{FF2B5EF4-FFF2-40B4-BE49-F238E27FC236}">
                                <a16:creationId xmlns:a16="http://schemas.microsoft.com/office/drawing/2014/main" id="{B111E1DF-1388-4831-9A4C-3545BD580EA8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8560088" y="5119405"/>
                            <a:ext cx="484274" cy="36933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n-US" dirty="0"/>
                              <a:t>CP</a:t>
                            </a:r>
                          </a:p>
                        </p:txBody>
                      </p:sp>
                    </p:grpSp>
                    <p:sp>
                      <p:nvSpPr>
                        <p:cNvPr id="14" name="Isosceles Triangle 13">
                          <a:extLst>
                            <a:ext uri="{FF2B5EF4-FFF2-40B4-BE49-F238E27FC236}">
                              <a16:creationId xmlns:a16="http://schemas.microsoft.com/office/drawing/2014/main" id="{7A12410B-1BD9-4E99-9E47-25E5BEB8DA66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8316743" y="5465603"/>
                          <a:ext cx="970964" cy="246150"/>
                        </a:xfrm>
                        <a:prstGeom prst="triangle">
                          <a:avLst/>
                        </a:prstGeom>
                        <a:noFill/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dirty="0"/>
                        </a:p>
                      </p:txBody>
                    </p:sp>
                    <p:sp>
                      <p:nvSpPr>
                        <p:cNvPr id="15" name="TextBox 14">
                          <a:extLst>
                            <a:ext uri="{FF2B5EF4-FFF2-40B4-BE49-F238E27FC236}">
                              <a16:creationId xmlns:a16="http://schemas.microsoft.com/office/drawing/2014/main" id="{CF8A40F2-130D-4289-AE0D-00423B76BE93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9068803" y="5151066"/>
                          <a:ext cx="1170862" cy="34750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sz="1400" dirty="0" err="1">
                              <a:solidFill>
                                <a:srgbClr val="00B050"/>
                              </a:solidFill>
                            </a:rPr>
                            <a:t>nirdhaara</a:t>
                          </a:r>
                          <a:endParaRPr lang="en-US" sz="2000" dirty="0">
                            <a:solidFill>
                              <a:srgbClr val="00B05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16" name="TextBox 15">
                          <a:extLst>
                            <a:ext uri="{FF2B5EF4-FFF2-40B4-BE49-F238E27FC236}">
                              <a16:creationId xmlns:a16="http://schemas.microsoft.com/office/drawing/2014/main" id="{A49C5168-3B2A-4D57-970E-491296457901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170434" y="5653020"/>
                          <a:ext cx="1788693" cy="347502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sz="1400" dirty="0">
                              <a:solidFill>
                                <a:srgbClr val="0070C0"/>
                              </a:solidFill>
                            </a:rPr>
                            <a:t>PRO</a:t>
                          </a:r>
                          <a:r>
                            <a:rPr lang="en-US" sz="1400" baseline="-25000" dirty="0">
                              <a:solidFill>
                                <a:srgbClr val="0070C0"/>
                              </a:solidFill>
                            </a:rPr>
                            <a:t>1 </a:t>
                          </a:r>
                          <a:r>
                            <a:rPr lang="en-US" sz="1400" dirty="0" err="1">
                              <a:solidFill>
                                <a:srgbClr val="0070C0"/>
                              </a:solidFill>
                            </a:rPr>
                            <a:t>haNNu</a:t>
                          </a:r>
                          <a:r>
                            <a:rPr lang="en-US" sz="1400" dirty="0">
                              <a:solidFill>
                                <a:srgbClr val="0070C0"/>
                              </a:solidFill>
                            </a:rPr>
                            <a:t> taru-a</a:t>
                          </a:r>
                          <a:endParaRPr lang="en-US" dirty="0">
                            <a:solidFill>
                              <a:srgbClr val="0070C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12" name="TextBox 11">
                        <a:extLst>
                          <a:ext uri="{FF2B5EF4-FFF2-40B4-BE49-F238E27FC236}">
                            <a16:creationId xmlns:a16="http://schemas.microsoft.com/office/drawing/2014/main" id="{B7F937FF-BFE0-47DC-8432-8D99780D161C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8714973" y="3819923"/>
                        <a:ext cx="1788692" cy="34750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1400" dirty="0"/>
                          <a:t>Raama</a:t>
                        </a:r>
                        <a:r>
                          <a:rPr lang="en-US" sz="1400" baseline="-25000" dirty="0"/>
                          <a:t>1</a:t>
                        </a:r>
                        <a:endParaRPr lang="en-US" baseline="-25000" dirty="0"/>
                      </a:p>
                    </p:txBody>
                  </p:sp>
                </p:grpSp>
                <p:cxnSp>
                  <p:nvCxnSpPr>
                    <p:cNvPr id="10" name="Straight Connector 9">
                      <a:extLst>
                        <a:ext uri="{FF2B5EF4-FFF2-40B4-BE49-F238E27FC236}">
                          <a16:creationId xmlns:a16="http://schemas.microsoft.com/office/drawing/2014/main" id="{BE80F4D0-F331-4BC6-A52A-C34932C2A47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1230136" y="5721703"/>
                      <a:ext cx="316356" cy="322011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6" name="TextBox 5">
                    <a:extLst>
                      <a:ext uri="{FF2B5EF4-FFF2-40B4-BE49-F238E27FC236}">
                        <a16:creationId xmlns:a16="http://schemas.microsoft.com/office/drawing/2014/main" id="{7DD7E885-41CE-423C-A6D7-AAA9B8786C45}"/>
                      </a:ext>
                    </a:extLst>
                  </p:cNvPr>
                  <p:cNvSpPr txBox="1"/>
                  <p:nvPr/>
                </p:nvSpPr>
                <p:spPr>
                  <a:xfrm>
                    <a:off x="10351307" y="4857311"/>
                    <a:ext cx="52932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/>
                      <a:t>VP</a:t>
                    </a:r>
                  </a:p>
                </p:txBody>
              </p:sp>
              <p:sp>
                <p:nvSpPr>
                  <p:cNvPr id="7" name="TextBox 6">
                    <a:extLst>
                      <a:ext uri="{FF2B5EF4-FFF2-40B4-BE49-F238E27FC236}">
                        <a16:creationId xmlns:a16="http://schemas.microsoft.com/office/drawing/2014/main" id="{79DE51E5-00C3-4AB8-A9B3-97C3906BE3EA}"/>
                      </a:ext>
                    </a:extLst>
                  </p:cNvPr>
                  <p:cNvSpPr txBox="1"/>
                  <p:nvPr/>
                </p:nvSpPr>
                <p:spPr>
                  <a:xfrm>
                    <a:off x="10351787" y="6094806"/>
                    <a:ext cx="46568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/>
                      <a:t>NP</a:t>
                    </a:r>
                  </a:p>
                </p:txBody>
              </p:sp>
            </p:grp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76A31573-5457-483E-8436-330221CF5422}"/>
                    </a:ext>
                  </a:extLst>
                </p:cNvPr>
                <p:cNvSpPr txBox="1"/>
                <p:nvPr/>
              </p:nvSpPr>
              <p:spPr>
                <a:xfrm>
                  <a:off x="10404807" y="3854614"/>
                  <a:ext cx="52932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V</a:t>
                  </a:r>
                </a:p>
              </p:txBody>
            </p:sp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08F39DB1-4BAA-4EE2-B922-BD4517E865A0}"/>
                    </a:ext>
                  </a:extLst>
                </p:cNvPr>
                <p:cNvSpPr txBox="1"/>
                <p:nvPr/>
              </p:nvSpPr>
              <p:spPr>
                <a:xfrm>
                  <a:off x="10769002" y="4413542"/>
                  <a:ext cx="52932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V</a:t>
                  </a:r>
                </a:p>
              </p:txBody>
            </p:sp>
          </p:grpSp>
        </p:grp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FAA91C68-0638-48F7-B711-26164A9A2D0A}"/>
              </a:ext>
            </a:extLst>
          </p:cNvPr>
          <p:cNvSpPr/>
          <p:nvPr/>
        </p:nvSpPr>
        <p:spPr>
          <a:xfrm>
            <a:off x="9106715" y="3521840"/>
            <a:ext cx="1680877" cy="146878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Content Placeholder 3">
            <a:extLst>
              <a:ext uri="{FF2B5EF4-FFF2-40B4-BE49-F238E27FC236}">
                <a16:creationId xmlns:a16="http://schemas.microsoft.com/office/drawing/2014/main" id="{F21F6577-8717-42E0-8A25-BD1436EB77CD}"/>
              </a:ext>
            </a:extLst>
          </p:cNvPr>
          <p:cNvSpPr txBox="1">
            <a:spLocks/>
          </p:cNvSpPr>
          <p:nvPr/>
        </p:nvSpPr>
        <p:spPr>
          <a:xfrm>
            <a:off x="163224" y="202848"/>
            <a:ext cx="8583242" cy="64992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/>
              <a:t>Several arguments to establish that the CP is part of the NP projection: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latin typeface="NimbusRomNo9L-Medi"/>
              </a:rPr>
              <a:t>Morpheme </a:t>
            </a:r>
            <a:r>
              <a:rPr lang="en-US" sz="1800" b="0" i="1" u="none" strike="noStrike" baseline="0" dirty="0">
                <a:latin typeface="NimbusRomNo9L-MediItal"/>
              </a:rPr>
              <a:t>-a</a:t>
            </a:r>
            <a:r>
              <a:rPr lang="en-US" sz="1800" b="0" i="0" u="none" strike="noStrike" baseline="0" dirty="0">
                <a:latin typeface="NimbusRomNo9L-MediItal"/>
              </a:rPr>
              <a:t> </a:t>
            </a:r>
            <a:r>
              <a:rPr lang="en-US" sz="1800" b="0" i="0" u="none" strike="noStrike" baseline="0" dirty="0">
                <a:latin typeface="NimbusRomNo9L-Medi"/>
              </a:rPr>
              <a:t>appears on common nominal modifiers in multiple contexts: such as in relative clauses, and as possessive markers.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sz="1800" dirty="0"/>
              <a:t>    </a:t>
            </a:r>
            <a:r>
              <a:rPr lang="en-US" sz="1600" dirty="0"/>
              <a:t>(</a:t>
            </a:r>
            <a:r>
              <a:rPr lang="en-US" sz="1600" dirty="0" err="1"/>
              <a:t>i</a:t>
            </a:r>
            <a:r>
              <a:rPr lang="en-US" sz="1600" dirty="0"/>
              <a:t>) Mane-</a:t>
            </a:r>
            <a:r>
              <a:rPr lang="en-US" sz="1600" dirty="0" err="1"/>
              <a:t>ge</a:t>
            </a:r>
            <a:r>
              <a:rPr lang="en-US" sz="1600" dirty="0"/>
              <a:t>      </a:t>
            </a:r>
            <a:r>
              <a:rPr lang="en-US" sz="1600" dirty="0" err="1"/>
              <a:t>baru</a:t>
            </a:r>
            <a:r>
              <a:rPr lang="en-US" sz="1600" b="1" dirty="0"/>
              <a:t>-a</a:t>
            </a:r>
            <a:r>
              <a:rPr lang="en-US" sz="1600" dirty="0"/>
              <a:t>            </a:t>
            </a:r>
            <a:r>
              <a:rPr lang="en-US" sz="1600" dirty="0" err="1"/>
              <a:t>nenTaru</a:t>
            </a:r>
            <a:r>
              <a:rPr lang="en-US" sz="1600" dirty="0"/>
              <a:t>  </a:t>
            </a:r>
            <a:r>
              <a:rPr lang="en-US" sz="1600" dirty="0" err="1"/>
              <a:t>haNNu</a:t>
            </a:r>
            <a:r>
              <a:rPr lang="en-US" sz="1600" dirty="0"/>
              <a:t> </a:t>
            </a:r>
            <a:r>
              <a:rPr lang="en-US" sz="1600" dirty="0" err="1"/>
              <a:t>taruvaru</a:t>
            </a:r>
            <a:r>
              <a:rPr lang="en-US" sz="1600" dirty="0"/>
              <a:t>.                             (Relative clause)</a:t>
            </a:r>
            <a:br>
              <a:rPr lang="en-US" sz="1600" dirty="0"/>
            </a:br>
            <a:r>
              <a:rPr lang="en-US" sz="1600" dirty="0"/>
              <a:t>          House-DAT  come-PART    guests    fruit       bring-FUT-3.PL</a:t>
            </a:r>
            <a:br>
              <a:rPr lang="en-US" sz="1600" dirty="0"/>
            </a:br>
            <a:r>
              <a:rPr lang="en-US" sz="1600" dirty="0"/>
              <a:t>         “Guests who come home will bring fruit.”</a:t>
            </a:r>
          </a:p>
          <a:p>
            <a:pPr marL="0" indent="0">
              <a:buNone/>
            </a:pPr>
            <a:r>
              <a:rPr lang="en-US" sz="1600" dirty="0"/>
              <a:t>     (ii) </a:t>
            </a:r>
            <a:r>
              <a:rPr lang="en-US" sz="1600" dirty="0" err="1"/>
              <a:t>Avan</a:t>
            </a:r>
            <a:r>
              <a:rPr lang="en-US" sz="1600" b="1" dirty="0"/>
              <a:t>-a </a:t>
            </a:r>
            <a:r>
              <a:rPr lang="en-US" sz="1600" dirty="0" err="1"/>
              <a:t>gaaLipaTa</a:t>
            </a:r>
            <a:r>
              <a:rPr lang="en-US" sz="1600" dirty="0"/>
              <a:t>                                                                                        (Possessive construction)</a:t>
            </a:r>
            <a:br>
              <a:rPr lang="en-US" sz="1600" dirty="0"/>
            </a:br>
            <a:r>
              <a:rPr lang="en-US" sz="1600" dirty="0"/>
              <a:t>           his          kite</a:t>
            </a:r>
            <a:br>
              <a:rPr lang="en-US" sz="1600" dirty="0"/>
            </a:br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No intervening adverbs are allowed between the participial complement and noun, but adjectives are permitted.</a:t>
            </a:r>
          </a:p>
          <a:p>
            <a:pPr marL="0" indent="0">
              <a:buNone/>
            </a:pPr>
            <a:r>
              <a:rPr lang="en-US" sz="1800" dirty="0"/>
              <a:t>    </a:t>
            </a:r>
            <a:r>
              <a:rPr lang="en-US" sz="1600" dirty="0"/>
              <a:t>(iii) </a:t>
            </a:r>
            <a:r>
              <a:rPr lang="en-US" sz="1600" dirty="0" err="1"/>
              <a:t>Raama</a:t>
            </a:r>
            <a:r>
              <a:rPr lang="en-US" sz="1600" baseline="-25000" dirty="0" err="1"/>
              <a:t>i</a:t>
            </a:r>
            <a:r>
              <a:rPr lang="en-US" sz="1600" dirty="0"/>
              <a:t> [[</a:t>
            </a:r>
            <a:r>
              <a:rPr lang="en-US" sz="1600" dirty="0" err="1"/>
              <a:t>PRO</a:t>
            </a:r>
            <a:r>
              <a:rPr lang="en-US" sz="1600" baseline="-250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haNNu</a:t>
            </a:r>
            <a:r>
              <a:rPr lang="en-US" sz="1600" dirty="0"/>
              <a:t> </a:t>
            </a:r>
            <a:r>
              <a:rPr lang="en-US" sz="1600" dirty="0" err="1"/>
              <a:t>taru</a:t>
            </a:r>
            <a:r>
              <a:rPr lang="en-US" sz="1600" dirty="0"/>
              <a:t>-a]             </a:t>
            </a:r>
            <a:r>
              <a:rPr lang="en-US" sz="1600" dirty="0" err="1"/>
              <a:t>keTTa</a:t>
            </a:r>
            <a:r>
              <a:rPr lang="en-US" sz="1600" dirty="0"/>
              <a:t>/ *</a:t>
            </a:r>
            <a:r>
              <a:rPr lang="en-US" sz="1600" dirty="0" err="1"/>
              <a:t>nenne</a:t>
            </a:r>
            <a:r>
              <a:rPr lang="en-US" sz="1600" dirty="0"/>
              <a:t>                      </a:t>
            </a:r>
            <a:r>
              <a:rPr lang="en-US" sz="1600" dirty="0" err="1"/>
              <a:t>nirdhaara</a:t>
            </a:r>
            <a:r>
              <a:rPr lang="en-US" sz="1600" dirty="0"/>
              <a:t>]</a:t>
            </a:r>
            <a:r>
              <a:rPr lang="en-US" sz="1600" baseline="-25000" dirty="0"/>
              <a:t>NP</a:t>
            </a:r>
            <a:r>
              <a:rPr lang="en-US" sz="1600" dirty="0"/>
              <a:t>  </a:t>
            </a:r>
            <a:r>
              <a:rPr lang="en-US" sz="1600" dirty="0" err="1"/>
              <a:t>maaDidanu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r>
              <a:rPr lang="en-US" sz="1600" dirty="0"/>
              <a:t>           </a:t>
            </a:r>
            <a:r>
              <a:rPr lang="en-US" sz="1600" dirty="0" err="1"/>
              <a:t>Raama</a:t>
            </a:r>
            <a:r>
              <a:rPr lang="en-US" sz="1600" dirty="0"/>
              <a:t>               fruit  bring-PART  bad(ADJ)/ *yesterday(ADV)        decision        did</a:t>
            </a:r>
            <a:br>
              <a:rPr lang="en-US" sz="1600" dirty="0"/>
            </a:br>
            <a:r>
              <a:rPr lang="en-US" sz="1600" dirty="0"/>
              <a:t>           “</a:t>
            </a:r>
            <a:r>
              <a:rPr lang="en-US" sz="1600" dirty="0" err="1"/>
              <a:t>Raavana</a:t>
            </a:r>
            <a:r>
              <a:rPr lang="en-US" sz="1600" dirty="0"/>
              <a:t> made the decision to kill </a:t>
            </a:r>
            <a:r>
              <a:rPr lang="en-US" sz="1600" dirty="0" err="1"/>
              <a:t>Raama</a:t>
            </a:r>
            <a:r>
              <a:rPr lang="en-US" sz="1600" dirty="0"/>
              <a:t> yesterday.”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The participial complement + nominal can be topicalized separately, showing that they together form a constituent.</a:t>
            </a:r>
          </a:p>
          <a:p>
            <a:pPr marL="0" indent="0">
              <a:buNone/>
            </a:pPr>
            <a:r>
              <a:rPr lang="en-US" sz="1800" dirty="0"/>
              <a:t>    </a:t>
            </a:r>
            <a:r>
              <a:rPr lang="en-US" sz="1600" dirty="0"/>
              <a:t>(iv) [</a:t>
            </a:r>
            <a:r>
              <a:rPr lang="en-US" sz="1600" dirty="0" err="1"/>
              <a:t>PRO</a:t>
            </a:r>
            <a:r>
              <a:rPr lang="en-US" sz="1600" baseline="-250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haNNu</a:t>
            </a:r>
            <a:r>
              <a:rPr lang="en-US" sz="1600" dirty="0"/>
              <a:t> </a:t>
            </a:r>
            <a:r>
              <a:rPr lang="en-US" sz="1600" dirty="0" err="1"/>
              <a:t>taru</a:t>
            </a:r>
            <a:r>
              <a:rPr lang="en-US" sz="1600" dirty="0"/>
              <a:t>-a          </a:t>
            </a:r>
            <a:r>
              <a:rPr lang="en-US" sz="1600" dirty="0" err="1"/>
              <a:t>nirdhaara</a:t>
            </a:r>
            <a:r>
              <a:rPr lang="en-US" sz="1600" dirty="0"/>
              <a:t>] </a:t>
            </a:r>
            <a:r>
              <a:rPr lang="en-US" sz="1600" dirty="0" err="1"/>
              <a:t>Raama</a:t>
            </a:r>
            <a:r>
              <a:rPr lang="en-US" sz="1600" baseline="-250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maaDidanu</a:t>
            </a:r>
            <a:r>
              <a:rPr lang="en-US" sz="1600" dirty="0"/>
              <a:t>.</a:t>
            </a:r>
            <a:br>
              <a:rPr lang="en-US" sz="1600" dirty="0"/>
            </a:br>
            <a:r>
              <a:rPr lang="en-US" sz="1600" dirty="0"/>
              <a:t>                      fruit     bring-PART decision      </a:t>
            </a:r>
            <a:r>
              <a:rPr lang="en-US" sz="1600" dirty="0" err="1"/>
              <a:t>Raama</a:t>
            </a:r>
            <a:r>
              <a:rPr lang="en-US" sz="1600" dirty="0"/>
              <a:t>   did</a:t>
            </a:r>
            <a:br>
              <a:rPr lang="en-US" sz="1600" dirty="0"/>
            </a:br>
            <a:r>
              <a:rPr lang="en-US" sz="1600" dirty="0"/>
              <a:t>            “The decision to bring fruit, </a:t>
            </a:r>
            <a:r>
              <a:rPr lang="en-US" sz="1600" dirty="0" err="1"/>
              <a:t>Raama</a:t>
            </a:r>
            <a:r>
              <a:rPr lang="en-US" sz="1600" dirty="0"/>
              <a:t> made yesterday.”</a:t>
            </a:r>
            <a:endParaRPr lang="en-US" sz="1800" dirty="0"/>
          </a:p>
          <a:p>
            <a:pPr marL="0" indent="0">
              <a:buNone/>
            </a:pPr>
            <a:endParaRPr lang="en-US" sz="1800" dirty="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CA01A06-BB44-4357-843C-97ABA2EC9D34}"/>
              </a:ext>
            </a:extLst>
          </p:cNvPr>
          <p:cNvGrpSpPr/>
          <p:nvPr/>
        </p:nvGrpSpPr>
        <p:grpSpPr>
          <a:xfrm>
            <a:off x="9073664" y="5155894"/>
            <a:ext cx="8554346" cy="1658016"/>
            <a:chOff x="9073664" y="5155894"/>
            <a:chExt cx="8554346" cy="1658016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63F9911-130F-48E2-8229-3605FE39E7A5}"/>
                </a:ext>
              </a:extLst>
            </p:cNvPr>
            <p:cNvGrpSpPr/>
            <p:nvPr/>
          </p:nvGrpSpPr>
          <p:grpSpPr>
            <a:xfrm>
              <a:off x="9073664" y="5155894"/>
              <a:ext cx="8554346" cy="1658016"/>
              <a:chOff x="9073664" y="5155894"/>
              <a:chExt cx="8554346" cy="1658016"/>
            </a:xfrm>
          </p:grpSpPr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FC3ECDE9-4035-4529-AC8B-6A4DF6385C10}"/>
                  </a:ext>
                </a:extLst>
              </p:cNvPr>
              <p:cNvGrpSpPr/>
              <p:nvPr/>
            </p:nvGrpSpPr>
            <p:grpSpPr>
              <a:xfrm>
                <a:off x="9073664" y="5155894"/>
                <a:ext cx="3118334" cy="1658016"/>
                <a:chOff x="9073664" y="5155894"/>
                <a:chExt cx="3118334" cy="1658016"/>
              </a:xfrm>
            </p:grpSpPr>
            <p:grpSp>
              <p:nvGrpSpPr>
                <p:cNvPr id="64" name="Group 63">
                  <a:extLst>
                    <a:ext uri="{FF2B5EF4-FFF2-40B4-BE49-F238E27FC236}">
                      <a16:creationId xmlns:a16="http://schemas.microsoft.com/office/drawing/2014/main" id="{2CE37F52-20BD-441C-A6EE-BA4CC2560367}"/>
                    </a:ext>
                  </a:extLst>
                </p:cNvPr>
                <p:cNvGrpSpPr/>
                <p:nvPr/>
              </p:nvGrpSpPr>
              <p:grpSpPr>
                <a:xfrm>
                  <a:off x="10139820" y="5237370"/>
                  <a:ext cx="2052177" cy="1323177"/>
                  <a:chOff x="8876702" y="4686887"/>
                  <a:chExt cx="2938651" cy="1882532"/>
                </a:xfrm>
              </p:grpSpPr>
              <p:grpSp>
                <p:nvGrpSpPr>
                  <p:cNvPr id="67" name="Group 66">
                    <a:extLst>
                      <a:ext uri="{FF2B5EF4-FFF2-40B4-BE49-F238E27FC236}">
                        <a16:creationId xmlns:a16="http://schemas.microsoft.com/office/drawing/2014/main" id="{28BD2197-9E16-40F1-93C2-90E876E56899}"/>
                      </a:ext>
                    </a:extLst>
                  </p:cNvPr>
                  <p:cNvGrpSpPr/>
                  <p:nvPr/>
                </p:nvGrpSpPr>
                <p:grpSpPr>
                  <a:xfrm>
                    <a:off x="8876702" y="4686887"/>
                    <a:ext cx="2839165" cy="1882532"/>
                    <a:chOff x="9250605" y="4545044"/>
                    <a:chExt cx="2839165" cy="1882532"/>
                  </a:xfrm>
                </p:grpSpPr>
                <p:grpSp>
                  <p:nvGrpSpPr>
                    <p:cNvPr id="70" name="Group 69">
                      <a:extLst>
                        <a:ext uri="{FF2B5EF4-FFF2-40B4-BE49-F238E27FC236}">
                          <a16:creationId xmlns:a16="http://schemas.microsoft.com/office/drawing/2014/main" id="{CFBC2370-38F6-491F-96AF-CCA6156E4E9B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250605" y="4545044"/>
                      <a:ext cx="2839165" cy="1882532"/>
                      <a:chOff x="7658783" y="2899610"/>
                      <a:chExt cx="3021272" cy="2125509"/>
                    </a:xfrm>
                  </p:grpSpPr>
                  <p:grpSp>
                    <p:nvGrpSpPr>
                      <p:cNvPr id="73" name="Group 72">
                        <a:extLst>
                          <a:ext uri="{FF2B5EF4-FFF2-40B4-BE49-F238E27FC236}">
                            <a16:creationId xmlns:a16="http://schemas.microsoft.com/office/drawing/2014/main" id="{7E89B9E5-B732-4F1D-BA2C-6FBDCC19E82E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7658783" y="2899610"/>
                        <a:ext cx="3021272" cy="2125509"/>
                        <a:chOff x="7658783" y="2899610"/>
                        <a:chExt cx="3021272" cy="2125509"/>
                      </a:xfrm>
                    </p:grpSpPr>
                    <p:grpSp>
                      <p:nvGrpSpPr>
                        <p:cNvPr id="75" name="Group 74">
                          <a:extLst>
                            <a:ext uri="{FF2B5EF4-FFF2-40B4-BE49-F238E27FC236}">
                              <a16:creationId xmlns:a16="http://schemas.microsoft.com/office/drawing/2014/main" id="{C814F6F0-24BD-47D0-9B10-4AB5EC1C749A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8640458" y="2899610"/>
                          <a:ext cx="1432083" cy="1321650"/>
                          <a:chOff x="8640458" y="2899610"/>
                          <a:chExt cx="1432083" cy="1321650"/>
                        </a:xfrm>
                      </p:grpSpPr>
                      <p:cxnSp>
                        <p:nvCxnSpPr>
                          <p:cNvPr id="79" name="Straight Connector 78">
                            <a:extLst>
                              <a:ext uri="{FF2B5EF4-FFF2-40B4-BE49-F238E27FC236}">
                                <a16:creationId xmlns:a16="http://schemas.microsoft.com/office/drawing/2014/main" id="{3B42D42A-8BD1-4ABB-B021-F761BD5FF1A8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8691709" y="2899611"/>
                            <a:ext cx="344009" cy="529388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dk1"/>
                          </a:lnRef>
                          <a:fillRef idx="0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0" name="Straight Connector 79">
                            <a:extLst>
                              <a:ext uri="{FF2B5EF4-FFF2-40B4-BE49-F238E27FC236}">
                                <a16:creationId xmlns:a16="http://schemas.microsoft.com/office/drawing/2014/main" id="{35B81334-EE4C-4E03-852D-92CB1EC7E9E0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9035717" y="2899610"/>
                            <a:ext cx="324851" cy="529390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dk1"/>
                          </a:lnRef>
                          <a:fillRef idx="0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1" name="Straight Connector 80">
                            <a:extLst>
                              <a:ext uri="{FF2B5EF4-FFF2-40B4-BE49-F238E27FC236}">
                                <a16:creationId xmlns:a16="http://schemas.microsoft.com/office/drawing/2014/main" id="{3987CD8D-5049-49C2-BE03-9FE96773EEBF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8999747" y="3429000"/>
                            <a:ext cx="359822" cy="401398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dk1"/>
                          </a:lnRef>
                          <a:fillRef idx="0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2" name="Straight Connector 81">
                            <a:extLst>
                              <a:ext uri="{FF2B5EF4-FFF2-40B4-BE49-F238E27FC236}">
                                <a16:creationId xmlns:a16="http://schemas.microsoft.com/office/drawing/2014/main" id="{4F3EA53C-7E5F-407E-999E-500ED40F0B0C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9358565" y="3428999"/>
                            <a:ext cx="494299" cy="501568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dk1"/>
                          </a:lnRef>
                          <a:fillRef idx="0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83" name="TextBox 82">
                            <a:extLst>
                              <a:ext uri="{FF2B5EF4-FFF2-40B4-BE49-F238E27FC236}">
                                <a16:creationId xmlns:a16="http://schemas.microsoft.com/office/drawing/2014/main" id="{BD14D050-06FC-4023-9945-2D85448F4C1F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9747691" y="3776296"/>
                            <a:ext cx="324850" cy="444964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n-US" sz="1200" dirty="0"/>
                              <a:t>V</a:t>
                            </a:r>
                          </a:p>
                        </p:txBody>
                      </p:sp>
                      <p:sp>
                        <p:nvSpPr>
                          <p:cNvPr id="84" name="TextBox 83">
                            <a:extLst>
                              <a:ext uri="{FF2B5EF4-FFF2-40B4-BE49-F238E27FC236}">
                                <a16:creationId xmlns:a16="http://schemas.microsoft.com/office/drawing/2014/main" id="{7DE0F492-1E04-4B8F-BEB5-3CE12C04C128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8640458" y="3745900"/>
                            <a:ext cx="868207" cy="407882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n-US" sz="1050" dirty="0"/>
                              <a:t>CP</a:t>
                            </a:r>
                          </a:p>
                        </p:txBody>
                      </p:sp>
                    </p:grpSp>
                    <p:sp>
                      <p:nvSpPr>
                        <p:cNvPr id="76" name="Isosceles Triangle 75">
                          <a:extLst>
                            <a:ext uri="{FF2B5EF4-FFF2-40B4-BE49-F238E27FC236}">
                              <a16:creationId xmlns:a16="http://schemas.microsoft.com/office/drawing/2014/main" id="{EBED3A7D-AC8D-45EE-88D5-63130ECE6DF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8304003" y="4075860"/>
                          <a:ext cx="970964" cy="246150"/>
                        </a:xfrm>
                        <a:prstGeom prst="triangle">
                          <a:avLst/>
                        </a:prstGeom>
                        <a:noFill/>
                        <a:ln>
                          <a:solidFill>
                            <a:schemeClr val="tx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dirty="0"/>
                        </a:p>
                      </p:txBody>
                    </p:sp>
                    <p:sp>
                      <p:nvSpPr>
                        <p:cNvPr id="77" name="TextBox 76">
                          <a:extLst>
                            <a:ext uri="{FF2B5EF4-FFF2-40B4-BE49-F238E27FC236}">
                              <a16:creationId xmlns:a16="http://schemas.microsoft.com/office/drawing/2014/main" id="{43421B7D-5E0E-4D81-8052-9E773D04E054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891364" y="4629598"/>
                          <a:ext cx="1788691" cy="39552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sz="1000" dirty="0" err="1">
                              <a:solidFill>
                                <a:srgbClr val="00B050"/>
                              </a:solidFill>
                            </a:rPr>
                            <a:t>nirdhaara</a:t>
                          </a:r>
                          <a:endParaRPr lang="en-US" sz="1200" dirty="0">
                            <a:solidFill>
                              <a:srgbClr val="00B05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78" name="TextBox 77">
                          <a:extLst>
                            <a:ext uri="{FF2B5EF4-FFF2-40B4-BE49-F238E27FC236}">
                              <a16:creationId xmlns:a16="http://schemas.microsoft.com/office/drawing/2014/main" id="{9BA5210C-772F-445C-9FFF-12C9F9777F46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7658783" y="4259534"/>
                          <a:ext cx="2384386" cy="37080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sz="900" dirty="0">
                              <a:solidFill>
                                <a:srgbClr val="0070C0"/>
                              </a:solidFill>
                            </a:rPr>
                            <a:t>PRO</a:t>
                          </a:r>
                          <a:r>
                            <a:rPr lang="en-US" sz="900" baseline="-25000" dirty="0">
                              <a:solidFill>
                                <a:srgbClr val="0070C0"/>
                              </a:solidFill>
                            </a:rPr>
                            <a:t>1</a:t>
                          </a:r>
                          <a:r>
                            <a:rPr lang="en-US" sz="900" dirty="0">
                              <a:solidFill>
                                <a:srgbClr val="0070C0"/>
                              </a:solidFill>
                            </a:rPr>
                            <a:t> haNNu tar(u)-alu</a:t>
                          </a:r>
                          <a:endParaRPr lang="en-US" sz="1050" dirty="0">
                            <a:solidFill>
                              <a:srgbClr val="0070C0"/>
                            </a:solidFill>
                          </a:endParaRPr>
                        </a:p>
                      </p:txBody>
                    </p:sp>
                  </p:grpSp>
                  <p:sp>
                    <p:nvSpPr>
                      <p:cNvPr id="74" name="TextBox 73">
                        <a:extLst>
                          <a:ext uri="{FF2B5EF4-FFF2-40B4-BE49-F238E27FC236}">
                            <a16:creationId xmlns:a16="http://schemas.microsoft.com/office/drawing/2014/main" id="{E8BB64EF-2F6B-47B4-82DB-B43ECF5059A2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8218194" y="3344916"/>
                        <a:ext cx="1788691" cy="42024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1100" dirty="0"/>
                          <a:t>Raama</a:t>
                        </a:r>
                        <a:r>
                          <a:rPr lang="en-US" sz="1100" baseline="-25000" dirty="0"/>
                          <a:t>1</a:t>
                        </a:r>
                        <a:endParaRPr lang="en-US" sz="1400" baseline="-25000" dirty="0"/>
                      </a:p>
                    </p:txBody>
                  </p:sp>
                </p:grpSp>
                <p:cxnSp>
                  <p:nvCxnSpPr>
                    <p:cNvPr id="71" name="Straight Connector 70">
                      <a:extLst>
                        <a:ext uri="{FF2B5EF4-FFF2-40B4-BE49-F238E27FC236}">
                          <a16:creationId xmlns:a16="http://schemas.microsoft.com/office/drawing/2014/main" id="{4A80AA33-C908-4C27-A238-F6BFEDB9296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11143395" y="5695836"/>
                      <a:ext cx="231373" cy="294191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" name="Straight Connector 71">
                      <a:extLst>
                        <a:ext uri="{FF2B5EF4-FFF2-40B4-BE49-F238E27FC236}">
                          <a16:creationId xmlns:a16="http://schemas.microsoft.com/office/drawing/2014/main" id="{F99DA43E-E9A7-44E2-9670-6200F778934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1380834" y="5686095"/>
                      <a:ext cx="316356" cy="322011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68" name="TextBox 67">
                    <a:extLst>
                      <a:ext uri="{FF2B5EF4-FFF2-40B4-BE49-F238E27FC236}">
                        <a16:creationId xmlns:a16="http://schemas.microsoft.com/office/drawing/2014/main" id="{52642EDE-FB90-4548-8114-93E35F97673F}"/>
                      </a:ext>
                    </a:extLst>
                  </p:cNvPr>
                  <p:cNvSpPr txBox="1"/>
                  <p:nvPr/>
                </p:nvSpPr>
                <p:spPr>
                  <a:xfrm>
                    <a:off x="11234964" y="6073214"/>
                    <a:ext cx="580389" cy="37220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50" dirty="0"/>
                      <a:t>V</a:t>
                    </a:r>
                  </a:p>
                </p:txBody>
              </p:sp>
              <p:sp>
                <p:nvSpPr>
                  <p:cNvPr id="69" name="TextBox 68">
                    <a:extLst>
                      <a:ext uri="{FF2B5EF4-FFF2-40B4-BE49-F238E27FC236}">
                        <a16:creationId xmlns:a16="http://schemas.microsoft.com/office/drawing/2014/main" id="{6D75400F-5042-4C5A-A547-98E3B99BED6A}"/>
                      </a:ext>
                    </a:extLst>
                  </p:cNvPr>
                  <p:cNvSpPr txBox="1"/>
                  <p:nvPr/>
                </p:nvSpPr>
                <p:spPr>
                  <a:xfrm>
                    <a:off x="10579908" y="6081805"/>
                    <a:ext cx="655056" cy="3612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050" dirty="0"/>
                      <a:t>NP</a:t>
                    </a:r>
                  </a:p>
                </p:txBody>
              </p:sp>
            </p:grpSp>
            <p:sp>
              <p:nvSpPr>
                <p:cNvPr id="65" name="Rectangle 64">
                  <a:extLst>
                    <a:ext uri="{FF2B5EF4-FFF2-40B4-BE49-F238E27FC236}">
                      <a16:creationId xmlns:a16="http://schemas.microsoft.com/office/drawing/2014/main" id="{F2D04411-3F8C-4298-A63D-28D9F884E2E1}"/>
                    </a:ext>
                  </a:extLst>
                </p:cNvPr>
                <p:cNvSpPr/>
                <p:nvPr/>
              </p:nvSpPr>
              <p:spPr>
                <a:xfrm>
                  <a:off x="9073664" y="5155894"/>
                  <a:ext cx="3118334" cy="165801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TextBox 65">
                  <a:extLst>
                    <a:ext uri="{FF2B5EF4-FFF2-40B4-BE49-F238E27FC236}">
                      <a16:creationId xmlns:a16="http://schemas.microsoft.com/office/drawing/2014/main" id="{0B652770-27D7-42B2-88A7-EC26C6E8B0B3}"/>
                    </a:ext>
                  </a:extLst>
                </p:cNvPr>
                <p:cNvSpPr txBox="1"/>
                <p:nvPr/>
              </p:nvSpPr>
              <p:spPr>
                <a:xfrm>
                  <a:off x="9091894" y="5204399"/>
                  <a:ext cx="131310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/>
                    <a:t>Compare:</a:t>
                  </a:r>
                </a:p>
              </p:txBody>
            </p:sp>
          </p:grp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50D27F1F-747D-48F1-8F84-EB1B0E27E77B}"/>
                  </a:ext>
                </a:extLst>
              </p:cNvPr>
              <p:cNvSpPr txBox="1"/>
              <p:nvPr/>
            </p:nvSpPr>
            <p:spPr>
              <a:xfrm>
                <a:off x="11491616" y="6325063"/>
                <a:ext cx="6136394" cy="261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105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maaDidanu</a:t>
                </a:r>
                <a:endParaRPr lang="en-US" sz="1400" dirty="0"/>
              </a:p>
            </p:txBody>
          </p:sp>
        </p:grpSp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065F4290-7430-4941-8FAA-A572EECA2AB6}"/>
                </a:ext>
              </a:extLst>
            </p:cNvPr>
            <p:cNvSpPr/>
            <p:nvPr/>
          </p:nvSpPr>
          <p:spPr>
            <a:xfrm>
              <a:off x="10707033" y="5796941"/>
              <a:ext cx="1266385" cy="17727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00FC2932-F529-4684-8764-57A81B405823}"/>
              </a:ext>
            </a:extLst>
          </p:cNvPr>
          <p:cNvSpPr txBox="1"/>
          <p:nvPr/>
        </p:nvSpPr>
        <p:spPr>
          <a:xfrm>
            <a:off x="10186069" y="6156938"/>
            <a:ext cx="16808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70C0"/>
                </a:solidFill>
              </a:rPr>
              <a:t>(infinitival comp.</a:t>
            </a:r>
            <a:r>
              <a:rPr lang="en-US" sz="1400" dirty="0">
                <a:solidFill>
                  <a:srgbClr val="0070C0"/>
                </a:solidFill>
              </a:rPr>
              <a:t>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DDF59E8-60AF-4554-ABB5-C1E0DA928DEB}"/>
              </a:ext>
            </a:extLst>
          </p:cNvPr>
          <p:cNvSpPr txBox="1"/>
          <p:nvPr/>
        </p:nvSpPr>
        <p:spPr>
          <a:xfrm>
            <a:off x="9016387" y="4773044"/>
            <a:ext cx="16808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70C0"/>
                </a:solidFill>
              </a:rPr>
              <a:t>(participial complement</a:t>
            </a:r>
            <a:r>
              <a:rPr lang="en-US" sz="1400" dirty="0">
                <a:solidFill>
                  <a:srgbClr val="0070C0"/>
                </a:solidFill>
              </a:rPr>
              <a:t>)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437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AC772-24F1-4C5D-A9BF-24B79A407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Initial motivation</a:t>
            </a:r>
            <a:r>
              <a:rPr lang="en-US" sz="3600" dirty="0"/>
              <a:t>: Kannada light verb constructions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D6CFA-DE70-42F5-8349-00772C250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2516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2 types of light verb constructions in Kannada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74BA347-9C58-40D7-83A0-BC8ECB7E6CC7}"/>
              </a:ext>
            </a:extLst>
          </p:cNvPr>
          <p:cNvGrpSpPr/>
          <p:nvPr/>
        </p:nvGrpSpPr>
        <p:grpSpPr>
          <a:xfrm>
            <a:off x="1403878" y="3342878"/>
            <a:ext cx="3159948" cy="2142286"/>
            <a:chOff x="9294984" y="4888670"/>
            <a:chExt cx="2781359" cy="1685058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A534E25-EB36-4DA2-B61D-75F20E4450A9}"/>
                </a:ext>
              </a:extLst>
            </p:cNvPr>
            <p:cNvGrpSpPr/>
            <p:nvPr/>
          </p:nvGrpSpPr>
          <p:grpSpPr>
            <a:xfrm>
              <a:off x="9294984" y="4888670"/>
              <a:ext cx="2781359" cy="1685058"/>
              <a:chOff x="9668887" y="4746827"/>
              <a:chExt cx="2781359" cy="1685058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395C94B2-8E81-4C37-B104-45F2578DC1BC}"/>
                  </a:ext>
                </a:extLst>
              </p:cNvPr>
              <p:cNvGrpSpPr/>
              <p:nvPr/>
            </p:nvGrpSpPr>
            <p:grpSpPr>
              <a:xfrm>
                <a:off x="9668887" y="4746827"/>
                <a:ext cx="2781359" cy="1685058"/>
                <a:chOff x="8103898" y="3127439"/>
                <a:chExt cx="2959762" cy="1902548"/>
              </a:xfrm>
            </p:grpSpPr>
            <p:grpSp>
              <p:nvGrpSpPr>
                <p:cNvPr id="11" name="Group 10">
                  <a:extLst>
                    <a:ext uri="{FF2B5EF4-FFF2-40B4-BE49-F238E27FC236}">
                      <a16:creationId xmlns:a16="http://schemas.microsoft.com/office/drawing/2014/main" id="{25F68BA5-B527-4305-9435-F399FF0D6F6D}"/>
                    </a:ext>
                  </a:extLst>
                </p:cNvPr>
                <p:cNvGrpSpPr/>
                <p:nvPr/>
              </p:nvGrpSpPr>
              <p:grpSpPr>
                <a:xfrm>
                  <a:off x="8103898" y="3127439"/>
                  <a:ext cx="2959762" cy="1902548"/>
                  <a:chOff x="8103898" y="3127439"/>
                  <a:chExt cx="2959762" cy="1902548"/>
                </a:xfrm>
              </p:grpSpPr>
              <p:grpSp>
                <p:nvGrpSpPr>
                  <p:cNvPr id="13" name="Group 12">
                    <a:extLst>
                      <a:ext uri="{FF2B5EF4-FFF2-40B4-BE49-F238E27FC236}">
                        <a16:creationId xmlns:a16="http://schemas.microsoft.com/office/drawing/2014/main" id="{5F8D2579-607F-4AC2-B0C0-F366A7FCBC76}"/>
                      </a:ext>
                    </a:extLst>
                  </p:cNvPr>
                  <p:cNvGrpSpPr/>
                  <p:nvPr/>
                </p:nvGrpSpPr>
                <p:grpSpPr>
                  <a:xfrm>
                    <a:off x="8640458" y="3127439"/>
                    <a:ext cx="1349848" cy="1138517"/>
                    <a:chOff x="8640458" y="3127439"/>
                    <a:chExt cx="1349848" cy="1138517"/>
                  </a:xfrm>
                </p:grpSpPr>
                <p:cxnSp>
                  <p:nvCxnSpPr>
                    <p:cNvPr id="17" name="Straight Connector 16">
                      <a:extLst>
                        <a:ext uri="{FF2B5EF4-FFF2-40B4-BE49-F238E27FC236}">
                          <a16:creationId xmlns:a16="http://schemas.microsoft.com/office/drawing/2014/main" id="{9FED9835-F95F-421A-8CD6-F2254A8D5ED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8821613" y="3127439"/>
                      <a:ext cx="327992" cy="364354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" name="Straight Connector 17">
                      <a:extLst>
                        <a:ext uri="{FF2B5EF4-FFF2-40B4-BE49-F238E27FC236}">
                          <a16:creationId xmlns:a16="http://schemas.microsoft.com/office/drawing/2014/main" id="{6D075FE8-B49F-4EFA-80A0-C48FA0A435E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9138337" y="3127439"/>
                      <a:ext cx="254814" cy="33398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" name="Straight Connector 18">
                      <a:extLst>
                        <a:ext uri="{FF2B5EF4-FFF2-40B4-BE49-F238E27FC236}">
                          <a16:creationId xmlns:a16="http://schemas.microsoft.com/office/drawing/2014/main" id="{04EA19BB-7D57-42C9-9F87-84F10512E08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8999747" y="3429000"/>
                      <a:ext cx="359822" cy="401398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" name="Straight Connector 19">
                      <a:extLst>
                        <a:ext uri="{FF2B5EF4-FFF2-40B4-BE49-F238E27FC236}">
                          <a16:creationId xmlns:a16="http://schemas.microsoft.com/office/drawing/2014/main" id="{6F23CEFE-970C-4114-A6DE-10BBFACD632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9358565" y="3428999"/>
                      <a:ext cx="370733" cy="470132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1" name="TextBox 20">
                      <a:extLst>
                        <a:ext uri="{FF2B5EF4-FFF2-40B4-BE49-F238E27FC236}">
                          <a16:creationId xmlns:a16="http://schemas.microsoft.com/office/drawing/2014/main" id="{2F9D550E-7D26-4D9C-B60E-F0D5B5806ADD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665455" y="3892976"/>
                      <a:ext cx="324851" cy="37298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/>
                        <a:t>V</a:t>
                      </a:r>
                    </a:p>
                  </p:txBody>
                </p:sp>
                <p:sp>
                  <p:nvSpPr>
                    <p:cNvPr id="22" name="TextBox 21">
                      <a:extLst>
                        <a:ext uri="{FF2B5EF4-FFF2-40B4-BE49-F238E27FC236}">
                          <a16:creationId xmlns:a16="http://schemas.microsoft.com/office/drawing/2014/main" id="{64DA5251-7B97-4DBC-8B2A-6F7AA08E1A4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640458" y="3745901"/>
                      <a:ext cx="48427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/>
                        <a:t>CP</a:t>
                      </a:r>
                    </a:p>
                  </p:txBody>
                </p:sp>
              </p:grpSp>
              <p:sp>
                <p:nvSpPr>
                  <p:cNvPr id="14" name="Isosceles Triangle 13">
                    <a:extLst>
                      <a:ext uri="{FF2B5EF4-FFF2-40B4-BE49-F238E27FC236}">
                        <a16:creationId xmlns:a16="http://schemas.microsoft.com/office/drawing/2014/main" id="{719CA078-BB86-41E5-A923-009020B6CF86}"/>
                      </a:ext>
                    </a:extLst>
                  </p:cNvPr>
                  <p:cNvSpPr/>
                  <p:nvPr/>
                </p:nvSpPr>
                <p:spPr>
                  <a:xfrm>
                    <a:off x="8304003" y="4075860"/>
                    <a:ext cx="970964" cy="246150"/>
                  </a:xfrm>
                  <a:prstGeom prst="triangle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5" name="TextBox 14">
                    <a:extLst>
                      <a:ext uri="{FF2B5EF4-FFF2-40B4-BE49-F238E27FC236}">
                        <a16:creationId xmlns:a16="http://schemas.microsoft.com/office/drawing/2014/main" id="{13B3805C-26E1-4849-86FC-8CA2DAD8024B}"/>
                      </a:ext>
                    </a:extLst>
                  </p:cNvPr>
                  <p:cNvSpPr txBox="1"/>
                  <p:nvPr/>
                </p:nvSpPr>
                <p:spPr>
                  <a:xfrm>
                    <a:off x="9274968" y="4717236"/>
                    <a:ext cx="1788692" cy="31275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 err="1">
                        <a:solidFill>
                          <a:srgbClr val="00B050"/>
                        </a:solidFill>
                      </a:rPr>
                      <a:t>nirdhaara</a:t>
                    </a:r>
                    <a:r>
                      <a:rPr lang="en-US" sz="1200" dirty="0">
                        <a:solidFill>
                          <a:srgbClr val="00B050"/>
                        </a:solidFill>
                      </a:rPr>
                      <a:t>    maaDidanu</a:t>
                    </a:r>
                    <a:endParaRPr lang="en-US" dirty="0">
                      <a:solidFill>
                        <a:srgbClr val="00B050"/>
                      </a:solidFill>
                    </a:endParaRPr>
                  </a:p>
                </p:txBody>
              </p:sp>
              <p:sp>
                <p:nvSpPr>
                  <p:cNvPr id="16" name="TextBox 15">
                    <a:extLst>
                      <a:ext uri="{FF2B5EF4-FFF2-40B4-BE49-F238E27FC236}">
                        <a16:creationId xmlns:a16="http://schemas.microsoft.com/office/drawing/2014/main" id="{60E77F45-DA23-4170-88C7-03C2746EAC77}"/>
                      </a:ext>
                    </a:extLst>
                  </p:cNvPr>
                  <p:cNvSpPr txBox="1"/>
                  <p:nvPr/>
                </p:nvSpPr>
                <p:spPr>
                  <a:xfrm>
                    <a:off x="8103898" y="4327694"/>
                    <a:ext cx="1788692" cy="24600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200" dirty="0">
                        <a:solidFill>
                          <a:srgbClr val="0070C0"/>
                        </a:solidFill>
                      </a:rPr>
                      <a:t>PRO</a:t>
                    </a:r>
                    <a:r>
                      <a:rPr lang="en-US" sz="1200" baseline="-25000" dirty="0">
                        <a:solidFill>
                          <a:srgbClr val="0070C0"/>
                        </a:solidFill>
                      </a:rPr>
                      <a:t>1</a:t>
                    </a:r>
                    <a:r>
                      <a:rPr lang="en-US" sz="1200" dirty="0">
                        <a:solidFill>
                          <a:srgbClr val="0070C0"/>
                        </a:solidFill>
                      </a:rPr>
                      <a:t> haNNu tar(u)-alu</a:t>
                    </a:r>
                    <a:endParaRPr lang="en-US" sz="1600" dirty="0">
                      <a:solidFill>
                        <a:srgbClr val="0070C0"/>
                      </a:solidFill>
                    </a:endParaRPr>
                  </a:p>
                </p:txBody>
              </p:sp>
            </p:grp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8F2F3F14-D8ED-49E1-8FD9-EFEA7C67A2FE}"/>
                    </a:ext>
                  </a:extLst>
                </p:cNvPr>
                <p:cNvSpPr txBox="1"/>
                <p:nvPr/>
              </p:nvSpPr>
              <p:spPr>
                <a:xfrm>
                  <a:off x="8230385" y="3397501"/>
                  <a:ext cx="1788692" cy="32800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400" dirty="0"/>
                    <a:t>Raama</a:t>
                  </a:r>
                  <a:r>
                    <a:rPr lang="en-US" sz="1800" baseline="-25000" dirty="0"/>
                    <a:t>1</a:t>
                  </a:r>
                  <a:endParaRPr lang="en-US" dirty="0"/>
                </a:p>
              </p:txBody>
            </p:sp>
          </p:grp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19BB6BC9-C58A-4FC8-A647-BD710CB1BF1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036199" y="5675926"/>
                <a:ext cx="231373" cy="29419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3B0CF4F7-BDA2-4BB7-8678-A7FD0B5C0B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73208" y="5675926"/>
                <a:ext cx="316356" cy="32201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7EA3359-4E71-4D1E-8317-5F803912BC3F}"/>
                </a:ext>
              </a:extLst>
            </p:cNvPr>
            <p:cNvSpPr txBox="1"/>
            <p:nvPr/>
          </p:nvSpPr>
          <p:spPr>
            <a:xfrm>
              <a:off x="11138866" y="6120796"/>
              <a:ext cx="305270" cy="3303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V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A4C3997-BE80-4E57-886D-408BA0B99A29}"/>
                </a:ext>
              </a:extLst>
            </p:cNvPr>
            <p:cNvSpPr txBox="1"/>
            <p:nvPr/>
          </p:nvSpPr>
          <p:spPr>
            <a:xfrm>
              <a:off x="10579908" y="6081806"/>
              <a:ext cx="4656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NP</a:t>
              </a: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5BDAB1B1-5643-4CF9-8F99-D57EA294CE69}"/>
              </a:ext>
            </a:extLst>
          </p:cNvPr>
          <p:cNvSpPr txBox="1"/>
          <p:nvPr/>
        </p:nvSpPr>
        <p:spPr>
          <a:xfrm>
            <a:off x="1377478" y="5643227"/>
            <a:ext cx="4030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Infinitival light verb construction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0914DA1-899A-49AE-A434-4CE0A841079F}"/>
              </a:ext>
            </a:extLst>
          </p:cNvPr>
          <p:cNvSpPr txBox="1"/>
          <p:nvPr/>
        </p:nvSpPr>
        <p:spPr>
          <a:xfrm>
            <a:off x="7780468" y="5663847"/>
            <a:ext cx="40305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Participial light verb construction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B55CEFB-6673-41D2-8B9F-822A7EE0E1FA}"/>
              </a:ext>
            </a:extLst>
          </p:cNvPr>
          <p:cNvSpPr txBox="1"/>
          <p:nvPr/>
        </p:nvSpPr>
        <p:spPr>
          <a:xfrm>
            <a:off x="1102617" y="2067568"/>
            <a:ext cx="609399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/>
              <a:t>Raama</a:t>
            </a:r>
            <a:r>
              <a:rPr lang="en-US" sz="1400" baseline="-25000" dirty="0"/>
              <a:t>1</a:t>
            </a:r>
            <a:r>
              <a:rPr lang="en-US" sz="1400" dirty="0"/>
              <a:t>  *[</a:t>
            </a:r>
            <a:r>
              <a:rPr lang="en-US" sz="1400" dirty="0">
                <a:solidFill>
                  <a:srgbClr val="0070C0"/>
                </a:solidFill>
              </a:rPr>
              <a:t>PRO</a:t>
            </a:r>
            <a:r>
              <a:rPr lang="en-US" sz="1400" baseline="-25000" dirty="0">
                <a:solidFill>
                  <a:srgbClr val="0070C0"/>
                </a:solidFill>
              </a:rPr>
              <a:t>1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0070C0"/>
                </a:solidFill>
              </a:rPr>
              <a:t>haNNu </a:t>
            </a:r>
            <a:r>
              <a:rPr lang="en-US" sz="1400" b="1" dirty="0">
                <a:solidFill>
                  <a:srgbClr val="0070C0"/>
                </a:solidFill>
              </a:rPr>
              <a:t> tar(u)-alu</a:t>
            </a:r>
            <a:r>
              <a:rPr lang="en-US" sz="1400" dirty="0"/>
              <a:t>]   </a:t>
            </a:r>
            <a:r>
              <a:rPr lang="en-US" sz="1400" dirty="0" err="1">
                <a:solidFill>
                  <a:srgbClr val="00B050"/>
                </a:solidFill>
              </a:rPr>
              <a:t>nirdhaara</a:t>
            </a:r>
            <a:r>
              <a:rPr lang="en-US" sz="1400" dirty="0">
                <a:solidFill>
                  <a:srgbClr val="00B050"/>
                </a:solidFill>
              </a:rPr>
              <a:t>    maaDidanu</a:t>
            </a:r>
            <a:r>
              <a:rPr lang="en-US" sz="1400" dirty="0"/>
              <a:t>.</a:t>
            </a:r>
            <a:br>
              <a:rPr lang="en-US" sz="1400" dirty="0"/>
            </a:br>
            <a:r>
              <a:rPr lang="en-US" sz="1400" dirty="0"/>
              <a:t> Raama              fruit       bring-INF     decision        do.3.SG.M</a:t>
            </a:r>
            <a:br>
              <a:rPr lang="en-US" sz="1400" dirty="0"/>
            </a:br>
            <a:r>
              <a:rPr lang="en-US" sz="1400" dirty="0"/>
              <a:t>            </a:t>
            </a:r>
            <a:br>
              <a:rPr lang="en-US" sz="1400" dirty="0"/>
            </a:br>
            <a:r>
              <a:rPr lang="en-US" sz="1400" dirty="0"/>
              <a:t> “Raama decided to bring fruit.”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3CA690B-C464-4CBE-A7F5-87A8813C95D3}"/>
              </a:ext>
            </a:extLst>
          </p:cNvPr>
          <p:cNvSpPr txBox="1"/>
          <p:nvPr/>
        </p:nvSpPr>
        <p:spPr>
          <a:xfrm>
            <a:off x="7461028" y="2115556"/>
            <a:ext cx="609399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400" dirty="0"/>
              <a:t>Raama</a:t>
            </a:r>
            <a:r>
              <a:rPr lang="en-US" sz="1400" baseline="-25000" dirty="0"/>
              <a:t>1</a:t>
            </a:r>
            <a:r>
              <a:rPr lang="en-US" sz="1400" dirty="0"/>
              <a:t>  *[</a:t>
            </a:r>
            <a:r>
              <a:rPr lang="en-US" sz="1400" dirty="0">
                <a:solidFill>
                  <a:srgbClr val="0070C0"/>
                </a:solidFill>
              </a:rPr>
              <a:t>PRO</a:t>
            </a:r>
            <a:r>
              <a:rPr lang="en-US" sz="1400" baseline="-25000" dirty="0">
                <a:solidFill>
                  <a:srgbClr val="0070C0"/>
                </a:solidFill>
              </a:rPr>
              <a:t>1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0070C0"/>
                </a:solidFill>
              </a:rPr>
              <a:t>haNNu  </a:t>
            </a:r>
            <a:r>
              <a:rPr lang="en-US" sz="1400" b="1" dirty="0">
                <a:solidFill>
                  <a:srgbClr val="0070C0"/>
                </a:solidFill>
              </a:rPr>
              <a:t>taru-a</a:t>
            </a:r>
            <a:r>
              <a:rPr lang="en-US" sz="1400" dirty="0"/>
              <a:t>]           </a:t>
            </a:r>
            <a:r>
              <a:rPr lang="en-US" sz="1400" dirty="0" err="1">
                <a:solidFill>
                  <a:srgbClr val="00B050"/>
                </a:solidFill>
              </a:rPr>
              <a:t>nirdhaara</a:t>
            </a:r>
            <a:r>
              <a:rPr lang="en-US" sz="1400" dirty="0">
                <a:solidFill>
                  <a:srgbClr val="00B050"/>
                </a:solidFill>
              </a:rPr>
              <a:t>    maaDidanu</a:t>
            </a:r>
            <a:r>
              <a:rPr lang="en-US" sz="1400" dirty="0"/>
              <a:t>.</a:t>
            </a:r>
            <a:br>
              <a:rPr lang="en-US" sz="1400" dirty="0"/>
            </a:br>
            <a:r>
              <a:rPr lang="en-US" sz="1400" dirty="0"/>
              <a:t> Raama              fruit       bring-PART     decision        do.3.SG.M</a:t>
            </a:r>
            <a:br>
              <a:rPr lang="en-US" sz="1400" dirty="0"/>
            </a:br>
            <a:r>
              <a:rPr lang="en-US" sz="1400" dirty="0"/>
              <a:t>            </a:t>
            </a:r>
            <a:br>
              <a:rPr lang="en-US" sz="1400" dirty="0"/>
            </a:br>
            <a:r>
              <a:rPr lang="en-US" sz="1400" dirty="0"/>
              <a:t> “Raama decided to bring fruit.” 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36835DB-4326-4A80-BD06-36ACA38F0B7F}"/>
              </a:ext>
            </a:extLst>
          </p:cNvPr>
          <p:cNvGrpSpPr/>
          <p:nvPr/>
        </p:nvGrpSpPr>
        <p:grpSpPr>
          <a:xfrm>
            <a:off x="8026234" y="3378634"/>
            <a:ext cx="2702156" cy="1877959"/>
            <a:chOff x="8026234" y="3378634"/>
            <a:chExt cx="2702156" cy="1877959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C598C299-B8CD-4B0E-9720-0A6B7C31CBF4}"/>
                </a:ext>
              </a:extLst>
            </p:cNvPr>
            <p:cNvGrpSpPr/>
            <p:nvPr/>
          </p:nvGrpSpPr>
          <p:grpSpPr>
            <a:xfrm>
              <a:off x="8026234" y="3378634"/>
              <a:ext cx="2702156" cy="1877959"/>
              <a:chOff x="8881709" y="3504728"/>
              <a:chExt cx="3049880" cy="2363255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7B27EB8-F521-4D7A-ACA1-E286BF2986B0}"/>
                  </a:ext>
                </a:extLst>
              </p:cNvPr>
              <p:cNvSpPr txBox="1"/>
              <p:nvPr/>
            </p:nvSpPr>
            <p:spPr>
              <a:xfrm>
                <a:off x="10727018" y="4674338"/>
                <a:ext cx="1204571" cy="348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>
                    <a:solidFill>
                      <a:srgbClr val="00B050"/>
                    </a:solidFill>
                  </a:rPr>
                  <a:t>maaDidanu</a:t>
                </a:r>
                <a:endParaRPr lang="en-US" sz="1600" dirty="0">
                  <a:solidFill>
                    <a:srgbClr val="00B050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662381D5-219B-4E25-A4AE-875022EF2537}"/>
                  </a:ext>
                </a:extLst>
              </p:cNvPr>
              <p:cNvGrpSpPr/>
              <p:nvPr/>
            </p:nvGrpSpPr>
            <p:grpSpPr>
              <a:xfrm>
                <a:off x="8881709" y="3504728"/>
                <a:ext cx="2447595" cy="2363255"/>
                <a:chOff x="8881709" y="3504728"/>
                <a:chExt cx="2447595" cy="2363255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83E96B42-CE95-4006-BC13-08878AAA47A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0225051" y="4766311"/>
                  <a:ext cx="326470" cy="35874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6340C2A7-6BD6-41D2-BE84-C6ABBA4689C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0331213" y="4149589"/>
                  <a:ext cx="231373" cy="29419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28" name="Group 27">
                  <a:extLst>
                    <a:ext uri="{FF2B5EF4-FFF2-40B4-BE49-F238E27FC236}">
                      <a16:creationId xmlns:a16="http://schemas.microsoft.com/office/drawing/2014/main" id="{6EAD78C6-48AD-4269-993C-5670E8FBF6CE}"/>
                    </a:ext>
                  </a:extLst>
                </p:cNvPr>
                <p:cNvGrpSpPr/>
                <p:nvPr/>
              </p:nvGrpSpPr>
              <p:grpSpPr>
                <a:xfrm>
                  <a:off x="8881709" y="3504728"/>
                  <a:ext cx="2447595" cy="2363255"/>
                  <a:chOff x="8881709" y="3504728"/>
                  <a:chExt cx="2447595" cy="2363255"/>
                </a:xfrm>
              </p:grpSpPr>
              <p:grpSp>
                <p:nvGrpSpPr>
                  <p:cNvPr id="29" name="Group 28">
                    <a:extLst>
                      <a:ext uri="{FF2B5EF4-FFF2-40B4-BE49-F238E27FC236}">
                        <a16:creationId xmlns:a16="http://schemas.microsoft.com/office/drawing/2014/main" id="{1830622B-9107-4F94-A927-6F7D5A44B635}"/>
                      </a:ext>
                    </a:extLst>
                  </p:cNvPr>
                  <p:cNvGrpSpPr/>
                  <p:nvPr/>
                </p:nvGrpSpPr>
                <p:grpSpPr>
                  <a:xfrm>
                    <a:off x="8881709" y="3504728"/>
                    <a:ext cx="2447595" cy="2363255"/>
                    <a:chOff x="9175356" y="5205657"/>
                    <a:chExt cx="2447595" cy="2363255"/>
                  </a:xfrm>
                </p:grpSpPr>
                <p:grpSp>
                  <p:nvGrpSpPr>
                    <p:cNvPr id="32" name="Group 31">
                      <a:extLst>
                        <a:ext uri="{FF2B5EF4-FFF2-40B4-BE49-F238E27FC236}">
                          <a16:creationId xmlns:a16="http://schemas.microsoft.com/office/drawing/2014/main" id="{A083620C-7BA0-4285-9DDB-5F05E7BED6E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175356" y="5205657"/>
                      <a:ext cx="2447595" cy="2363255"/>
                      <a:chOff x="9549259" y="5063814"/>
                      <a:chExt cx="2447595" cy="2363255"/>
                    </a:xfrm>
                  </p:grpSpPr>
                  <p:grpSp>
                    <p:nvGrpSpPr>
                      <p:cNvPr id="35" name="Group 34">
                        <a:extLst>
                          <a:ext uri="{FF2B5EF4-FFF2-40B4-BE49-F238E27FC236}">
                            <a16:creationId xmlns:a16="http://schemas.microsoft.com/office/drawing/2014/main" id="{B62117E7-1AE2-41EA-8B76-3374E709682C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9549259" y="5063814"/>
                        <a:ext cx="2447595" cy="2363255"/>
                        <a:chOff x="7976600" y="3485339"/>
                        <a:chExt cx="2604591" cy="2668278"/>
                      </a:xfrm>
                    </p:grpSpPr>
                    <p:grpSp>
                      <p:nvGrpSpPr>
                        <p:cNvPr id="37" name="Group 36">
                          <a:extLst>
                            <a:ext uri="{FF2B5EF4-FFF2-40B4-BE49-F238E27FC236}">
                              <a16:creationId xmlns:a16="http://schemas.microsoft.com/office/drawing/2014/main" id="{58E8D61C-15C9-4FB1-822B-6B4D3DD381F8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7976600" y="3485339"/>
                          <a:ext cx="2604591" cy="2668278"/>
                          <a:chOff x="7976600" y="3485339"/>
                          <a:chExt cx="2604591" cy="2668278"/>
                        </a:xfrm>
                      </p:grpSpPr>
                      <p:grpSp>
                        <p:nvGrpSpPr>
                          <p:cNvPr id="39" name="Group 38">
                            <a:extLst>
                              <a:ext uri="{FF2B5EF4-FFF2-40B4-BE49-F238E27FC236}">
                                <a16:creationId xmlns:a16="http://schemas.microsoft.com/office/drawing/2014/main" id="{13418061-081A-45A9-916C-02F76560FB3C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8560088" y="3485339"/>
                            <a:ext cx="1153985" cy="2158828"/>
                            <a:chOff x="8560088" y="3485339"/>
                            <a:chExt cx="1153985" cy="2158828"/>
                          </a:xfrm>
                        </p:grpSpPr>
                        <p:cxnSp>
                          <p:nvCxnSpPr>
                            <p:cNvPr id="43" name="Straight Connector 42">
                              <a:extLst>
                                <a:ext uri="{FF2B5EF4-FFF2-40B4-BE49-F238E27FC236}">
                                  <a16:creationId xmlns:a16="http://schemas.microsoft.com/office/drawing/2014/main" id="{C7FCA972-76A1-4C8B-A274-E65BBD34CC5C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H="1">
                              <a:off x="9127830" y="3499615"/>
                              <a:ext cx="304938" cy="405210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dk1"/>
                            </a:lnRef>
                            <a:fillRef idx="0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44" name="Straight Connector 43">
                              <a:extLst>
                                <a:ext uri="{FF2B5EF4-FFF2-40B4-BE49-F238E27FC236}">
                                  <a16:creationId xmlns:a16="http://schemas.microsoft.com/office/drawing/2014/main" id="{44264C58-711D-4767-85DE-DF8B1D69CEA5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>
                              <a:off x="9432768" y="3485339"/>
                              <a:ext cx="281305" cy="431665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dk1"/>
                            </a:lnRef>
                            <a:fillRef idx="0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45" name="Straight Connector 44">
                              <a:extLst>
                                <a:ext uri="{FF2B5EF4-FFF2-40B4-BE49-F238E27FC236}">
                                  <a16:creationId xmlns:a16="http://schemas.microsoft.com/office/drawing/2014/main" id="{7EA54CAB-C04A-49A0-B160-EFB10A7ABA46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flipH="1">
                              <a:off x="8788541" y="4910100"/>
                              <a:ext cx="609876" cy="344305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dk1"/>
                            </a:lnRef>
                            <a:fillRef idx="0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sp>
                          <p:nvSpPr>
                            <p:cNvPr id="46" name="TextBox 45">
                              <a:extLst>
                                <a:ext uri="{FF2B5EF4-FFF2-40B4-BE49-F238E27FC236}">
                                  <a16:creationId xmlns:a16="http://schemas.microsoft.com/office/drawing/2014/main" id="{966B994D-CDF8-4869-8F00-379C7C6A3722}"/>
                                </a:ext>
                              </a:extLst>
                            </p:cNvPr>
                            <p:cNvSpPr txBox="1"/>
                            <p:nvPr/>
                          </p:nvSpPr>
                          <p:spPr>
                            <a:xfrm>
                              <a:off x="8560088" y="5119405"/>
                              <a:ext cx="609876" cy="524762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square" rtlCol="0">
                              <a:spAutoFit/>
                            </a:bodyPr>
                            <a:lstStyle/>
                            <a:p>
                              <a:r>
                                <a:rPr lang="en-US" dirty="0"/>
                                <a:t>CP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40" name="Isosceles Triangle 39">
                            <a:extLst>
                              <a:ext uri="{FF2B5EF4-FFF2-40B4-BE49-F238E27FC236}">
                                <a16:creationId xmlns:a16="http://schemas.microsoft.com/office/drawing/2014/main" id="{059008DE-A9F8-4B2A-AF75-EEF138682DB6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8309335" y="5551808"/>
                            <a:ext cx="970964" cy="246151"/>
                          </a:xfrm>
                          <a:prstGeom prst="triangle">
                            <a:avLst/>
                          </a:prstGeom>
                          <a:noFill/>
                          <a:ln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en-US" dirty="0"/>
                          </a:p>
                        </p:txBody>
                      </p:sp>
                      <p:sp>
                        <p:nvSpPr>
                          <p:cNvPr id="41" name="TextBox 40">
                            <a:extLst>
                              <a:ext uri="{FF2B5EF4-FFF2-40B4-BE49-F238E27FC236}">
                                <a16:creationId xmlns:a16="http://schemas.microsoft.com/office/drawing/2014/main" id="{815156CE-88F8-4BA2-A015-7026B635AAA8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9410329" y="5583453"/>
                            <a:ext cx="1170862" cy="393571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n-US" sz="1200" dirty="0" err="1">
                                <a:solidFill>
                                  <a:srgbClr val="00B050"/>
                                </a:solidFill>
                              </a:rPr>
                              <a:t>nirdhaara</a:t>
                            </a:r>
                            <a:endParaRPr lang="en-US" dirty="0">
                              <a:solidFill>
                                <a:srgbClr val="00B050"/>
                              </a:solidFill>
                            </a:endParaRPr>
                          </a:p>
                        </p:txBody>
                      </p:sp>
                      <p:sp>
                        <p:nvSpPr>
                          <p:cNvPr id="42" name="TextBox 41">
                            <a:extLst>
                              <a:ext uri="{FF2B5EF4-FFF2-40B4-BE49-F238E27FC236}">
                                <a16:creationId xmlns:a16="http://schemas.microsoft.com/office/drawing/2014/main" id="{8E8077DA-2BBF-446E-ABF3-3F9B6369E9B8}"/>
                              </a:ext>
                            </a:extLst>
                          </p:cNvPr>
                          <p:cNvSpPr txBox="1"/>
                          <p:nvPr/>
                        </p:nvSpPr>
                        <p:spPr>
                          <a:xfrm>
                            <a:off x="7976600" y="5760046"/>
                            <a:ext cx="1788694" cy="393571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r>
                              <a:rPr lang="en-US" sz="1200" dirty="0">
                                <a:solidFill>
                                  <a:srgbClr val="0070C0"/>
                                </a:solidFill>
                              </a:rPr>
                              <a:t>PRO</a:t>
                            </a:r>
                            <a:r>
                              <a:rPr lang="en-US" sz="1200" baseline="-25000" dirty="0">
                                <a:solidFill>
                                  <a:srgbClr val="0070C0"/>
                                </a:solidFill>
                              </a:rPr>
                              <a:t>1</a:t>
                            </a:r>
                            <a:r>
                              <a:rPr lang="en-US" sz="1200" dirty="0">
                                <a:solidFill>
                                  <a:srgbClr val="0070C0"/>
                                </a:solidFill>
                              </a:rPr>
                              <a:t> haNNu taru-a</a:t>
                            </a:r>
                            <a:endParaRPr lang="en-US" sz="1600" dirty="0">
                              <a:solidFill>
                                <a:srgbClr val="0070C0"/>
                              </a:solidFill>
                            </a:endParaRPr>
                          </a:p>
                        </p:txBody>
                      </p:sp>
                    </p:grpSp>
                    <p:sp>
                      <p:nvSpPr>
                        <p:cNvPr id="38" name="TextBox 37">
                          <a:extLst>
                            <a:ext uri="{FF2B5EF4-FFF2-40B4-BE49-F238E27FC236}">
                              <a16:creationId xmlns:a16="http://schemas.microsoft.com/office/drawing/2014/main" id="{9D02345E-AA0F-466C-A974-DF3944298EFB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8714973" y="3819923"/>
                          <a:ext cx="1788692" cy="524761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r>
                            <a:rPr lang="en-US" sz="1400" dirty="0"/>
                            <a:t>Raama</a:t>
                          </a:r>
                          <a:r>
                            <a:rPr lang="en-US" sz="1800" baseline="-25000" dirty="0"/>
                            <a:t>1</a:t>
                          </a:r>
                          <a:endParaRPr lang="en-US" dirty="0"/>
                        </a:p>
                      </p:txBody>
                    </p:sp>
                  </p:grpSp>
                  <p:cxnSp>
                    <p:nvCxnSpPr>
                      <p:cNvPr id="36" name="Straight Connector 35">
                        <a:extLst>
                          <a:ext uri="{FF2B5EF4-FFF2-40B4-BE49-F238E27FC236}">
                            <a16:creationId xmlns:a16="http://schemas.microsoft.com/office/drawing/2014/main" id="{B5672D63-0621-463D-8431-5372FAD99AEC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11230136" y="5721703"/>
                        <a:ext cx="316356" cy="322011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34" name="TextBox 33">
                      <a:extLst>
                        <a:ext uri="{FF2B5EF4-FFF2-40B4-BE49-F238E27FC236}">
                          <a16:creationId xmlns:a16="http://schemas.microsoft.com/office/drawing/2014/main" id="{932EEBFC-1EA2-40C5-88AD-01A6F1F4920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10351787" y="6094806"/>
                      <a:ext cx="555061" cy="42473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dirty="0"/>
                        <a:t>NP</a:t>
                      </a:r>
                    </a:p>
                  </p:txBody>
                </p:sp>
              </p:grpSp>
              <p:sp>
                <p:nvSpPr>
                  <p:cNvPr id="30" name="TextBox 29">
                    <a:extLst>
                      <a:ext uri="{FF2B5EF4-FFF2-40B4-BE49-F238E27FC236}">
                        <a16:creationId xmlns:a16="http://schemas.microsoft.com/office/drawing/2014/main" id="{AF500340-7306-464B-AFAD-2471495016DF}"/>
                      </a:ext>
                    </a:extLst>
                  </p:cNvPr>
                  <p:cNvSpPr txBox="1"/>
                  <p:nvPr/>
                </p:nvSpPr>
                <p:spPr>
                  <a:xfrm>
                    <a:off x="10404929" y="3793658"/>
                    <a:ext cx="529322" cy="36933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/>
                      <a:t>V</a:t>
                    </a:r>
                  </a:p>
                </p:txBody>
              </p:sp>
              <p:sp>
                <p:nvSpPr>
                  <p:cNvPr id="31" name="TextBox 30">
                    <a:extLst>
                      <a:ext uri="{FF2B5EF4-FFF2-40B4-BE49-F238E27FC236}">
                        <a16:creationId xmlns:a16="http://schemas.microsoft.com/office/drawing/2014/main" id="{9D436389-42CA-4453-B256-8349088F82B5}"/>
                      </a:ext>
                    </a:extLst>
                  </p:cNvPr>
                  <p:cNvSpPr txBox="1"/>
                  <p:nvPr/>
                </p:nvSpPr>
                <p:spPr>
                  <a:xfrm>
                    <a:off x="10769002" y="4413542"/>
                    <a:ext cx="52932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/>
                      <a:t>V</a:t>
                    </a:r>
                  </a:p>
                </p:txBody>
              </p:sp>
            </p:grpSp>
          </p:grpSp>
        </p:grp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921BF309-97C8-4DA6-8E5D-FF50E442C64B}"/>
                </a:ext>
              </a:extLst>
            </p:cNvPr>
            <p:cNvSpPr txBox="1"/>
            <p:nvPr/>
          </p:nvSpPr>
          <p:spPr>
            <a:xfrm>
              <a:off x="9203714" y="4606186"/>
              <a:ext cx="13524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N? or NP?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18338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776733F0F119468F9F9DEF59AFD1A9" ma:contentTypeVersion="3" ma:contentTypeDescription="Create a new document." ma:contentTypeScope="" ma:versionID="3e1b8280d694501886ba95395e759934">
  <xsd:schema xmlns:xsd="http://www.w3.org/2001/XMLSchema" xmlns:xs="http://www.w3.org/2001/XMLSchema" xmlns:p="http://schemas.microsoft.com/office/2006/metadata/properties" xmlns:ns3="4d5c58c0-3152-4332-8b00-cd0996b88723" targetNamespace="http://schemas.microsoft.com/office/2006/metadata/properties" ma:root="true" ma:fieldsID="ceddbdd55e29afe20a9499ea088580d8" ns3:_="">
    <xsd:import namespace="4d5c58c0-3152-4332-8b00-cd0996b8872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5c58c0-3152-4332-8b00-cd0996b8872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F7A3F7-0970-4690-9DD5-DC57DB23BB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5c58c0-3152-4332-8b00-cd0996b887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C4CBE2-3627-4998-AA32-B97F539CEC2F}">
  <ds:schemaRefs>
    <ds:schemaRef ds:uri="4d5c58c0-3152-4332-8b00-cd0996b88723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D70AF55-D960-4E1D-9C1C-5F6B389433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9497</TotalTime>
  <Words>4215</Words>
  <Application>Microsoft Office PowerPoint</Application>
  <PresentationFormat>Widescreen</PresentationFormat>
  <Paragraphs>404</Paragraphs>
  <Slides>30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Calibri Light</vt:lpstr>
      <vt:lpstr>NimbusRomNo9L-Medi</vt:lpstr>
      <vt:lpstr>NimbusRomNo9L-MediItal</vt:lpstr>
      <vt:lpstr>Wingdings</vt:lpstr>
      <vt:lpstr>Office Theme</vt:lpstr>
      <vt:lpstr>Deverbal content nominals can select clausal arguments: Evidence from Kannada and English light verb constructions</vt:lpstr>
      <vt:lpstr>Introduction</vt:lpstr>
      <vt:lpstr>Introduction</vt:lpstr>
      <vt:lpstr>Main claim</vt:lpstr>
      <vt:lpstr>Talk outline</vt:lpstr>
      <vt:lpstr>Initial motivation: Kannada light verb constructions</vt:lpstr>
      <vt:lpstr>Initial motivation: Kannada light verb constructions</vt:lpstr>
      <vt:lpstr>Initial motivation: Kannada light verb constructions</vt:lpstr>
      <vt:lpstr>Initial motivation: Kannada light verb constructions</vt:lpstr>
      <vt:lpstr>Initial motivation: Kannada light verb constructions</vt:lpstr>
      <vt:lpstr>PowerPoint Presentation</vt:lpstr>
      <vt:lpstr>General line of reasoning to show that deverbal content nouns do not select clausal arguments : (cf. Moulton 2009/2013/2015, building on Grimshaw 1990)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Analysis: Overview</vt:lpstr>
      <vt:lpstr>Nominal denotation</vt:lpstr>
      <vt:lpstr>Light verb denotation</vt:lpstr>
      <vt:lpstr>Composition example: Kannada</vt:lpstr>
      <vt:lpstr>Composition example: Kannada </vt:lpstr>
      <vt:lpstr>Composition example: Kannada</vt:lpstr>
      <vt:lpstr>Composition in English</vt:lpstr>
      <vt:lpstr>Composition in English</vt:lpstr>
      <vt:lpstr>Composition in English</vt:lpstr>
      <vt:lpstr>Composition in English</vt:lpstr>
      <vt:lpstr>Conclusions</vt:lpstr>
      <vt:lpstr>Thank you!!</vt:lpstr>
      <vt:lpstr>Consequences and outlook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Clausal modifiers to nouns can be arguments: Evidence from English and Kannada light verb constructions</dc:title>
  <dc:creator>Sadhwi Srinivas</dc:creator>
  <cp:lastModifiedBy>Sadhwi Srinivas</cp:lastModifiedBy>
  <cp:revision>333</cp:revision>
  <dcterms:created xsi:type="dcterms:W3CDTF">2020-12-08T14:41:30Z</dcterms:created>
  <dcterms:modified xsi:type="dcterms:W3CDTF">2020-12-15T23:40:56Z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0x010100C4776733F0F119468F9F9DEF59AFD1A9</vt:lpwstr>
  </property>
</Properties>
</file>