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3" r:id="rId4"/>
    <p:sldId id="287" r:id="rId5"/>
    <p:sldId id="307" r:id="rId6"/>
    <p:sldId id="286" r:id="rId7"/>
    <p:sldId id="288" r:id="rId8"/>
    <p:sldId id="289" r:id="rId9"/>
    <p:sldId id="290" r:id="rId10"/>
    <p:sldId id="293" r:id="rId11"/>
    <p:sldId id="291" r:id="rId12"/>
    <p:sldId id="292" r:id="rId13"/>
    <p:sldId id="308" r:id="rId14"/>
    <p:sldId id="309" r:id="rId15"/>
    <p:sldId id="310" r:id="rId16"/>
    <p:sldId id="259" r:id="rId17"/>
    <p:sldId id="294" r:id="rId18"/>
    <p:sldId id="295" r:id="rId19"/>
    <p:sldId id="260" r:id="rId20"/>
    <p:sldId id="296" r:id="rId21"/>
    <p:sldId id="316" r:id="rId22"/>
    <p:sldId id="311" r:id="rId23"/>
    <p:sldId id="312" r:id="rId24"/>
    <p:sldId id="313" r:id="rId25"/>
    <p:sldId id="314" r:id="rId26"/>
    <p:sldId id="261" r:id="rId27"/>
    <p:sldId id="297" r:id="rId28"/>
    <p:sldId id="298" r:id="rId29"/>
    <p:sldId id="299" r:id="rId30"/>
    <p:sldId id="262" r:id="rId31"/>
    <p:sldId id="263" r:id="rId32"/>
    <p:sldId id="300" r:id="rId33"/>
    <p:sldId id="301" r:id="rId34"/>
    <p:sldId id="304" r:id="rId35"/>
    <p:sldId id="317" r:id="rId36"/>
    <p:sldId id="318" r:id="rId37"/>
    <p:sldId id="264" r:id="rId38"/>
    <p:sldId id="319" r:id="rId39"/>
    <p:sldId id="320" r:id="rId40"/>
    <p:sldId id="321" r:id="rId41"/>
    <p:sldId id="322" r:id="rId42"/>
    <p:sldId id="302" r:id="rId43"/>
    <p:sldId id="303" r:id="rId44"/>
    <p:sldId id="305" r:id="rId45"/>
    <p:sldId id="306" r:id="rId46"/>
    <p:sldId id="265" r:id="rId47"/>
    <p:sldId id="266" r:id="rId48"/>
    <p:sldId id="267" r:id="rId49"/>
  </p:sldIdLst>
  <p:sldSz cx="12192000" cy="6858000"/>
  <p:notesSz cx="6858000" cy="9144000"/>
  <p:defaultTextStyle>
    <a:defPPr>
      <a:defRPr lang="en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643"/>
  </p:normalViewPr>
  <p:slideViewPr>
    <p:cSldViewPr snapToGrid="0" snapToObjects="1">
      <p:cViewPr varScale="1">
        <p:scale>
          <a:sx n="110" d="100"/>
          <a:sy n="110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1ED94-DC30-3848-BC9A-1D8866E19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8D8659-C5E0-1F47-BFA3-58B565D7B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477A4-08C1-E54F-A932-BDB2D9E66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EABD-74C8-6F44-A36D-C68D58CC4B5F}" type="datetimeFigureOut">
              <a:rPr lang="en-RO" smtClean="0"/>
              <a:t>17/12/2020</a:t>
            </a:fld>
            <a:endParaRPr lang="en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5427F-8324-D249-B44D-C93D5D9C5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E574F-612D-5E4D-BC4A-B1608EFD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7E3A-77B8-1145-8DE4-41990336401E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088161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138AC-4D22-3942-893D-CC625A30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C15D49-9842-624B-AB50-6D533CD9A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D83C8-9E31-2E4A-86D7-3105B0682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EABD-74C8-6F44-A36D-C68D58CC4B5F}" type="datetimeFigureOut">
              <a:rPr lang="en-RO" smtClean="0"/>
              <a:t>17/12/2020</a:t>
            </a:fld>
            <a:endParaRPr lang="en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79C57-13D7-4542-A970-C4BE84737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C3AE8-D153-A547-963F-1C1BE3065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7E3A-77B8-1145-8DE4-41990336401E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81790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7517BA-5095-8B47-BE97-867D851618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381D72-625E-B145-9412-804A81837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51B43-0EDA-3F4B-A1E0-4C1C4EC96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EABD-74C8-6F44-A36D-C68D58CC4B5F}" type="datetimeFigureOut">
              <a:rPr lang="en-RO" smtClean="0"/>
              <a:t>17/12/2020</a:t>
            </a:fld>
            <a:endParaRPr lang="en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2401A-EF37-2C48-B277-F8B276DC9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700A6-2BCD-F14B-B020-4AE215C03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7E3A-77B8-1145-8DE4-41990336401E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357148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35888-680F-D349-ACDE-0DF9A20A8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A6761-C0E7-1942-8F28-3C30B62ED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63016-A555-6F4C-8079-51327E4A1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EABD-74C8-6F44-A36D-C68D58CC4B5F}" type="datetimeFigureOut">
              <a:rPr lang="en-RO" smtClean="0"/>
              <a:t>17/12/2020</a:t>
            </a:fld>
            <a:endParaRPr lang="en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FE8AB-6C4D-354C-9053-0D8ED5BB2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492F5-E511-BC43-B901-34ACB7F3D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7E3A-77B8-1145-8DE4-41990336401E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3630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523D9-6BF7-FA40-818B-196AFBB21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44306-4980-1649-9E80-0349BDBDF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734C7-EA94-A34A-ACE1-6C2AABA3F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EABD-74C8-6F44-A36D-C68D58CC4B5F}" type="datetimeFigureOut">
              <a:rPr lang="en-RO" smtClean="0"/>
              <a:t>17/12/2020</a:t>
            </a:fld>
            <a:endParaRPr lang="en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3AA90-5BC5-524B-8BCF-C2EC8F700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AF129-FF2C-044E-B31B-8D509DAEB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7E3A-77B8-1145-8DE4-41990336401E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420382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6552E-7AC0-1D45-935D-0E480986A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8AD1C-76CD-5747-897D-DE40003861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2EEC39-6D82-EC48-8F7B-8A1B42918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BB2BE-137B-A247-AAA9-8AC4B43FB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EABD-74C8-6F44-A36D-C68D58CC4B5F}" type="datetimeFigureOut">
              <a:rPr lang="en-RO" smtClean="0"/>
              <a:t>17/12/2020</a:t>
            </a:fld>
            <a:endParaRPr lang="en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B1BCC-5248-2C46-A409-3DA463A5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2E2E04-B297-574A-A7C7-10E6E6545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7E3A-77B8-1145-8DE4-41990336401E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658959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054B0-6265-FA43-ACFC-2F9F72B7F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45581-441D-4E4E-AB84-FD8DACFE5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7B1F69-56DC-9543-A76B-1EA4384660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034B1C-274F-9F41-89E7-52A7392BFA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20C67B-40D3-AF4F-B7CD-5E66ED4184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519CA3-DA7A-8C40-AC66-B0A5A47BD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EABD-74C8-6F44-A36D-C68D58CC4B5F}" type="datetimeFigureOut">
              <a:rPr lang="en-RO" smtClean="0"/>
              <a:t>17/12/2020</a:t>
            </a:fld>
            <a:endParaRPr lang="en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6401AD-D60D-D74A-9297-0870DB943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22C61D-3D86-2744-9851-4D14CC7BC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7E3A-77B8-1145-8DE4-41990336401E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424659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9857C-BB19-B04E-BB6E-72F7F0F5B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FC987-E293-E448-89C7-74B52A777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EABD-74C8-6F44-A36D-C68D58CC4B5F}" type="datetimeFigureOut">
              <a:rPr lang="en-RO" smtClean="0"/>
              <a:t>17/12/2020</a:t>
            </a:fld>
            <a:endParaRPr lang="en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062787-20DE-4048-91AC-6500996F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ACB419-37FD-FB4B-B84E-2B9B1FAD7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7E3A-77B8-1145-8DE4-41990336401E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76969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DB046B-CD71-1A45-866A-9FE40F006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EABD-74C8-6F44-A36D-C68D58CC4B5F}" type="datetimeFigureOut">
              <a:rPr lang="en-RO" smtClean="0"/>
              <a:t>17/12/2020</a:t>
            </a:fld>
            <a:endParaRPr lang="en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C679D6-6059-BE46-85B7-79C1B1D12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CD3530-4AFD-EF49-BF8D-64A18C043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7E3A-77B8-1145-8DE4-41990336401E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235055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182D-5EE4-3C4A-98B9-A4CDF0F89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8A039-5AA4-2949-A67A-AA4ED3A0A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CE0410-778E-5543-B004-B4C0D170E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2D4504-5B93-024C-B498-5B4C76DB1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EABD-74C8-6F44-A36D-C68D58CC4B5F}" type="datetimeFigureOut">
              <a:rPr lang="en-RO" smtClean="0"/>
              <a:t>17/12/2020</a:t>
            </a:fld>
            <a:endParaRPr lang="en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D9871D-B2A8-4E4A-A38A-6772F6BBA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B83DEA-5E6D-0149-884B-710321DAC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7E3A-77B8-1145-8DE4-41990336401E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4572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A81A0-0020-D647-8B80-341A6F30E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FBE0A8-2F94-3E4C-8BF0-E31502849C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FED387-225D-734F-8D41-FFD7C1921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A00147-037C-FF4C-A4E3-2DE98FBF8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EABD-74C8-6F44-A36D-C68D58CC4B5F}" type="datetimeFigureOut">
              <a:rPr lang="en-RO" smtClean="0"/>
              <a:t>17/12/2020</a:t>
            </a:fld>
            <a:endParaRPr lang="en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9883FE-338F-0C4D-84A8-30490A9EA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31FAA-5EFF-EA49-89BD-E76E6DAC1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7E3A-77B8-1145-8DE4-41990336401E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42275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F4C529-3722-DD4D-B808-575ED33C7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7449EB-4C2F-6243-A02F-87155A86C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962A9-6D6C-E24B-9350-B0B9A9A1B6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DEABD-74C8-6F44-A36D-C68D58CC4B5F}" type="datetimeFigureOut">
              <a:rPr lang="en-RO" smtClean="0"/>
              <a:t>17/12/2020</a:t>
            </a:fld>
            <a:endParaRPr lang="en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C3855-E67D-4B4C-A71A-BB85061301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AB9F2-9A91-024F-88D0-7BF2C4B721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07E3A-77B8-1145-8DE4-41990336401E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40981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nguistics.ucla.edu/people/stowell/Stowell_--_Complementizers_and_the_Empty_Category_Principle-ocr.pdf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5AE54-7D6C-6742-9893-B10939BFA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693" y="1214438"/>
            <a:ext cx="11758613" cy="2387600"/>
          </a:xfrm>
        </p:spPr>
        <p:txBody>
          <a:bodyPr>
            <a:normAutofit/>
          </a:bodyPr>
          <a:lstStyle/>
          <a:p>
            <a:r>
              <a:rPr lang="en-RO" dirty="0">
                <a:latin typeface="Chalkboard SE" panose="03050602040202020205" pitchFamily="66" charset="77"/>
              </a:rPr>
              <a:t>CPs as subjects</a:t>
            </a:r>
            <a:br>
              <a:rPr lang="en-RO" dirty="0">
                <a:latin typeface="Chalkboard SE" panose="03050602040202020205" pitchFamily="66" charset="77"/>
              </a:rPr>
            </a:br>
            <a:r>
              <a:rPr lang="en-RO" sz="4400" dirty="0">
                <a:latin typeface="Chalkboard SE" panose="03050602040202020205" pitchFamily="66" charset="77"/>
              </a:rPr>
              <a:t>- the view from manner of speaking verbs -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A4A647-6CE9-1246-8E23-52F453E99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603626"/>
            <a:ext cx="12087225" cy="1655762"/>
          </a:xfrm>
        </p:spPr>
        <p:txBody>
          <a:bodyPr>
            <a:noAutofit/>
          </a:bodyPr>
          <a:lstStyle/>
          <a:p>
            <a:endParaRPr lang="en-RO" sz="3600" dirty="0"/>
          </a:p>
          <a:p>
            <a:r>
              <a:rPr lang="en-RO" sz="2800" dirty="0"/>
              <a:t>Irina Stoica</a:t>
            </a:r>
          </a:p>
          <a:p>
            <a:r>
              <a:rPr lang="en-RO" sz="2800" dirty="0"/>
              <a:t>University of Bucharest</a:t>
            </a:r>
          </a:p>
          <a:p>
            <a:r>
              <a:rPr lang="en-RO" sz="2800" dirty="0"/>
              <a:t>irina.stoica@lls.unibuc.ro</a:t>
            </a:r>
          </a:p>
          <a:p>
            <a:pPr algn="r"/>
            <a:endParaRPr lang="en-RO" sz="1800" dirty="0"/>
          </a:p>
          <a:p>
            <a:pPr algn="r"/>
            <a:r>
              <a:rPr lang="en-RO" sz="1800" dirty="0"/>
              <a:t>BCGL – The syntax and the semantics of clausal complementation </a:t>
            </a:r>
          </a:p>
          <a:p>
            <a:pPr algn="r"/>
            <a:r>
              <a:rPr lang="en-RO" sz="1800" dirty="0"/>
              <a:t>16-18 December 2020</a:t>
            </a:r>
          </a:p>
        </p:txBody>
      </p:sp>
    </p:spTree>
    <p:extLst>
      <p:ext uri="{BB962C8B-B14F-4D97-AF65-F5344CB8AC3E}">
        <p14:creationId xmlns:p14="http://schemas.microsoft.com/office/powerpoint/2010/main" val="375415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06E019-21A5-4841-83C1-78A69B7BBB3F}"/>
              </a:ext>
            </a:extLst>
          </p:cNvPr>
          <p:cNvSpPr txBox="1"/>
          <p:nvPr/>
        </p:nvSpPr>
        <p:spPr>
          <a:xfrm>
            <a:off x="0" y="197346"/>
            <a:ext cx="1659081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RO" sz="4000" dirty="0"/>
              <a:t>2. The puzzle </a:t>
            </a:r>
          </a:p>
          <a:p>
            <a:endParaRPr lang="en-RO" sz="2800" dirty="0"/>
          </a:p>
          <a:p>
            <a:pPr algn="just"/>
            <a:r>
              <a:rPr lang="en-GB" sz="2800" dirty="0"/>
              <a:t>A) Island effects</a:t>
            </a:r>
          </a:p>
          <a:p>
            <a:pPr algn="just"/>
            <a:endParaRPr lang="en-GB" sz="2800" dirty="0"/>
          </a:p>
          <a:p>
            <a:pPr lvl="0" algn="just"/>
            <a:r>
              <a:rPr lang="en-GB" sz="2800" dirty="0"/>
              <a:t>	(5) a. ?What did John mumble that he saw? (</a:t>
            </a:r>
            <a:r>
              <a:rPr lang="en-GB" sz="2800" dirty="0" err="1"/>
              <a:t>Erteschik</a:t>
            </a:r>
            <a:r>
              <a:rPr lang="en-GB" sz="2800" dirty="0"/>
              <a:t>-Shir, 1973)</a:t>
            </a:r>
          </a:p>
          <a:p>
            <a:pPr algn="just"/>
            <a:r>
              <a:rPr lang="en-GB" sz="2800" dirty="0"/>
              <a:t>	      b. How did Ron whisper to Harry that Hermione solved the mystery &lt;how&gt; ? (from </a:t>
            </a:r>
          </a:p>
          <a:p>
            <a:pPr algn="just"/>
            <a:r>
              <a:rPr lang="en-GB" sz="2800" dirty="0" err="1"/>
              <a:t>Stoica</a:t>
            </a:r>
            <a:r>
              <a:rPr lang="en-GB" sz="2800" dirty="0"/>
              <a:t>, 2017)</a:t>
            </a:r>
          </a:p>
          <a:p>
            <a:pPr algn="just"/>
            <a:endParaRPr lang="en-GB" sz="2800" dirty="0"/>
          </a:p>
          <a:p>
            <a:pPr algn="just"/>
            <a:endParaRPr lang="en-GB" sz="2800" dirty="0"/>
          </a:p>
          <a:p>
            <a:pPr lvl="0" algn="just"/>
            <a:endParaRPr lang="en-GB" sz="2800" dirty="0"/>
          </a:p>
          <a:p>
            <a:endParaRPr lang="en-RO" sz="4000" dirty="0"/>
          </a:p>
          <a:p>
            <a:endParaRPr lang="en-RO" sz="4000" dirty="0"/>
          </a:p>
        </p:txBody>
      </p:sp>
    </p:spTree>
    <p:extLst>
      <p:ext uri="{BB962C8B-B14F-4D97-AF65-F5344CB8AC3E}">
        <p14:creationId xmlns:p14="http://schemas.microsoft.com/office/powerpoint/2010/main" val="679456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06E019-21A5-4841-83C1-78A69B7BBB3F}"/>
              </a:ext>
            </a:extLst>
          </p:cNvPr>
          <p:cNvSpPr txBox="1"/>
          <p:nvPr/>
        </p:nvSpPr>
        <p:spPr>
          <a:xfrm>
            <a:off x="0" y="197346"/>
            <a:ext cx="16590810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RO" sz="4000" dirty="0"/>
              <a:t>2. The puzzle </a:t>
            </a:r>
          </a:p>
          <a:p>
            <a:endParaRPr lang="en-RO" sz="2800" dirty="0"/>
          </a:p>
          <a:p>
            <a:pPr algn="just"/>
            <a:r>
              <a:rPr lang="en-GB" sz="2800" dirty="0"/>
              <a:t>A) Island effects</a:t>
            </a:r>
          </a:p>
          <a:p>
            <a:pPr algn="just"/>
            <a:endParaRPr lang="en-GB" sz="2800" dirty="0"/>
          </a:p>
          <a:p>
            <a:pPr lvl="0" algn="just"/>
            <a:r>
              <a:rPr lang="en-GB" sz="2800" dirty="0"/>
              <a:t>	(5) a. ?What did John mumble that he saw? (</a:t>
            </a:r>
            <a:r>
              <a:rPr lang="en-GB" sz="2800" dirty="0" err="1"/>
              <a:t>Erteschik</a:t>
            </a:r>
            <a:r>
              <a:rPr lang="en-GB" sz="2800" dirty="0"/>
              <a:t>-Shir, 1973)</a:t>
            </a:r>
          </a:p>
          <a:p>
            <a:pPr algn="just"/>
            <a:r>
              <a:rPr lang="en-GB" sz="2800" dirty="0"/>
              <a:t>	      b. How did Ron whisper to Harry that Hermione solved the mystery &lt;how&gt; ? (from </a:t>
            </a:r>
          </a:p>
          <a:p>
            <a:pPr algn="just"/>
            <a:r>
              <a:rPr lang="en-GB" sz="2800" dirty="0" err="1"/>
              <a:t>Stoica</a:t>
            </a:r>
            <a:r>
              <a:rPr lang="en-GB" sz="2800" dirty="0"/>
              <a:t>, 2017)</a:t>
            </a:r>
          </a:p>
          <a:p>
            <a:pPr algn="just"/>
            <a:endParaRPr lang="en-GB" sz="2800" dirty="0"/>
          </a:p>
          <a:p>
            <a:pPr algn="just"/>
            <a:r>
              <a:rPr lang="en-GB" sz="2800" dirty="0"/>
              <a:t>B) Complementizer omission</a:t>
            </a:r>
          </a:p>
          <a:p>
            <a:pPr algn="just"/>
            <a:endParaRPr lang="en-GB" sz="2800" dirty="0"/>
          </a:p>
          <a:p>
            <a:pPr algn="just"/>
            <a:r>
              <a:rPr lang="en-GB" sz="2800" dirty="0"/>
              <a:t>	(6) John whined Bill was an undercover agent. (</a:t>
            </a:r>
            <a:r>
              <a:rPr lang="en-GB" sz="2800" dirty="0" err="1"/>
              <a:t>Dor</a:t>
            </a:r>
            <a:r>
              <a:rPr lang="en-GB" sz="2800" dirty="0"/>
              <a:t>, 2005) </a:t>
            </a:r>
          </a:p>
          <a:p>
            <a:pPr algn="just"/>
            <a:endParaRPr lang="en-GB" sz="2800" dirty="0"/>
          </a:p>
          <a:p>
            <a:pPr algn="just"/>
            <a:endParaRPr lang="en-GB" sz="2800" dirty="0"/>
          </a:p>
          <a:p>
            <a:pPr algn="just"/>
            <a:endParaRPr lang="en-GB" sz="2800" dirty="0"/>
          </a:p>
          <a:p>
            <a:pPr lvl="0" algn="just"/>
            <a:endParaRPr lang="en-GB" sz="2800" dirty="0"/>
          </a:p>
          <a:p>
            <a:endParaRPr lang="en-RO" sz="4000" dirty="0"/>
          </a:p>
          <a:p>
            <a:endParaRPr lang="en-RO" sz="4000" dirty="0"/>
          </a:p>
        </p:txBody>
      </p:sp>
    </p:spTree>
    <p:extLst>
      <p:ext uri="{BB962C8B-B14F-4D97-AF65-F5344CB8AC3E}">
        <p14:creationId xmlns:p14="http://schemas.microsoft.com/office/powerpoint/2010/main" val="1213979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06E019-21A5-4841-83C1-78A69B7BBB3F}"/>
              </a:ext>
            </a:extLst>
          </p:cNvPr>
          <p:cNvSpPr txBox="1"/>
          <p:nvPr/>
        </p:nvSpPr>
        <p:spPr>
          <a:xfrm>
            <a:off x="0" y="197346"/>
            <a:ext cx="16590810" cy="9264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RO" sz="4000" dirty="0"/>
              <a:t>2. The puzzle </a:t>
            </a:r>
          </a:p>
          <a:p>
            <a:endParaRPr lang="en-RO" sz="2800" dirty="0"/>
          </a:p>
          <a:p>
            <a:pPr algn="just"/>
            <a:r>
              <a:rPr lang="en-GB" sz="2800" dirty="0"/>
              <a:t>A) Island effects</a:t>
            </a:r>
          </a:p>
          <a:p>
            <a:pPr algn="just"/>
            <a:endParaRPr lang="en-GB" sz="2800" dirty="0"/>
          </a:p>
          <a:p>
            <a:pPr lvl="0" algn="just"/>
            <a:r>
              <a:rPr lang="en-GB" sz="2800" dirty="0"/>
              <a:t>	(5) a. ?What did John mumble that he saw? (</a:t>
            </a:r>
            <a:r>
              <a:rPr lang="en-GB" sz="2800" dirty="0" err="1"/>
              <a:t>Erteschik</a:t>
            </a:r>
            <a:r>
              <a:rPr lang="en-GB" sz="2800" dirty="0"/>
              <a:t>-Shir, 1973)</a:t>
            </a:r>
          </a:p>
          <a:p>
            <a:pPr algn="just"/>
            <a:r>
              <a:rPr lang="en-GB" sz="2800" dirty="0"/>
              <a:t>	      b. How did Ron whisper to Harry that Hermione solved the mystery &lt;how&gt; ? (from </a:t>
            </a:r>
          </a:p>
          <a:p>
            <a:pPr algn="just"/>
            <a:r>
              <a:rPr lang="en-GB" sz="2800" dirty="0" err="1"/>
              <a:t>Stoica</a:t>
            </a:r>
            <a:r>
              <a:rPr lang="en-GB" sz="2800" dirty="0"/>
              <a:t>, 2017)</a:t>
            </a:r>
          </a:p>
          <a:p>
            <a:pPr algn="just"/>
            <a:endParaRPr lang="en-GB" sz="2800" dirty="0"/>
          </a:p>
          <a:p>
            <a:pPr algn="just"/>
            <a:r>
              <a:rPr lang="en-GB" sz="2800" dirty="0"/>
              <a:t>B) Complementizer omission</a:t>
            </a:r>
          </a:p>
          <a:p>
            <a:pPr algn="just"/>
            <a:endParaRPr lang="en-GB" sz="2800" dirty="0"/>
          </a:p>
          <a:p>
            <a:pPr algn="just"/>
            <a:r>
              <a:rPr lang="en-GB" sz="2800" dirty="0"/>
              <a:t>	(6) John whined Bill was an undercover agent. (</a:t>
            </a:r>
            <a:r>
              <a:rPr lang="en-GB" sz="2800" dirty="0" err="1"/>
              <a:t>Dor</a:t>
            </a:r>
            <a:r>
              <a:rPr lang="en-GB" sz="2800" dirty="0"/>
              <a:t>, 2005) </a:t>
            </a:r>
          </a:p>
          <a:p>
            <a:pPr algn="just"/>
            <a:endParaRPr lang="en-GB" sz="2800" dirty="0"/>
          </a:p>
          <a:p>
            <a:pPr algn="just"/>
            <a:r>
              <a:rPr lang="en-GB" sz="2800" dirty="0"/>
              <a:t>C) Double object constructions</a:t>
            </a:r>
          </a:p>
          <a:p>
            <a:pPr lvl="0" algn="just"/>
            <a:r>
              <a:rPr lang="en-GB" sz="2800" dirty="0"/>
              <a:t>	(7) Finally a kind few (three to be exact) came forward and whispered me the </a:t>
            </a:r>
          </a:p>
          <a:p>
            <a:pPr lvl="0" algn="just"/>
            <a:r>
              <a:rPr lang="en-GB" sz="2800" dirty="0"/>
              <a:t>answer. (Bresnan and Nikitina, 2003) </a:t>
            </a:r>
          </a:p>
          <a:p>
            <a:pPr lvl="0" algn="just"/>
            <a:endParaRPr lang="en-GB" sz="2800" dirty="0"/>
          </a:p>
          <a:p>
            <a:pPr algn="just"/>
            <a:endParaRPr lang="en-GB" sz="2800" dirty="0"/>
          </a:p>
          <a:p>
            <a:pPr lvl="0" algn="just"/>
            <a:endParaRPr lang="en-GB" sz="2800" dirty="0"/>
          </a:p>
          <a:p>
            <a:endParaRPr lang="en-RO" sz="4000" dirty="0"/>
          </a:p>
          <a:p>
            <a:endParaRPr lang="en-RO" sz="4000" dirty="0"/>
          </a:p>
        </p:txBody>
      </p:sp>
    </p:spTree>
    <p:extLst>
      <p:ext uri="{BB962C8B-B14F-4D97-AF65-F5344CB8AC3E}">
        <p14:creationId xmlns:p14="http://schemas.microsoft.com/office/powerpoint/2010/main" val="2590480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06E019-21A5-4841-83C1-78A69B7BBB3F}"/>
              </a:ext>
            </a:extLst>
          </p:cNvPr>
          <p:cNvSpPr txBox="1"/>
          <p:nvPr/>
        </p:nvSpPr>
        <p:spPr>
          <a:xfrm>
            <a:off x="0" y="197346"/>
            <a:ext cx="165908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RO" sz="4000" dirty="0"/>
              <a:t>3. Research questions</a:t>
            </a:r>
          </a:p>
          <a:p>
            <a:endParaRPr lang="en-RO" sz="2800" dirty="0"/>
          </a:p>
          <a:p>
            <a:pPr algn="just"/>
            <a:r>
              <a:rPr lang="en-GB" sz="2800" dirty="0"/>
              <a:t>Q1: Why do </a:t>
            </a:r>
            <a:r>
              <a:rPr lang="en-GB" sz="2800" dirty="0" err="1"/>
              <a:t>MoS</a:t>
            </a:r>
            <a:r>
              <a:rPr lang="en-GB" sz="2800" dirty="0"/>
              <a:t> verbs behave differently from verbs of communication (at least </a:t>
            </a:r>
          </a:p>
          <a:p>
            <a:pPr algn="just"/>
            <a:r>
              <a:rPr lang="en-GB" sz="2800" dirty="0"/>
              <a:t>with respect to the 3 properties mentioned above)</a:t>
            </a:r>
          </a:p>
          <a:p>
            <a:pPr lvl="0" algn="just"/>
            <a:endParaRPr lang="en-GB" sz="2800" dirty="0"/>
          </a:p>
          <a:p>
            <a:pPr algn="just"/>
            <a:endParaRPr lang="en-GB" sz="2800" dirty="0"/>
          </a:p>
          <a:p>
            <a:pPr lvl="0" algn="just"/>
            <a:endParaRPr lang="en-GB" sz="2800" dirty="0"/>
          </a:p>
          <a:p>
            <a:endParaRPr lang="en-RO" sz="4000" dirty="0"/>
          </a:p>
          <a:p>
            <a:endParaRPr lang="en-RO" sz="4000" dirty="0"/>
          </a:p>
        </p:txBody>
      </p:sp>
    </p:spTree>
    <p:extLst>
      <p:ext uri="{BB962C8B-B14F-4D97-AF65-F5344CB8AC3E}">
        <p14:creationId xmlns:p14="http://schemas.microsoft.com/office/powerpoint/2010/main" val="3612099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06E019-21A5-4841-83C1-78A69B7BBB3F}"/>
              </a:ext>
            </a:extLst>
          </p:cNvPr>
          <p:cNvSpPr txBox="1"/>
          <p:nvPr/>
        </p:nvSpPr>
        <p:spPr>
          <a:xfrm>
            <a:off x="0" y="197346"/>
            <a:ext cx="1659081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RO" sz="4000" dirty="0"/>
              <a:t>3. Research questions</a:t>
            </a:r>
          </a:p>
          <a:p>
            <a:endParaRPr lang="en-RO" sz="2800" dirty="0"/>
          </a:p>
          <a:p>
            <a:pPr algn="just"/>
            <a:r>
              <a:rPr lang="en-GB" sz="2800" dirty="0"/>
              <a:t>Q1: Why do </a:t>
            </a:r>
            <a:r>
              <a:rPr lang="en-GB" sz="2800" dirty="0" err="1"/>
              <a:t>MoS</a:t>
            </a:r>
            <a:r>
              <a:rPr lang="en-GB" sz="2800" dirty="0"/>
              <a:t> verbs behave differently from verbs of communication (at least </a:t>
            </a:r>
          </a:p>
          <a:p>
            <a:pPr algn="just"/>
            <a:r>
              <a:rPr lang="en-GB" sz="2800" dirty="0"/>
              <a:t>with respect to the 3 properties mentioned above)</a:t>
            </a:r>
          </a:p>
          <a:p>
            <a:pPr algn="just"/>
            <a:endParaRPr lang="en-GB" sz="2800" dirty="0"/>
          </a:p>
          <a:p>
            <a:pPr algn="just"/>
            <a:r>
              <a:rPr lang="en-GB" sz="2800" dirty="0"/>
              <a:t>Q2: How can we account for the apparently variable behaviour of </a:t>
            </a:r>
            <a:r>
              <a:rPr lang="en-GB" sz="2800" dirty="0" err="1"/>
              <a:t>MoS</a:t>
            </a:r>
            <a:r>
              <a:rPr lang="en-GB" sz="2800" dirty="0"/>
              <a:t> verbs? </a:t>
            </a:r>
          </a:p>
          <a:p>
            <a:pPr lvl="0" algn="just"/>
            <a:endParaRPr lang="en-GB" sz="2800" dirty="0"/>
          </a:p>
          <a:p>
            <a:pPr algn="just"/>
            <a:endParaRPr lang="en-GB" sz="2800" dirty="0"/>
          </a:p>
          <a:p>
            <a:pPr lvl="0" algn="just"/>
            <a:endParaRPr lang="en-GB" sz="2800" dirty="0"/>
          </a:p>
          <a:p>
            <a:endParaRPr lang="en-RO" sz="4000" dirty="0"/>
          </a:p>
          <a:p>
            <a:endParaRPr lang="en-RO" sz="4000" dirty="0"/>
          </a:p>
        </p:txBody>
      </p:sp>
    </p:spTree>
    <p:extLst>
      <p:ext uri="{BB962C8B-B14F-4D97-AF65-F5344CB8AC3E}">
        <p14:creationId xmlns:p14="http://schemas.microsoft.com/office/powerpoint/2010/main" val="2475669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06E019-21A5-4841-83C1-78A69B7BBB3F}"/>
              </a:ext>
            </a:extLst>
          </p:cNvPr>
          <p:cNvSpPr txBox="1"/>
          <p:nvPr/>
        </p:nvSpPr>
        <p:spPr>
          <a:xfrm>
            <a:off x="0" y="197346"/>
            <a:ext cx="1659081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RO" sz="4000" dirty="0"/>
              <a:t>3. Research questions</a:t>
            </a:r>
          </a:p>
          <a:p>
            <a:endParaRPr lang="en-RO" sz="2800" dirty="0"/>
          </a:p>
          <a:p>
            <a:pPr algn="just"/>
            <a:r>
              <a:rPr lang="en-GB" sz="2800" dirty="0"/>
              <a:t>Q1: Why do </a:t>
            </a:r>
            <a:r>
              <a:rPr lang="en-GB" sz="2800" dirty="0" err="1"/>
              <a:t>MoS</a:t>
            </a:r>
            <a:r>
              <a:rPr lang="en-GB" sz="2800" dirty="0"/>
              <a:t> verbs behave differently from verbs of communication (at least </a:t>
            </a:r>
          </a:p>
          <a:p>
            <a:pPr algn="just"/>
            <a:r>
              <a:rPr lang="en-GB" sz="2800" dirty="0"/>
              <a:t>with respect to the 3 properties mentioned above)</a:t>
            </a:r>
          </a:p>
          <a:p>
            <a:pPr algn="just"/>
            <a:endParaRPr lang="en-GB" sz="2800" dirty="0"/>
          </a:p>
          <a:p>
            <a:pPr algn="just"/>
            <a:r>
              <a:rPr lang="en-GB" sz="2800" dirty="0"/>
              <a:t>Q2: How can we account for the apparently variable behaviour of </a:t>
            </a:r>
            <a:r>
              <a:rPr lang="en-GB" sz="2800" dirty="0" err="1"/>
              <a:t>MoS</a:t>
            </a:r>
            <a:r>
              <a:rPr lang="en-GB" sz="2800" dirty="0"/>
              <a:t> verbs?</a:t>
            </a:r>
          </a:p>
          <a:p>
            <a:pPr algn="just"/>
            <a:endParaRPr lang="en-GB" sz="2800" dirty="0"/>
          </a:p>
          <a:p>
            <a:pPr algn="just"/>
            <a:r>
              <a:rPr lang="en-GB" sz="2800" dirty="0"/>
              <a:t>Q3: Do </a:t>
            </a:r>
            <a:r>
              <a:rPr lang="en-GB" sz="2800" dirty="0" err="1"/>
              <a:t>MoS</a:t>
            </a:r>
            <a:r>
              <a:rPr lang="en-GB" sz="2800" dirty="0"/>
              <a:t> verbs behave the same </a:t>
            </a:r>
            <a:r>
              <a:rPr lang="en-GB" sz="2800" dirty="0" err="1"/>
              <a:t>crosslinguistically</a:t>
            </a:r>
            <a:r>
              <a:rPr lang="en-GB" sz="2800" dirty="0"/>
              <a:t>?  </a:t>
            </a:r>
          </a:p>
          <a:p>
            <a:pPr lvl="0" algn="just"/>
            <a:endParaRPr lang="en-GB" sz="2800" dirty="0"/>
          </a:p>
          <a:p>
            <a:pPr algn="just"/>
            <a:endParaRPr lang="en-GB" sz="2800" dirty="0"/>
          </a:p>
          <a:p>
            <a:pPr lvl="0" algn="just"/>
            <a:endParaRPr lang="en-GB" sz="2800" dirty="0"/>
          </a:p>
          <a:p>
            <a:endParaRPr lang="en-RO" sz="4000" dirty="0"/>
          </a:p>
          <a:p>
            <a:endParaRPr lang="en-RO" sz="4000" dirty="0"/>
          </a:p>
        </p:txBody>
      </p:sp>
    </p:spTree>
    <p:extLst>
      <p:ext uri="{BB962C8B-B14F-4D97-AF65-F5344CB8AC3E}">
        <p14:creationId xmlns:p14="http://schemas.microsoft.com/office/powerpoint/2010/main" val="3661758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79C12A6-54D9-EA40-95A2-31D8DCDF81CB}"/>
              </a:ext>
            </a:extLst>
          </p:cNvPr>
          <p:cNvSpPr txBox="1"/>
          <p:nvPr/>
        </p:nvSpPr>
        <p:spPr>
          <a:xfrm>
            <a:off x="442913" y="500063"/>
            <a:ext cx="49421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4000" dirty="0"/>
              <a:t>4. The traditional view </a:t>
            </a:r>
          </a:p>
        </p:txBody>
      </p:sp>
    </p:spTree>
    <p:extLst>
      <p:ext uri="{BB962C8B-B14F-4D97-AF65-F5344CB8AC3E}">
        <p14:creationId xmlns:p14="http://schemas.microsoft.com/office/powerpoint/2010/main" val="1540090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79C12A6-54D9-EA40-95A2-31D8DCDF81CB}"/>
              </a:ext>
            </a:extLst>
          </p:cNvPr>
          <p:cNvSpPr txBox="1"/>
          <p:nvPr/>
        </p:nvSpPr>
        <p:spPr>
          <a:xfrm>
            <a:off x="442913" y="485775"/>
            <a:ext cx="12087668" cy="52014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4000" dirty="0"/>
              <a:t>4. The traditional view</a:t>
            </a:r>
          </a:p>
          <a:p>
            <a:endParaRPr lang="en-RO" sz="4000" dirty="0"/>
          </a:p>
          <a:p>
            <a:pPr marL="514350" indent="-514350">
              <a:buAutoNum type="alphaUcParenR"/>
            </a:pPr>
            <a:r>
              <a:rPr lang="en-GB" sz="2800" dirty="0"/>
              <a:t>the semantic route (</a:t>
            </a:r>
            <a:r>
              <a:rPr lang="en-GB" sz="2800" dirty="0" err="1"/>
              <a:t>Erteshick</a:t>
            </a:r>
            <a:r>
              <a:rPr lang="en-GB" sz="2800" dirty="0"/>
              <a:t>-Shir, 1973; 2005; Ambridge and Goldberg, 2008)</a:t>
            </a:r>
          </a:p>
          <a:p>
            <a:endParaRPr lang="en-GB" sz="2800" dirty="0"/>
          </a:p>
          <a:p>
            <a:pPr marL="457200" indent="-457200">
              <a:buFontTx/>
              <a:buChar char="-"/>
            </a:pPr>
            <a:r>
              <a:rPr lang="en-GB" sz="2800" dirty="0" err="1"/>
              <a:t>MoS</a:t>
            </a:r>
            <a:r>
              <a:rPr lang="en-GB" sz="2800" dirty="0"/>
              <a:t> verbs are ”heavier” than verbs of communication </a:t>
            </a:r>
          </a:p>
          <a:p>
            <a:pPr marL="457200" indent="-457200">
              <a:buFontTx/>
              <a:buChar char="-"/>
            </a:pPr>
            <a:r>
              <a:rPr lang="en-GB" sz="2800" dirty="0"/>
              <a:t>Extraction is only possible from semantically heavy CPs </a:t>
            </a:r>
            <a:r>
              <a:rPr lang="en-GB" sz="2800" dirty="0">
                <a:sym typeface="Wingdings" pitchFamily="2" charset="2"/>
              </a:rPr>
              <a:t> the </a:t>
            </a:r>
            <a:r>
              <a:rPr lang="en-GB" sz="2800" dirty="0" err="1">
                <a:sym typeface="Wingdings" pitchFamily="2" charset="2"/>
              </a:rPr>
              <a:t>MoS</a:t>
            </a:r>
            <a:r>
              <a:rPr lang="en-GB" sz="2800" dirty="0">
                <a:sym typeface="Wingdings" pitchFamily="2" charset="2"/>
              </a:rPr>
              <a:t> verb is</a:t>
            </a:r>
          </a:p>
          <a:p>
            <a:r>
              <a:rPr lang="en-GB" sz="2800" dirty="0">
                <a:sym typeface="Wingdings" pitchFamily="2" charset="2"/>
              </a:rPr>
              <a:t>heavier than the CP  extraction is banned </a:t>
            </a:r>
          </a:p>
          <a:p>
            <a:pPr marL="457200" indent="-457200">
              <a:buFontTx/>
              <a:buChar char="-"/>
            </a:pPr>
            <a:r>
              <a:rPr lang="en-GB" sz="2800" dirty="0">
                <a:sym typeface="Wingdings" pitchFamily="2" charset="2"/>
              </a:rPr>
              <a:t>When the manner itself is taken for granted or when is part of the background</a:t>
            </a:r>
          </a:p>
          <a:p>
            <a:r>
              <a:rPr lang="en-GB" sz="2800" dirty="0">
                <a:sym typeface="Wingdings" pitchFamily="2" charset="2"/>
              </a:rPr>
              <a:t>information, extraction becomes possible 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	(8) What did Truman Capote lips he’d do? (</a:t>
            </a:r>
            <a:r>
              <a:rPr lang="en-GB" sz="2800" dirty="0" err="1"/>
              <a:t>Erteschik</a:t>
            </a:r>
            <a:r>
              <a:rPr lang="en-GB" sz="2800" dirty="0"/>
              <a:t>-Shir, 1972)</a:t>
            </a:r>
          </a:p>
        </p:txBody>
      </p:sp>
    </p:spTree>
    <p:extLst>
      <p:ext uri="{BB962C8B-B14F-4D97-AF65-F5344CB8AC3E}">
        <p14:creationId xmlns:p14="http://schemas.microsoft.com/office/powerpoint/2010/main" val="15542025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79C12A6-54D9-EA40-95A2-31D8DCDF81CB}"/>
              </a:ext>
            </a:extLst>
          </p:cNvPr>
          <p:cNvSpPr txBox="1"/>
          <p:nvPr/>
        </p:nvSpPr>
        <p:spPr>
          <a:xfrm>
            <a:off x="442913" y="485775"/>
            <a:ext cx="11844781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4000" dirty="0"/>
              <a:t>4. The traditional view</a:t>
            </a:r>
          </a:p>
          <a:p>
            <a:endParaRPr lang="en-RO" sz="4000" dirty="0"/>
          </a:p>
          <a:p>
            <a:r>
              <a:rPr lang="en-RO" sz="2800" dirty="0"/>
              <a:t>B) The syntactic route (Stowell, 1981; Snyder, 1992)</a:t>
            </a:r>
          </a:p>
          <a:p>
            <a:endParaRPr lang="en-RO" sz="2800" dirty="0"/>
          </a:p>
          <a:p>
            <a:pPr marL="457200" indent="-457200">
              <a:buFontTx/>
              <a:buChar char="-"/>
            </a:pPr>
            <a:r>
              <a:rPr lang="en-GB" sz="2800" dirty="0"/>
              <a:t>T</a:t>
            </a:r>
            <a:r>
              <a:rPr lang="en-RO" sz="2800" dirty="0"/>
              <a:t>he CP is not an argument </a:t>
            </a:r>
          </a:p>
          <a:p>
            <a:pPr marL="457200" indent="-457200">
              <a:buFontTx/>
              <a:buChar char="-"/>
            </a:pPr>
            <a:endParaRPr lang="en-RO" sz="2800" dirty="0"/>
          </a:p>
          <a:p>
            <a:pPr marL="514350" indent="-514350">
              <a:buAutoNum type="alphaLcParenR"/>
            </a:pPr>
            <a:r>
              <a:rPr lang="en-RO" sz="2800" dirty="0"/>
              <a:t>T</a:t>
            </a:r>
            <a:r>
              <a:rPr lang="en-GB" sz="2800" dirty="0"/>
              <a:t>he adjunct analysis (Stowell, 1981): </a:t>
            </a:r>
          </a:p>
          <a:p>
            <a:r>
              <a:rPr lang="en-GB" sz="2800" dirty="0"/>
              <a:t>	(9) John shouted to leave </a:t>
            </a:r>
            <a:r>
              <a:rPr lang="en-GB" sz="2800" dirty="0">
                <a:sym typeface="Wingdings" pitchFamily="2" charset="2"/>
              </a:rPr>
              <a:t></a:t>
            </a:r>
            <a:r>
              <a:rPr lang="en-GB" sz="2800" dirty="0"/>
              <a:t> John uttered a shout, conveying the message</a:t>
            </a:r>
          </a:p>
          <a:p>
            <a:r>
              <a:rPr lang="en-GB" sz="2800" dirty="0"/>
              <a:t> to leave</a:t>
            </a:r>
          </a:p>
          <a:p>
            <a:endParaRPr lang="en-GB" sz="2800" dirty="0"/>
          </a:p>
          <a:p>
            <a:pPr marL="514350" indent="-514350">
              <a:buAutoNum type="alphaLcParenR" startAt="2"/>
            </a:pPr>
            <a:r>
              <a:rPr lang="en-GB" sz="2800" dirty="0"/>
              <a:t>The appositive analysis (Snyder, 1992): </a:t>
            </a:r>
          </a:p>
          <a:p>
            <a:r>
              <a:rPr lang="en-GB" sz="2800" dirty="0"/>
              <a:t>	(10) [V (make)) ] [ NP (a) [NP grunt]] </a:t>
            </a:r>
          </a:p>
          <a:p>
            <a:r>
              <a:rPr lang="en-GB" sz="2800" dirty="0"/>
              <a:t>	      </a:t>
            </a:r>
          </a:p>
          <a:p>
            <a:endParaRPr lang="en-RO" sz="2800" dirty="0"/>
          </a:p>
        </p:txBody>
      </p:sp>
    </p:spTree>
    <p:extLst>
      <p:ext uri="{BB962C8B-B14F-4D97-AF65-F5344CB8AC3E}">
        <p14:creationId xmlns:p14="http://schemas.microsoft.com/office/powerpoint/2010/main" val="40423456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F393DFE-5D08-C64A-9483-2D8F1F54714F}"/>
              </a:ext>
            </a:extLst>
          </p:cNvPr>
          <p:cNvSpPr txBox="1"/>
          <p:nvPr/>
        </p:nvSpPr>
        <p:spPr>
          <a:xfrm>
            <a:off x="140267" y="171450"/>
            <a:ext cx="12332928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4000" dirty="0"/>
              <a:t>5. An alternative approach – are MoS verbs truly manner? </a:t>
            </a:r>
          </a:p>
          <a:p>
            <a:endParaRPr lang="en-RO" sz="2800" dirty="0"/>
          </a:p>
          <a:p>
            <a:r>
              <a:rPr lang="en-GB" sz="2800" dirty="0" err="1"/>
              <a:t>MoS</a:t>
            </a:r>
            <a:r>
              <a:rPr lang="en-GB" sz="2800" dirty="0"/>
              <a:t> verbs are defined as “verbs referring to intended acts of communication by </a:t>
            </a:r>
          </a:p>
          <a:p>
            <a:r>
              <a:rPr lang="en-GB" sz="2800" dirty="0"/>
              <a:t>speech </a:t>
            </a:r>
            <a:r>
              <a:rPr lang="en-GB" sz="2800" b="1" dirty="0"/>
              <a:t>and</a:t>
            </a:r>
            <a:r>
              <a:rPr lang="en-GB" sz="2800" dirty="0"/>
              <a:t> describing physical characteristics of the speech act” (Zwicky, 1971)</a:t>
            </a:r>
          </a:p>
          <a:p>
            <a:endParaRPr lang="en-GB" sz="2800" dirty="0"/>
          </a:p>
          <a:p>
            <a:r>
              <a:rPr lang="en-RO" sz="2800" dirty="0"/>
              <a:t> </a:t>
            </a:r>
          </a:p>
          <a:p>
            <a:endParaRPr lang="en-RO" sz="2800" dirty="0"/>
          </a:p>
          <a:p>
            <a:endParaRPr lang="en-RO" sz="2800" dirty="0"/>
          </a:p>
        </p:txBody>
      </p:sp>
    </p:spTree>
    <p:extLst>
      <p:ext uri="{BB962C8B-B14F-4D97-AF65-F5344CB8AC3E}">
        <p14:creationId xmlns:p14="http://schemas.microsoft.com/office/powerpoint/2010/main" val="4267643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06E019-21A5-4841-83C1-78A69B7BBB3F}"/>
              </a:ext>
            </a:extLst>
          </p:cNvPr>
          <p:cNvSpPr txBox="1"/>
          <p:nvPr/>
        </p:nvSpPr>
        <p:spPr>
          <a:xfrm>
            <a:off x="0" y="171450"/>
            <a:ext cx="352391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4000" dirty="0"/>
              <a:t>1. Starting point</a:t>
            </a:r>
          </a:p>
          <a:p>
            <a:endParaRPr lang="en-RO" sz="4000" dirty="0"/>
          </a:p>
        </p:txBody>
      </p:sp>
    </p:spTree>
    <p:extLst>
      <p:ext uri="{BB962C8B-B14F-4D97-AF65-F5344CB8AC3E}">
        <p14:creationId xmlns:p14="http://schemas.microsoft.com/office/powerpoint/2010/main" val="40167413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F393DFE-5D08-C64A-9483-2D8F1F54714F}"/>
              </a:ext>
            </a:extLst>
          </p:cNvPr>
          <p:cNvSpPr txBox="1"/>
          <p:nvPr/>
        </p:nvSpPr>
        <p:spPr>
          <a:xfrm>
            <a:off x="0" y="114300"/>
            <a:ext cx="12332928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4000" dirty="0"/>
              <a:t>5. An alternative approach – are MoS verbs truly manner? </a:t>
            </a:r>
          </a:p>
          <a:p>
            <a:endParaRPr lang="en-RO" sz="2800" dirty="0"/>
          </a:p>
          <a:p>
            <a:r>
              <a:rPr lang="en-GB" sz="2800" dirty="0" err="1"/>
              <a:t>MoS</a:t>
            </a:r>
            <a:r>
              <a:rPr lang="en-GB" sz="2800" dirty="0"/>
              <a:t> verbs are defined as “verbs referring to intended acts of communication by </a:t>
            </a:r>
          </a:p>
          <a:p>
            <a:r>
              <a:rPr lang="en-GB" sz="2800" dirty="0"/>
              <a:t>speech </a:t>
            </a:r>
            <a:r>
              <a:rPr lang="en-GB" sz="2800" b="1" dirty="0"/>
              <a:t>and</a:t>
            </a:r>
            <a:r>
              <a:rPr lang="en-GB" sz="2800" dirty="0"/>
              <a:t> describing physical characteristics of the speech act” (Zwicky, 1971)</a:t>
            </a:r>
          </a:p>
          <a:p>
            <a:endParaRPr lang="en-GB" sz="2800" dirty="0"/>
          </a:p>
          <a:p>
            <a:r>
              <a:rPr lang="en-GB" sz="2800" dirty="0"/>
              <a:t>Proposal: </a:t>
            </a:r>
            <a:r>
              <a:rPr lang="en-GB" sz="2800" dirty="0" err="1"/>
              <a:t>MoS</a:t>
            </a:r>
            <a:r>
              <a:rPr lang="en-GB" sz="2800" dirty="0"/>
              <a:t> verbs are not just manner verbs </a:t>
            </a:r>
            <a:r>
              <a:rPr lang="en-GB" sz="2800" dirty="0">
                <a:sym typeface="Wingdings" pitchFamily="2" charset="2"/>
              </a:rPr>
              <a:t> they come in two guises</a:t>
            </a:r>
            <a:r>
              <a:rPr lang="en-GB" sz="2800" dirty="0"/>
              <a:t> 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r>
              <a:rPr lang="en-RO" sz="2800" dirty="0"/>
              <a:t> </a:t>
            </a:r>
          </a:p>
          <a:p>
            <a:endParaRPr lang="en-RO" sz="2800" dirty="0"/>
          </a:p>
          <a:p>
            <a:endParaRPr lang="en-RO" sz="2800" dirty="0"/>
          </a:p>
        </p:txBody>
      </p:sp>
    </p:spTree>
    <p:extLst>
      <p:ext uri="{BB962C8B-B14F-4D97-AF65-F5344CB8AC3E}">
        <p14:creationId xmlns:p14="http://schemas.microsoft.com/office/powerpoint/2010/main" val="16562164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F393DFE-5D08-C64A-9483-2D8F1F54714F}"/>
              </a:ext>
            </a:extLst>
          </p:cNvPr>
          <p:cNvSpPr txBox="1"/>
          <p:nvPr/>
        </p:nvSpPr>
        <p:spPr>
          <a:xfrm>
            <a:off x="0" y="114300"/>
            <a:ext cx="12439046" cy="8032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4000" dirty="0"/>
              <a:t>5. An alternative approach – are MoS verbs truly manner? </a:t>
            </a:r>
          </a:p>
          <a:p>
            <a:endParaRPr lang="en-RO" sz="2800" dirty="0"/>
          </a:p>
          <a:p>
            <a:endParaRPr lang="en-GB" sz="2800" dirty="0"/>
          </a:p>
          <a:p>
            <a:r>
              <a:rPr lang="en-GB" sz="2800" dirty="0">
                <a:sym typeface="Wingdings" pitchFamily="2" charset="2"/>
              </a:rPr>
              <a:t> Manner verbs: verbs referring to intended acts of communication by speech… </a:t>
            </a:r>
          </a:p>
          <a:p>
            <a:r>
              <a:rPr lang="en-GB" sz="2800" dirty="0">
                <a:sym typeface="Wingdings" pitchFamily="2" charset="2"/>
              </a:rPr>
              <a:t> </a:t>
            </a:r>
          </a:p>
          <a:p>
            <a:r>
              <a:rPr lang="en-GB" sz="2800" dirty="0">
                <a:sym typeface="Wingdings" pitchFamily="2" charset="2"/>
              </a:rPr>
              <a:t>	(11) Mary whispered that she was scared.  Mary said that she was </a:t>
            </a:r>
          </a:p>
          <a:p>
            <a:r>
              <a:rPr lang="en-GB" sz="2800" dirty="0">
                <a:sym typeface="Wingdings" pitchFamily="2" charset="2"/>
              </a:rPr>
              <a:t>scared, in a whispering manner. </a:t>
            </a:r>
          </a:p>
          <a:p>
            <a:r>
              <a:rPr lang="en-GB" sz="2800" dirty="0">
                <a:sym typeface="Wingdings" pitchFamily="2" charset="2"/>
              </a:rPr>
              <a:t> </a:t>
            </a:r>
          </a:p>
          <a:p>
            <a:pPr marL="457200" indent="-457200">
              <a:buFont typeface="Wingdings" pitchFamily="2" charset="2"/>
              <a:buChar char="à"/>
            </a:pPr>
            <a:r>
              <a:rPr lang="en-GB" sz="2800" dirty="0">
                <a:sym typeface="Wingdings" pitchFamily="2" charset="2"/>
              </a:rPr>
              <a:t>verbs of implicit creation: …and describing physical characteristics of the</a:t>
            </a:r>
          </a:p>
          <a:p>
            <a:r>
              <a:rPr lang="en-GB" sz="2800" dirty="0">
                <a:sym typeface="Wingdings" pitchFamily="2" charset="2"/>
              </a:rPr>
              <a:t> speech act</a:t>
            </a:r>
          </a:p>
          <a:p>
            <a:r>
              <a:rPr lang="en-GB" sz="2800" dirty="0">
                <a:sym typeface="Wingdings" pitchFamily="2" charset="2"/>
              </a:rPr>
              <a:t> </a:t>
            </a:r>
          </a:p>
          <a:p>
            <a:r>
              <a:rPr lang="en-GB" sz="2800" dirty="0">
                <a:sym typeface="Wingdings" pitchFamily="2" charset="2"/>
              </a:rPr>
              <a:t>	(12) John mumbled the answer to the question.  John produced a mumble, </a:t>
            </a:r>
          </a:p>
          <a:p>
            <a:r>
              <a:rPr lang="en-GB" sz="2800" dirty="0">
                <a:sym typeface="Wingdings" pitchFamily="2" charset="2"/>
              </a:rPr>
              <a:t>which was the answer to the question. </a:t>
            </a:r>
          </a:p>
          <a:p>
            <a:endParaRPr lang="en-GB" sz="2800" dirty="0"/>
          </a:p>
          <a:p>
            <a:endParaRPr lang="en-GB" sz="2800" dirty="0"/>
          </a:p>
          <a:p>
            <a:r>
              <a:rPr lang="en-RO" sz="2800" dirty="0"/>
              <a:t> </a:t>
            </a:r>
          </a:p>
          <a:p>
            <a:endParaRPr lang="en-RO" sz="2800" dirty="0"/>
          </a:p>
          <a:p>
            <a:endParaRPr lang="en-RO" sz="2800" dirty="0"/>
          </a:p>
        </p:txBody>
      </p:sp>
    </p:spTree>
    <p:extLst>
      <p:ext uri="{BB962C8B-B14F-4D97-AF65-F5344CB8AC3E}">
        <p14:creationId xmlns:p14="http://schemas.microsoft.com/office/powerpoint/2010/main" val="4234470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F393DFE-5D08-C64A-9483-2D8F1F54714F}"/>
              </a:ext>
            </a:extLst>
          </p:cNvPr>
          <p:cNvSpPr txBox="1"/>
          <p:nvPr/>
        </p:nvSpPr>
        <p:spPr>
          <a:xfrm>
            <a:off x="0" y="114300"/>
            <a:ext cx="1233292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4000" dirty="0"/>
              <a:t>5. An alternative approach – are MoS verbs truly manner? </a:t>
            </a:r>
          </a:p>
          <a:p>
            <a:endParaRPr lang="en-RO" sz="2800" dirty="0"/>
          </a:p>
          <a:p>
            <a:r>
              <a:rPr lang="en-GB" sz="2800" dirty="0"/>
              <a:t>Verbs of implicit creation (</a:t>
            </a:r>
            <a:r>
              <a:rPr lang="en-GB" sz="2800" dirty="0" err="1"/>
              <a:t>Jezek</a:t>
            </a:r>
            <a:r>
              <a:rPr lang="en-GB" sz="2800" dirty="0"/>
              <a:t>, 2014) </a:t>
            </a:r>
            <a:r>
              <a:rPr lang="en-GB" sz="2800" dirty="0">
                <a:sym typeface="Wingdings" pitchFamily="2" charset="2"/>
              </a:rPr>
              <a:t> verbs “denoting the coming into being </a:t>
            </a:r>
          </a:p>
          <a:p>
            <a:r>
              <a:rPr lang="en-GB" sz="2800" dirty="0">
                <a:sym typeface="Wingdings" pitchFamily="2" charset="2"/>
              </a:rPr>
              <a:t>of an entity that does not surface as an argument of the verb” </a:t>
            </a:r>
          </a:p>
          <a:p>
            <a:endParaRPr lang="en-GB" sz="2800" dirty="0">
              <a:sym typeface="Wingdings" pitchFamily="2" charset="2"/>
            </a:endParaRPr>
          </a:p>
          <a:p>
            <a:r>
              <a:rPr lang="en-GB" sz="2800" dirty="0">
                <a:sym typeface="Wingdings" pitchFamily="2" charset="2"/>
              </a:rPr>
              <a:t>	</a:t>
            </a:r>
          </a:p>
          <a:p>
            <a:endParaRPr lang="en-GB" sz="2800" dirty="0"/>
          </a:p>
          <a:p>
            <a:endParaRPr lang="en-GB" sz="2800" dirty="0"/>
          </a:p>
          <a:p>
            <a:r>
              <a:rPr lang="en-RO" sz="2800" dirty="0"/>
              <a:t> </a:t>
            </a:r>
          </a:p>
          <a:p>
            <a:endParaRPr lang="en-RO" sz="2800" dirty="0"/>
          </a:p>
          <a:p>
            <a:endParaRPr lang="en-RO" sz="2800" dirty="0"/>
          </a:p>
        </p:txBody>
      </p:sp>
    </p:spTree>
    <p:extLst>
      <p:ext uri="{BB962C8B-B14F-4D97-AF65-F5344CB8AC3E}">
        <p14:creationId xmlns:p14="http://schemas.microsoft.com/office/powerpoint/2010/main" val="527505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F393DFE-5D08-C64A-9483-2D8F1F54714F}"/>
              </a:ext>
            </a:extLst>
          </p:cNvPr>
          <p:cNvSpPr txBox="1"/>
          <p:nvPr/>
        </p:nvSpPr>
        <p:spPr>
          <a:xfrm>
            <a:off x="0" y="114300"/>
            <a:ext cx="12332928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4000" dirty="0"/>
              <a:t>5. An alternative approach – are MoS verbs truly manner? </a:t>
            </a:r>
          </a:p>
          <a:p>
            <a:endParaRPr lang="en-RO" sz="2800" dirty="0"/>
          </a:p>
          <a:p>
            <a:r>
              <a:rPr lang="en-GB" sz="2800" dirty="0"/>
              <a:t>- Verbs of implicit creation (</a:t>
            </a:r>
            <a:r>
              <a:rPr lang="en-GB" sz="2800" dirty="0" err="1"/>
              <a:t>Jezek</a:t>
            </a:r>
            <a:r>
              <a:rPr lang="en-GB" sz="2800" dirty="0"/>
              <a:t>, 2014) </a:t>
            </a:r>
            <a:r>
              <a:rPr lang="en-GB" sz="2800" dirty="0">
                <a:sym typeface="Wingdings" pitchFamily="2" charset="2"/>
              </a:rPr>
              <a:t> verbs “denoting the coming into being </a:t>
            </a:r>
          </a:p>
          <a:p>
            <a:r>
              <a:rPr lang="en-GB" sz="2800" dirty="0">
                <a:sym typeface="Wingdings" pitchFamily="2" charset="2"/>
              </a:rPr>
              <a:t>of an entity that does not surface as an argument of the verb” </a:t>
            </a:r>
          </a:p>
          <a:p>
            <a:endParaRPr lang="en-GB" sz="2800" dirty="0">
              <a:sym typeface="Wingdings" pitchFamily="2" charset="2"/>
            </a:endParaRPr>
          </a:p>
          <a:p>
            <a:pPr lvl="0"/>
            <a:r>
              <a:rPr lang="en-GB" sz="2800" dirty="0">
                <a:sym typeface="Wingdings" pitchFamily="2" charset="2"/>
              </a:rPr>
              <a:t>	(13) translate a book  translation</a:t>
            </a:r>
          </a:p>
          <a:p>
            <a:pPr lvl="0"/>
            <a:r>
              <a:rPr lang="en-GB" sz="2800" dirty="0">
                <a:sym typeface="Wingdings" pitchFamily="2" charset="2"/>
              </a:rPr>
              <a:t>                   paint a landscape  a painting</a:t>
            </a:r>
          </a:p>
          <a:p>
            <a:pPr lvl="0"/>
            <a:r>
              <a:rPr lang="en-GB" sz="2800" dirty="0">
                <a:sym typeface="Wingdings" pitchFamily="2" charset="2"/>
              </a:rPr>
              <a:t>                   braid your hair  a braid </a:t>
            </a:r>
          </a:p>
          <a:p>
            <a:pPr lvl="0"/>
            <a:endParaRPr lang="en-GB" sz="2800" dirty="0">
              <a:sym typeface="Wingdings" pitchFamily="2" charset="2"/>
            </a:endParaRPr>
          </a:p>
          <a:p>
            <a:r>
              <a:rPr lang="en-GB" sz="2800" dirty="0">
                <a:sym typeface="Wingdings" pitchFamily="2" charset="2"/>
              </a:rPr>
              <a:t>	</a:t>
            </a:r>
          </a:p>
          <a:p>
            <a:endParaRPr lang="en-GB" sz="2800" dirty="0"/>
          </a:p>
          <a:p>
            <a:endParaRPr lang="en-GB" sz="2800" dirty="0"/>
          </a:p>
          <a:p>
            <a:r>
              <a:rPr lang="en-RO" sz="2800" dirty="0"/>
              <a:t> </a:t>
            </a:r>
          </a:p>
          <a:p>
            <a:endParaRPr lang="en-RO" sz="2800" dirty="0"/>
          </a:p>
          <a:p>
            <a:endParaRPr lang="en-RO" sz="2800" dirty="0"/>
          </a:p>
        </p:txBody>
      </p:sp>
    </p:spTree>
    <p:extLst>
      <p:ext uri="{BB962C8B-B14F-4D97-AF65-F5344CB8AC3E}">
        <p14:creationId xmlns:p14="http://schemas.microsoft.com/office/powerpoint/2010/main" val="11971321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F393DFE-5D08-C64A-9483-2D8F1F54714F}"/>
              </a:ext>
            </a:extLst>
          </p:cNvPr>
          <p:cNvSpPr txBox="1"/>
          <p:nvPr/>
        </p:nvSpPr>
        <p:spPr>
          <a:xfrm>
            <a:off x="0" y="114300"/>
            <a:ext cx="12332928" cy="93256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4000" dirty="0"/>
              <a:t>5. An alternative approach – are MoS verbs truly manner? </a:t>
            </a:r>
          </a:p>
          <a:p>
            <a:endParaRPr lang="en-RO" sz="2800" dirty="0"/>
          </a:p>
          <a:p>
            <a:r>
              <a:rPr lang="en-GB" sz="2800" dirty="0"/>
              <a:t>- Verbs of implicit creation (</a:t>
            </a:r>
            <a:r>
              <a:rPr lang="en-GB" sz="2800" dirty="0" err="1"/>
              <a:t>Jezek</a:t>
            </a:r>
            <a:r>
              <a:rPr lang="en-GB" sz="2800" dirty="0"/>
              <a:t>, 2014) </a:t>
            </a:r>
            <a:r>
              <a:rPr lang="en-GB" sz="2800" dirty="0">
                <a:sym typeface="Wingdings" pitchFamily="2" charset="2"/>
              </a:rPr>
              <a:t> verbs “denoting the coming into being </a:t>
            </a:r>
          </a:p>
          <a:p>
            <a:r>
              <a:rPr lang="en-GB" sz="2800" dirty="0">
                <a:sym typeface="Wingdings" pitchFamily="2" charset="2"/>
              </a:rPr>
              <a:t>of an entity that does not surface as an argument of the verb” </a:t>
            </a:r>
          </a:p>
          <a:p>
            <a:endParaRPr lang="en-GB" sz="2800" dirty="0">
              <a:sym typeface="Wingdings" pitchFamily="2" charset="2"/>
            </a:endParaRPr>
          </a:p>
          <a:p>
            <a:pPr lvl="0"/>
            <a:r>
              <a:rPr lang="en-GB" sz="2800" dirty="0">
                <a:sym typeface="Wingdings" pitchFamily="2" charset="2"/>
              </a:rPr>
              <a:t>	(13) translate a book  translation</a:t>
            </a:r>
          </a:p>
          <a:p>
            <a:pPr lvl="0"/>
            <a:r>
              <a:rPr lang="en-GB" sz="2800" dirty="0">
                <a:sym typeface="Wingdings" pitchFamily="2" charset="2"/>
              </a:rPr>
              <a:t>                    paint a landscape  a painting</a:t>
            </a:r>
          </a:p>
          <a:p>
            <a:pPr lvl="0"/>
            <a:r>
              <a:rPr lang="en-GB" sz="2800" dirty="0">
                <a:sym typeface="Wingdings" pitchFamily="2" charset="2"/>
              </a:rPr>
              <a:t>                    braid your hair  a braid </a:t>
            </a:r>
          </a:p>
          <a:p>
            <a:pPr lvl="0"/>
            <a:endParaRPr lang="en-GB" sz="2800" dirty="0">
              <a:sym typeface="Wingdings" pitchFamily="2" charset="2"/>
            </a:endParaRPr>
          </a:p>
          <a:p>
            <a:pPr marL="457200" indent="-457200">
              <a:buFontTx/>
              <a:buChar char="-"/>
            </a:pPr>
            <a:r>
              <a:rPr lang="en-GB" sz="2800" dirty="0">
                <a:sym typeface="Wingdings" pitchFamily="2" charset="2"/>
              </a:rPr>
              <a:t>“Here something is created, but not literally the thing named by the object NP.</a:t>
            </a:r>
          </a:p>
          <a:p>
            <a:r>
              <a:rPr lang="en-GB" sz="2800" dirty="0">
                <a:sym typeface="Wingdings" pitchFamily="2" charset="2"/>
              </a:rPr>
              <a:t>Rather, a representation of that object is created, and the object itself does not </a:t>
            </a:r>
          </a:p>
          <a:p>
            <a:r>
              <a:rPr lang="en-GB" sz="2800" dirty="0">
                <a:sym typeface="Wingdings" pitchFamily="2" charset="2"/>
              </a:rPr>
              <a:t>undergo any change” (</a:t>
            </a:r>
            <a:r>
              <a:rPr lang="en-GB" sz="2800" dirty="0" err="1">
                <a:sym typeface="Wingdings" pitchFamily="2" charset="2"/>
              </a:rPr>
              <a:t>Dowty</a:t>
            </a:r>
            <a:r>
              <a:rPr lang="en-GB" sz="2800" dirty="0">
                <a:sym typeface="Wingdings" pitchFamily="2" charset="2"/>
              </a:rPr>
              <a:t>, 1979, in </a:t>
            </a:r>
            <a:r>
              <a:rPr lang="en-GB" sz="2800" dirty="0" err="1">
                <a:sym typeface="Wingdings" pitchFamily="2" charset="2"/>
              </a:rPr>
              <a:t>Jezek</a:t>
            </a:r>
            <a:r>
              <a:rPr lang="en-GB" sz="2800" dirty="0">
                <a:sym typeface="Wingdings" pitchFamily="2" charset="2"/>
              </a:rPr>
              <a:t>, 2010) </a:t>
            </a:r>
          </a:p>
          <a:p>
            <a:endParaRPr lang="en-GB" sz="2800" dirty="0">
              <a:sym typeface="Wingdings" pitchFamily="2" charset="2"/>
            </a:endParaRPr>
          </a:p>
          <a:p>
            <a:pPr lvl="0"/>
            <a:endParaRPr lang="en-GB" sz="2800" dirty="0">
              <a:sym typeface="Wingdings" pitchFamily="2" charset="2"/>
            </a:endParaRPr>
          </a:p>
          <a:p>
            <a:pPr lvl="0"/>
            <a:endParaRPr lang="en-GB" sz="2800" dirty="0">
              <a:sym typeface="Wingdings" pitchFamily="2" charset="2"/>
            </a:endParaRPr>
          </a:p>
          <a:p>
            <a:r>
              <a:rPr lang="en-GB" sz="2800" dirty="0">
                <a:sym typeface="Wingdings" pitchFamily="2" charset="2"/>
              </a:rPr>
              <a:t>	</a:t>
            </a:r>
          </a:p>
          <a:p>
            <a:endParaRPr lang="en-GB" sz="2800" dirty="0"/>
          </a:p>
          <a:p>
            <a:endParaRPr lang="en-GB" sz="2800" dirty="0"/>
          </a:p>
          <a:p>
            <a:r>
              <a:rPr lang="en-RO" sz="2800" dirty="0"/>
              <a:t> </a:t>
            </a:r>
          </a:p>
          <a:p>
            <a:endParaRPr lang="en-RO" sz="2800" dirty="0"/>
          </a:p>
          <a:p>
            <a:endParaRPr lang="en-RO" sz="2800" dirty="0"/>
          </a:p>
        </p:txBody>
      </p:sp>
    </p:spTree>
    <p:extLst>
      <p:ext uri="{BB962C8B-B14F-4D97-AF65-F5344CB8AC3E}">
        <p14:creationId xmlns:p14="http://schemas.microsoft.com/office/powerpoint/2010/main" val="22059632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F393DFE-5D08-C64A-9483-2D8F1F54714F}"/>
              </a:ext>
            </a:extLst>
          </p:cNvPr>
          <p:cNvSpPr txBox="1"/>
          <p:nvPr/>
        </p:nvSpPr>
        <p:spPr>
          <a:xfrm>
            <a:off x="0" y="114300"/>
            <a:ext cx="12561965" cy="97565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4000" dirty="0"/>
              <a:t>5. An alternative approach – are MoS verbs truly manner? </a:t>
            </a:r>
          </a:p>
          <a:p>
            <a:endParaRPr lang="en-RO" sz="2800" dirty="0"/>
          </a:p>
          <a:p>
            <a:r>
              <a:rPr lang="en-GB" sz="2800" dirty="0"/>
              <a:t>- Verbs of implicit creation (</a:t>
            </a:r>
            <a:r>
              <a:rPr lang="en-GB" sz="2800" dirty="0" err="1"/>
              <a:t>Jezek</a:t>
            </a:r>
            <a:r>
              <a:rPr lang="en-GB" sz="2800" dirty="0"/>
              <a:t>, 2014) </a:t>
            </a:r>
            <a:r>
              <a:rPr lang="en-GB" sz="2800" dirty="0">
                <a:sym typeface="Wingdings" pitchFamily="2" charset="2"/>
              </a:rPr>
              <a:t> verbs “denoting the coming into being </a:t>
            </a:r>
          </a:p>
          <a:p>
            <a:r>
              <a:rPr lang="en-GB" sz="2800" dirty="0">
                <a:sym typeface="Wingdings" pitchFamily="2" charset="2"/>
              </a:rPr>
              <a:t>of an entity that does not surface as an argument of the verb” </a:t>
            </a:r>
          </a:p>
          <a:p>
            <a:endParaRPr lang="en-GB" sz="2800" dirty="0">
              <a:sym typeface="Wingdings" pitchFamily="2" charset="2"/>
            </a:endParaRPr>
          </a:p>
          <a:p>
            <a:pPr lvl="0"/>
            <a:r>
              <a:rPr lang="en-GB" sz="2800" dirty="0">
                <a:sym typeface="Wingdings" pitchFamily="2" charset="2"/>
              </a:rPr>
              <a:t>	(13) translate a book  translation</a:t>
            </a:r>
          </a:p>
          <a:p>
            <a:pPr lvl="0"/>
            <a:r>
              <a:rPr lang="en-GB" sz="2800" dirty="0">
                <a:sym typeface="Wingdings" pitchFamily="2" charset="2"/>
              </a:rPr>
              <a:t>                   paint a landscape  a painting</a:t>
            </a:r>
          </a:p>
          <a:p>
            <a:pPr lvl="0"/>
            <a:r>
              <a:rPr lang="en-GB" sz="2800" dirty="0">
                <a:sym typeface="Wingdings" pitchFamily="2" charset="2"/>
              </a:rPr>
              <a:t>                   braid your hair  a braid </a:t>
            </a:r>
          </a:p>
          <a:p>
            <a:pPr lvl="0"/>
            <a:endParaRPr lang="en-GB" sz="2800" dirty="0">
              <a:sym typeface="Wingdings" pitchFamily="2" charset="2"/>
            </a:endParaRPr>
          </a:p>
          <a:p>
            <a:pPr marL="457200" indent="-457200">
              <a:buFontTx/>
              <a:buChar char="-"/>
            </a:pPr>
            <a:r>
              <a:rPr lang="en-GB" sz="2800" dirty="0">
                <a:sym typeface="Wingdings" pitchFamily="2" charset="2"/>
              </a:rPr>
              <a:t>“Here something is created, but not literally the thing named by the object NP.</a:t>
            </a:r>
          </a:p>
          <a:p>
            <a:r>
              <a:rPr lang="en-GB" sz="2800" dirty="0">
                <a:sym typeface="Wingdings" pitchFamily="2" charset="2"/>
              </a:rPr>
              <a:t>Rather, a representation of that object is created, and the object itself does not </a:t>
            </a:r>
          </a:p>
          <a:p>
            <a:r>
              <a:rPr lang="en-GB" sz="2800" dirty="0">
                <a:sym typeface="Wingdings" pitchFamily="2" charset="2"/>
              </a:rPr>
              <a:t>undergo any change” (</a:t>
            </a:r>
            <a:r>
              <a:rPr lang="en-GB" sz="2800" dirty="0" err="1">
                <a:sym typeface="Wingdings" pitchFamily="2" charset="2"/>
              </a:rPr>
              <a:t>Dowty</a:t>
            </a:r>
            <a:r>
              <a:rPr lang="en-GB" sz="2800" dirty="0">
                <a:sym typeface="Wingdings" pitchFamily="2" charset="2"/>
              </a:rPr>
              <a:t>, 1979, in </a:t>
            </a:r>
            <a:r>
              <a:rPr lang="en-GB" sz="2800" dirty="0" err="1">
                <a:sym typeface="Wingdings" pitchFamily="2" charset="2"/>
              </a:rPr>
              <a:t>Jezek</a:t>
            </a:r>
            <a:r>
              <a:rPr lang="en-GB" sz="2800" dirty="0">
                <a:sym typeface="Wingdings" pitchFamily="2" charset="2"/>
              </a:rPr>
              <a:t>, 2010) </a:t>
            </a:r>
          </a:p>
          <a:p>
            <a:endParaRPr lang="en-GB" sz="2800" dirty="0">
              <a:sym typeface="Wingdings" pitchFamily="2" charset="2"/>
            </a:endParaRPr>
          </a:p>
          <a:p>
            <a:r>
              <a:rPr lang="en-GB" sz="2800" dirty="0">
                <a:sym typeface="Wingdings" pitchFamily="2" charset="2"/>
              </a:rPr>
              <a:t>- Levin, 1993: “A number of verbs listed in the various subclasses of verbs of creation </a:t>
            </a:r>
          </a:p>
          <a:p>
            <a:r>
              <a:rPr lang="en-GB" sz="2800" dirty="0">
                <a:sym typeface="Wingdings" pitchFamily="2" charset="2"/>
              </a:rPr>
              <a:t>and transformation are also found listed as members of other verb classes.”</a:t>
            </a:r>
          </a:p>
          <a:p>
            <a:endParaRPr lang="en-GB" sz="2800" dirty="0">
              <a:sym typeface="Wingdings" pitchFamily="2" charset="2"/>
            </a:endParaRPr>
          </a:p>
          <a:p>
            <a:r>
              <a:rPr lang="en-GB" sz="2800" dirty="0">
                <a:sym typeface="Wingdings" pitchFamily="2" charset="2"/>
              </a:rPr>
              <a:t>	</a:t>
            </a:r>
          </a:p>
          <a:p>
            <a:endParaRPr lang="en-GB" sz="2800" dirty="0"/>
          </a:p>
          <a:p>
            <a:endParaRPr lang="en-GB" sz="2800" dirty="0"/>
          </a:p>
          <a:p>
            <a:r>
              <a:rPr lang="en-RO" sz="2800" dirty="0"/>
              <a:t> </a:t>
            </a:r>
          </a:p>
          <a:p>
            <a:endParaRPr lang="en-RO" sz="2800" dirty="0"/>
          </a:p>
          <a:p>
            <a:endParaRPr lang="en-RO" sz="2800" dirty="0"/>
          </a:p>
        </p:txBody>
      </p:sp>
    </p:spTree>
    <p:extLst>
      <p:ext uri="{BB962C8B-B14F-4D97-AF65-F5344CB8AC3E}">
        <p14:creationId xmlns:p14="http://schemas.microsoft.com/office/powerpoint/2010/main" val="1432285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E427EED-D1D4-A84A-8D3D-00F493E32980}"/>
              </a:ext>
            </a:extLst>
          </p:cNvPr>
          <p:cNvSpPr txBox="1"/>
          <p:nvPr/>
        </p:nvSpPr>
        <p:spPr>
          <a:xfrm>
            <a:off x="257175" y="314325"/>
            <a:ext cx="1161573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RO" sz="4000" dirty="0"/>
              <a:t>6. An alternative approach – syntactic consequences</a:t>
            </a:r>
          </a:p>
          <a:p>
            <a:endParaRPr lang="en-RO" sz="4000" dirty="0"/>
          </a:p>
          <a:p>
            <a:pPr marL="457200" indent="-457200">
              <a:buFontTx/>
              <a:buChar char="-"/>
            </a:pPr>
            <a:r>
              <a:rPr lang="en-GB" sz="2800" dirty="0"/>
              <a:t>T</a:t>
            </a:r>
            <a:r>
              <a:rPr lang="en-RO" sz="2800" dirty="0"/>
              <a:t>rue manner verbs and verbs of implicit creation have different syntactic </a:t>
            </a:r>
          </a:p>
          <a:p>
            <a:r>
              <a:rPr lang="en-RO" sz="2800" dirty="0"/>
              <a:t>representations</a:t>
            </a:r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8395651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E427EED-D1D4-A84A-8D3D-00F493E32980}"/>
              </a:ext>
            </a:extLst>
          </p:cNvPr>
          <p:cNvSpPr txBox="1"/>
          <p:nvPr/>
        </p:nvSpPr>
        <p:spPr>
          <a:xfrm>
            <a:off x="257175" y="314325"/>
            <a:ext cx="1161573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6’. Same class – different syntactic behaviour</a:t>
            </a:r>
            <a:endParaRPr lang="en-RO" sz="2800" dirty="0"/>
          </a:p>
          <a:p>
            <a:endParaRPr lang="en-RO" sz="2800" dirty="0"/>
          </a:p>
          <a:p>
            <a:pPr marL="457200" indent="-457200">
              <a:buFontTx/>
              <a:buChar char="-"/>
            </a:pPr>
            <a:r>
              <a:rPr lang="en-GB" sz="2800" dirty="0"/>
              <a:t>O</a:t>
            </a:r>
            <a:r>
              <a:rPr lang="en-RO" sz="2800" dirty="0"/>
              <a:t>ther verbs belonging to the same class have been argued to show variable</a:t>
            </a:r>
          </a:p>
          <a:p>
            <a:r>
              <a:rPr lang="en-GB" sz="2800" dirty="0"/>
              <a:t>behaviour: instrument verbs (hammer vs. tape) – different structure </a:t>
            </a:r>
            <a:r>
              <a:rPr lang="en-GB" sz="2800" dirty="0">
                <a:sym typeface="Wingdings" pitchFamily="2" charset="2"/>
              </a:rPr>
              <a:t> </a:t>
            </a:r>
            <a:r>
              <a:rPr lang="en-GB" sz="2800" dirty="0"/>
              <a:t> different syntactic behaviour </a:t>
            </a:r>
          </a:p>
          <a:p>
            <a:endParaRPr lang="en-RO" sz="2800" dirty="0"/>
          </a:p>
          <a:p>
            <a:endParaRPr lang="en-RO" sz="2800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511319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E427EED-D1D4-A84A-8D3D-00F493E32980}"/>
              </a:ext>
            </a:extLst>
          </p:cNvPr>
          <p:cNvSpPr txBox="1"/>
          <p:nvPr/>
        </p:nvSpPr>
        <p:spPr>
          <a:xfrm>
            <a:off x="257175" y="314325"/>
            <a:ext cx="11615738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RO" sz="4000" dirty="0"/>
              <a:t>6’. Same class – different syntactic behaviour</a:t>
            </a:r>
          </a:p>
          <a:p>
            <a:endParaRPr lang="en-RO" sz="4000" dirty="0"/>
          </a:p>
          <a:p>
            <a:pPr marL="457200" indent="-457200">
              <a:buFontTx/>
              <a:buChar char="-"/>
            </a:pPr>
            <a:r>
              <a:rPr lang="en-GB" sz="2800" dirty="0"/>
              <a:t>T</a:t>
            </a:r>
            <a:r>
              <a:rPr lang="en-RO" sz="2800" dirty="0"/>
              <a:t>rue manner verbs and verbs of implicit creation have different syntactic </a:t>
            </a:r>
          </a:p>
          <a:p>
            <a:r>
              <a:rPr lang="en-GB" sz="2800" dirty="0"/>
              <a:t>r</a:t>
            </a:r>
            <a:r>
              <a:rPr lang="en-RO" sz="2800" dirty="0"/>
              <a:t>epresentation</a:t>
            </a:r>
          </a:p>
          <a:p>
            <a:endParaRPr lang="en-RO" sz="2800" dirty="0"/>
          </a:p>
          <a:p>
            <a:pPr marL="457200" indent="-457200">
              <a:buFontTx/>
              <a:buChar char="-"/>
            </a:pPr>
            <a:r>
              <a:rPr lang="en-GB" sz="2800" dirty="0"/>
              <a:t>O</a:t>
            </a:r>
            <a:r>
              <a:rPr lang="en-RO" sz="2800" dirty="0"/>
              <a:t>ther verbs belonging to the same class have been argued to show variable</a:t>
            </a:r>
          </a:p>
          <a:p>
            <a:r>
              <a:rPr lang="en-GB" sz="2800" dirty="0"/>
              <a:t>behaviour: instrument verbs (</a:t>
            </a:r>
            <a:r>
              <a:rPr lang="en-GB" sz="2800" i="1" dirty="0"/>
              <a:t>hammer</a:t>
            </a:r>
            <a:r>
              <a:rPr lang="en-GB" sz="2800" dirty="0"/>
              <a:t> vs. </a:t>
            </a:r>
            <a:r>
              <a:rPr lang="en-GB" sz="2800" i="1" dirty="0"/>
              <a:t>tape</a:t>
            </a:r>
            <a:r>
              <a:rPr lang="en-GB" sz="2800" dirty="0"/>
              <a:t>) – different structure </a:t>
            </a:r>
            <a:r>
              <a:rPr lang="en-GB" sz="2800" dirty="0">
                <a:sym typeface="Wingdings" pitchFamily="2" charset="2"/>
              </a:rPr>
              <a:t> </a:t>
            </a:r>
            <a:r>
              <a:rPr lang="en-GB" sz="2800" dirty="0"/>
              <a:t> different syntactic behaviour </a:t>
            </a:r>
          </a:p>
          <a:p>
            <a:pPr lvl="0"/>
            <a:endParaRPr lang="en-GB" sz="2800" dirty="0"/>
          </a:p>
          <a:p>
            <a:endParaRPr lang="en-RO" sz="2800" dirty="0"/>
          </a:p>
          <a:p>
            <a:endParaRPr lang="en-RO" sz="2800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6622099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E427EED-D1D4-A84A-8D3D-00F493E32980}"/>
              </a:ext>
            </a:extLst>
          </p:cNvPr>
          <p:cNvSpPr txBox="1"/>
          <p:nvPr/>
        </p:nvSpPr>
        <p:spPr>
          <a:xfrm>
            <a:off x="257175" y="314325"/>
            <a:ext cx="1161573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RO" sz="4000" dirty="0"/>
              <a:t>6’. Same class – different syntactic behaviour</a:t>
            </a:r>
          </a:p>
          <a:p>
            <a:endParaRPr lang="en-GB" sz="2800" dirty="0"/>
          </a:p>
          <a:p>
            <a:pPr marL="457200" lvl="0" indent="-457200">
              <a:buFontTx/>
              <a:buChar char="-"/>
            </a:pPr>
            <a:r>
              <a:rPr lang="en-GB" sz="2800" dirty="0"/>
              <a:t>Arad, 2003: word formation is a syntactic process derived from the merger of underspecified roots either directly in a particular category or by merging first into a particular category and then further merging into another head: words can be formed either from roots or from words </a:t>
            </a:r>
          </a:p>
          <a:p>
            <a:pPr marL="457200" lvl="0" indent="-457200">
              <a:buFontTx/>
              <a:buChar char="-"/>
            </a:pPr>
            <a:endParaRPr lang="en-GB" sz="2800" dirty="0"/>
          </a:p>
          <a:p>
            <a:pPr lvl="0"/>
            <a:r>
              <a:rPr lang="en-GB" sz="2800" b="1" dirty="0"/>
              <a:t>	</a:t>
            </a:r>
          </a:p>
          <a:p>
            <a:pPr lvl="0"/>
            <a:endParaRPr lang="en-GB" sz="2800" dirty="0"/>
          </a:p>
          <a:p>
            <a:endParaRPr lang="en-RO" sz="2800" dirty="0"/>
          </a:p>
          <a:p>
            <a:endParaRPr lang="en-RO" sz="2800" dirty="0"/>
          </a:p>
          <a:p>
            <a:endParaRPr lang="en-RO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2AE032C-53B7-0B42-B66F-A91A009F075A}"/>
              </a:ext>
            </a:extLst>
          </p:cNvPr>
          <p:cNvCxnSpPr/>
          <p:nvPr/>
        </p:nvCxnSpPr>
        <p:spPr>
          <a:xfrm>
            <a:off x="6096000" y="3271838"/>
            <a:ext cx="0" cy="321468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ACA5D9D-57FA-A743-A6EA-DD7F6DFFC59A}"/>
              </a:ext>
            </a:extLst>
          </p:cNvPr>
          <p:cNvSpPr txBox="1"/>
          <p:nvPr/>
        </p:nvSpPr>
        <p:spPr>
          <a:xfrm>
            <a:off x="1314451" y="3494186"/>
            <a:ext cx="245451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2800" dirty="0"/>
              <a:t>(14)          vP</a:t>
            </a:r>
          </a:p>
          <a:p>
            <a:r>
              <a:rPr lang="en-RO" sz="2800" dirty="0"/>
              <a:t>	</a:t>
            </a:r>
            <a:r>
              <a:rPr lang="en-RO" sz="2800" dirty="0">
                <a:latin typeface="ArborWin" pitchFamily="2" charset="0"/>
              </a:rPr>
              <a:t>2</a:t>
            </a:r>
          </a:p>
          <a:p>
            <a:r>
              <a:rPr lang="en-RO" sz="2800" dirty="0"/>
              <a:t>           v          </a:t>
            </a:r>
            <a:r>
              <a:rPr lang="en-US" sz="3200" dirty="0"/>
              <a:t>√</a:t>
            </a:r>
            <a:r>
              <a:rPr lang="en-RO" sz="3200" dirty="0">
                <a:effectLst/>
              </a:rPr>
              <a:t> </a:t>
            </a:r>
            <a:r>
              <a:rPr lang="en-RO" sz="3200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DCF26B-4FA1-8E4D-B466-898D55BE8A22}"/>
              </a:ext>
            </a:extLst>
          </p:cNvPr>
          <p:cNvSpPr txBox="1"/>
          <p:nvPr/>
        </p:nvSpPr>
        <p:spPr>
          <a:xfrm>
            <a:off x="6501030" y="3478797"/>
            <a:ext cx="437651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2800" dirty="0"/>
              <a:t>(15)  </a:t>
            </a:r>
            <a:r>
              <a:rPr lang="en-GB" sz="2800" dirty="0"/>
              <a:t>                </a:t>
            </a:r>
            <a:r>
              <a:rPr lang="en-GB" sz="2800" dirty="0" err="1"/>
              <a:t>vP</a:t>
            </a:r>
            <a:endParaRPr lang="en-GB" sz="2800" dirty="0"/>
          </a:p>
          <a:p>
            <a:r>
              <a:rPr lang="en-GB" sz="2800" dirty="0"/>
              <a:t>		</a:t>
            </a:r>
            <a:r>
              <a:rPr lang="en-GB" sz="2800" dirty="0">
                <a:latin typeface="ArborWin" pitchFamily="2" charset="0"/>
              </a:rPr>
              <a:t>2</a:t>
            </a:r>
          </a:p>
          <a:p>
            <a:r>
              <a:rPr lang="en-GB" sz="2800" dirty="0"/>
              <a:t> 		v            </a:t>
            </a:r>
            <a:r>
              <a:rPr lang="en-GB" sz="2800" dirty="0" err="1"/>
              <a:t>nP</a:t>
            </a:r>
            <a:endParaRPr lang="en-GB" sz="2800" dirty="0"/>
          </a:p>
          <a:p>
            <a:r>
              <a:rPr lang="en-GB" sz="2800" dirty="0"/>
              <a:t>			</a:t>
            </a:r>
            <a:r>
              <a:rPr lang="en-GB" sz="2800" dirty="0">
                <a:latin typeface="ArborWin" pitchFamily="2" charset="0"/>
              </a:rPr>
              <a:t>2</a:t>
            </a:r>
          </a:p>
          <a:p>
            <a:r>
              <a:rPr lang="en-GB" sz="2800" dirty="0"/>
              <a:t>			n           </a:t>
            </a:r>
            <a:r>
              <a:rPr lang="en-US" sz="3600" dirty="0"/>
              <a:t>√</a:t>
            </a:r>
            <a:r>
              <a:rPr lang="en-RO" sz="3600" dirty="0">
                <a:effectLst/>
              </a:rPr>
              <a:t> </a:t>
            </a:r>
            <a:endParaRPr lang="en-GB" sz="3600" dirty="0"/>
          </a:p>
          <a:p>
            <a:r>
              <a:rPr lang="en-GB" sz="2800" dirty="0"/>
              <a:t>	</a:t>
            </a:r>
            <a:r>
              <a:rPr lang="en-RO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8877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06E019-21A5-4841-83C1-78A69B7BBB3F}"/>
              </a:ext>
            </a:extLst>
          </p:cNvPr>
          <p:cNvSpPr txBox="1"/>
          <p:nvPr/>
        </p:nvSpPr>
        <p:spPr>
          <a:xfrm>
            <a:off x="0" y="197346"/>
            <a:ext cx="1659081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RO" sz="4000" dirty="0"/>
              <a:t>Starting point </a:t>
            </a:r>
          </a:p>
          <a:p>
            <a:endParaRPr lang="en-RO" sz="2800" dirty="0"/>
          </a:p>
          <a:p>
            <a:pPr marL="457200" indent="-457200" algn="just">
              <a:buFontTx/>
              <a:buChar char="-"/>
            </a:pPr>
            <a:r>
              <a:rPr lang="en-RO" sz="2800" dirty="0"/>
              <a:t>MoS verbs (</a:t>
            </a:r>
            <a:r>
              <a:rPr lang="en-RO" sz="2800" i="1" dirty="0"/>
              <a:t>holler, yell, mumble, shout</a:t>
            </a:r>
            <a:r>
              <a:rPr lang="en-RO" sz="2800" dirty="0"/>
              <a:t>): </a:t>
            </a:r>
            <a:r>
              <a:rPr lang="en-GB" sz="2800" dirty="0"/>
              <a:t>“verbs referring to intended acts of </a:t>
            </a:r>
          </a:p>
          <a:p>
            <a:pPr algn="just"/>
            <a:r>
              <a:rPr lang="en-GB" sz="2800" dirty="0"/>
              <a:t>communication by speech and describing the physical characteristics of the  speech </a:t>
            </a:r>
          </a:p>
          <a:p>
            <a:pPr algn="just"/>
            <a:r>
              <a:rPr lang="en-GB" sz="2800" dirty="0"/>
              <a:t>act” (Zwicky, 1971)</a:t>
            </a:r>
          </a:p>
          <a:p>
            <a:endParaRPr lang="en-RO" sz="4000" dirty="0"/>
          </a:p>
          <a:p>
            <a:endParaRPr lang="en-RO" sz="4000" dirty="0"/>
          </a:p>
        </p:txBody>
      </p:sp>
    </p:spTree>
    <p:extLst>
      <p:ext uri="{BB962C8B-B14F-4D97-AF65-F5344CB8AC3E}">
        <p14:creationId xmlns:p14="http://schemas.microsoft.com/office/powerpoint/2010/main" val="19080597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EB095D-72AF-2D4A-A0A2-03E3035CDE8F}"/>
              </a:ext>
            </a:extLst>
          </p:cNvPr>
          <p:cNvSpPr txBox="1"/>
          <p:nvPr/>
        </p:nvSpPr>
        <p:spPr>
          <a:xfrm>
            <a:off x="0" y="285750"/>
            <a:ext cx="11758027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6’. Same class – different behaviour</a:t>
            </a:r>
          </a:p>
          <a:p>
            <a:endParaRPr lang="en-GB" sz="4000" dirty="0"/>
          </a:p>
          <a:p>
            <a:pPr marL="457200" indent="-457200">
              <a:buFontTx/>
              <a:buChar char="-"/>
            </a:pPr>
            <a:r>
              <a:rPr lang="en-GB" sz="2800" dirty="0"/>
              <a:t>A</a:t>
            </a:r>
            <a:r>
              <a:rPr lang="en-RO" sz="2800" dirty="0"/>
              <a:t>re zero derived N-V pairs root derived or word derived? </a:t>
            </a:r>
          </a:p>
          <a:p>
            <a:pPr marL="1371600" lvl="2" indent="-457200">
              <a:buFontTx/>
              <a:buChar char="-"/>
            </a:pPr>
            <a:r>
              <a:rPr lang="en-GB" sz="2800" dirty="0"/>
              <a:t>if there are no morphological markers to establish the word formation</a:t>
            </a:r>
          </a:p>
          <a:p>
            <a:pPr lvl="2"/>
            <a:r>
              <a:rPr lang="en-GB" sz="2800" dirty="0"/>
              <a:t>process, semantics plays a defining role (</a:t>
            </a:r>
            <a:r>
              <a:rPr lang="en-GB" sz="2800" dirty="0" err="1"/>
              <a:t>Kiparsky</a:t>
            </a:r>
            <a:r>
              <a:rPr lang="en-GB" sz="2800" dirty="0"/>
              <a:t> 1982, in Arad, 2003)</a:t>
            </a:r>
          </a:p>
          <a:p>
            <a:pPr lvl="2"/>
            <a:endParaRPr lang="en-GB" sz="2800" dirty="0"/>
          </a:p>
          <a:p>
            <a:r>
              <a:rPr lang="en-GB" sz="2800" dirty="0"/>
              <a:t>           (16)           </a:t>
            </a:r>
            <a:r>
              <a:rPr lang="en-RO" sz="2800" dirty="0"/>
              <a:t>vP</a:t>
            </a:r>
          </a:p>
          <a:p>
            <a:r>
              <a:rPr lang="en-RO" sz="2800" dirty="0"/>
              <a:t>	             </a:t>
            </a:r>
            <a:r>
              <a:rPr lang="en-RO" sz="2800" dirty="0">
                <a:latin typeface="ArborWin" pitchFamily="2" charset="0"/>
              </a:rPr>
              <a:t>2</a:t>
            </a:r>
          </a:p>
          <a:p>
            <a:r>
              <a:rPr lang="en-RO" sz="2800" dirty="0"/>
              <a:t>                       v          </a:t>
            </a:r>
            <a:r>
              <a:rPr lang="en-US" sz="3200" dirty="0"/>
              <a:t>√</a:t>
            </a:r>
            <a:r>
              <a:rPr lang="en-US" sz="2800" dirty="0"/>
              <a:t>hammer</a:t>
            </a:r>
            <a:r>
              <a:rPr lang="en-RO" sz="3200" dirty="0">
                <a:effectLst/>
              </a:rPr>
              <a:t> </a:t>
            </a:r>
            <a:r>
              <a:rPr lang="en-RO" sz="3200" dirty="0"/>
              <a:t> </a:t>
            </a:r>
          </a:p>
          <a:p>
            <a:pPr lvl="2"/>
            <a:endParaRPr lang="en-GB" sz="2800" dirty="0"/>
          </a:p>
          <a:p>
            <a:pPr lvl="2"/>
            <a:endParaRPr lang="en-GB" sz="2800" dirty="0"/>
          </a:p>
          <a:p>
            <a:pPr lvl="2"/>
            <a:endParaRPr lang="en-GB" sz="2800" dirty="0"/>
          </a:p>
          <a:p>
            <a:pPr marL="1371600" lvl="2" indent="-457200">
              <a:buFontTx/>
              <a:buChar char="-"/>
            </a:pPr>
            <a:endParaRPr lang="en-RO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4F20D0-93FC-8240-889D-6E2B860F1CA7}"/>
              </a:ext>
            </a:extLst>
          </p:cNvPr>
          <p:cNvSpPr txBox="1"/>
          <p:nvPr/>
        </p:nvSpPr>
        <p:spPr>
          <a:xfrm>
            <a:off x="120747" y="5618143"/>
            <a:ext cx="1207125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GB" sz="2800" dirty="0"/>
              <a:t>noun-derived verbs entail the meaning of the noun: i.e. Entity </a:t>
            </a:r>
            <a:r>
              <a:rPr lang="en-GB" sz="2800" dirty="0">
                <a:sym typeface="Wingdings" pitchFamily="2" charset="2"/>
              </a:rPr>
              <a:t> </a:t>
            </a:r>
            <a:r>
              <a:rPr lang="en-GB" sz="2800" dirty="0"/>
              <a:t>Create/bring </a:t>
            </a:r>
          </a:p>
          <a:p>
            <a:r>
              <a:rPr lang="en-GB" sz="2800" dirty="0"/>
              <a:t>about entity (calve)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4E36119-F42B-D346-8654-6F7D54BC5316}"/>
              </a:ext>
            </a:extLst>
          </p:cNvPr>
          <p:cNvCxnSpPr>
            <a:endCxn id="6" idx="0"/>
          </p:cNvCxnSpPr>
          <p:nvPr/>
        </p:nvCxnSpPr>
        <p:spPr>
          <a:xfrm>
            <a:off x="6156373" y="2971800"/>
            <a:ext cx="1" cy="264634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87C74B1-5379-F140-B259-7B434AD58521}"/>
              </a:ext>
            </a:extLst>
          </p:cNvPr>
          <p:cNvSpPr txBox="1"/>
          <p:nvPr/>
        </p:nvSpPr>
        <p:spPr>
          <a:xfrm>
            <a:off x="6557963" y="3163461"/>
            <a:ext cx="5008551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2800" dirty="0"/>
              <a:t>(17)      </a:t>
            </a:r>
            <a:r>
              <a:rPr lang="en-GB" sz="2800" dirty="0"/>
              <a:t>              </a:t>
            </a:r>
            <a:r>
              <a:rPr lang="en-GB" sz="2800" dirty="0" err="1"/>
              <a:t>vP</a:t>
            </a:r>
            <a:endParaRPr lang="en-GB" sz="2800" dirty="0"/>
          </a:p>
          <a:p>
            <a:r>
              <a:rPr lang="en-GB" sz="2800" dirty="0"/>
              <a:t>		</a:t>
            </a:r>
            <a:r>
              <a:rPr lang="en-GB" sz="2800" dirty="0">
                <a:latin typeface="ArborWin" pitchFamily="2" charset="0"/>
              </a:rPr>
              <a:t>2</a:t>
            </a:r>
          </a:p>
          <a:p>
            <a:r>
              <a:rPr lang="en-GB" sz="2800" dirty="0"/>
              <a:t> 		v            </a:t>
            </a:r>
            <a:r>
              <a:rPr lang="en-GB" sz="2800" dirty="0" err="1"/>
              <a:t>nP</a:t>
            </a:r>
            <a:endParaRPr lang="en-GB" sz="2800" dirty="0"/>
          </a:p>
          <a:p>
            <a:r>
              <a:rPr lang="en-GB" sz="2800" dirty="0"/>
              <a:t>			</a:t>
            </a:r>
            <a:r>
              <a:rPr lang="en-GB" sz="2800" dirty="0">
                <a:latin typeface="ArborWin" pitchFamily="2" charset="0"/>
              </a:rPr>
              <a:t>2</a:t>
            </a:r>
          </a:p>
          <a:p>
            <a:r>
              <a:rPr lang="en-GB" sz="2800" dirty="0"/>
              <a:t>			n           </a:t>
            </a:r>
            <a:r>
              <a:rPr lang="en-US" sz="3600" dirty="0"/>
              <a:t>√</a:t>
            </a:r>
            <a:r>
              <a:rPr lang="en-US" sz="2800" dirty="0"/>
              <a:t>tape</a:t>
            </a:r>
            <a:r>
              <a:rPr lang="en-RO" sz="2800" dirty="0">
                <a:effectLst/>
              </a:rPr>
              <a:t> </a:t>
            </a:r>
            <a:endParaRPr lang="en-GB" sz="2800" dirty="0"/>
          </a:p>
          <a:p>
            <a:endParaRPr lang="en-RO" sz="2800" dirty="0"/>
          </a:p>
        </p:txBody>
      </p:sp>
    </p:spTree>
    <p:extLst>
      <p:ext uri="{BB962C8B-B14F-4D97-AF65-F5344CB8AC3E}">
        <p14:creationId xmlns:p14="http://schemas.microsoft.com/office/powerpoint/2010/main" val="9940312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88883C4-8F19-FA4C-AD0E-4591FAD3D5B1}"/>
              </a:ext>
            </a:extLst>
          </p:cNvPr>
          <p:cNvSpPr txBox="1"/>
          <p:nvPr/>
        </p:nvSpPr>
        <p:spPr>
          <a:xfrm>
            <a:off x="357188" y="528638"/>
            <a:ext cx="12099466" cy="66787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4000" dirty="0"/>
              <a:t>7. The syntactic structure of MoS verbs</a:t>
            </a:r>
          </a:p>
          <a:p>
            <a:endParaRPr lang="en-RO" sz="4000" dirty="0"/>
          </a:p>
          <a:p>
            <a:pPr marL="514350" lvl="0" indent="-514350" fontAlgn="base">
              <a:buAutoNum type="alphaLcParenR"/>
            </a:pPr>
            <a:r>
              <a:rPr lang="en-US" sz="2800" dirty="0"/>
              <a:t>Manner verbs </a:t>
            </a:r>
            <a:r>
              <a:rPr lang="de-DE" sz="2800" dirty="0">
                <a:sym typeface="Wingdings" pitchFamily="2" charset="2"/>
              </a:rPr>
              <a:t> </a:t>
            </a:r>
            <a:r>
              <a:rPr lang="de-DE" sz="2800" dirty="0"/>
              <a:t> </a:t>
            </a:r>
            <a:r>
              <a:rPr lang="en-US" sz="2800" dirty="0"/>
              <a:t>they behave on a par with speech act verbs </a:t>
            </a:r>
            <a:r>
              <a:rPr lang="de-DE" sz="2800" dirty="0">
                <a:sym typeface="Wingdings" pitchFamily="2" charset="2"/>
              </a:rPr>
              <a:t> </a:t>
            </a:r>
            <a:r>
              <a:rPr lang="de-DE" sz="2800" dirty="0"/>
              <a:t> </a:t>
            </a:r>
            <a:r>
              <a:rPr lang="en-US" sz="2800" dirty="0"/>
              <a:t>they can be</a:t>
            </a:r>
          </a:p>
          <a:p>
            <a:pPr lvl="0" fontAlgn="base"/>
            <a:r>
              <a:rPr lang="en-US" sz="2800" dirty="0"/>
              <a:t>analyzed on a par with </a:t>
            </a:r>
            <a:r>
              <a:rPr lang="da-DK" sz="2800" i="1" dirty="0"/>
              <a:t>hammer</a:t>
            </a:r>
            <a:r>
              <a:rPr lang="de-DE" sz="2800" dirty="0"/>
              <a:t>-verbs</a:t>
            </a:r>
            <a:endParaRPr lang="en-RO" sz="2800" dirty="0"/>
          </a:p>
          <a:p>
            <a:r>
              <a:rPr lang="de-DE" sz="2800" dirty="0"/>
              <a:t> </a:t>
            </a:r>
            <a:endParaRPr lang="en-RO" sz="2800" dirty="0"/>
          </a:p>
          <a:p>
            <a:pPr lvl="0"/>
            <a:r>
              <a:rPr lang="en-US" sz="2800" dirty="0"/>
              <a:t>(18) John whispered a secret </a:t>
            </a:r>
            <a:r>
              <a:rPr lang="de-DE" sz="2800" dirty="0">
                <a:sym typeface="Wingdings" pitchFamily="2" charset="2"/>
              </a:rPr>
              <a:t> </a:t>
            </a:r>
            <a:r>
              <a:rPr lang="en-US" sz="2800" dirty="0"/>
              <a:t> he said something in a whispery way</a:t>
            </a:r>
            <a:endParaRPr lang="en-RO" sz="2800" dirty="0"/>
          </a:p>
          <a:p>
            <a:r>
              <a:rPr lang="de-DE" sz="2800" dirty="0"/>
              <a:t> </a:t>
            </a:r>
            <a:endParaRPr lang="en-RO" sz="2800" dirty="0"/>
          </a:p>
          <a:p>
            <a:pPr lvl="0" fontAlgn="base"/>
            <a:r>
              <a:rPr lang="en-US" sz="2800" dirty="0"/>
              <a:t>b) Verbs of implicit creation </a:t>
            </a:r>
            <a:r>
              <a:rPr lang="en-US" sz="2800" dirty="0">
                <a:sym typeface="Wingdings" pitchFamily="2" charset="2"/>
              </a:rPr>
              <a:t> the </a:t>
            </a:r>
            <a:r>
              <a:rPr lang="en-US" sz="2800" dirty="0"/>
              <a:t>meaning of the verb includes the produced </a:t>
            </a:r>
          </a:p>
          <a:p>
            <a:pPr lvl="0" fontAlgn="base"/>
            <a:r>
              <a:rPr lang="en-US" sz="2800" dirty="0"/>
              <a:t>sound itself </a:t>
            </a:r>
            <a:r>
              <a:rPr lang="de-DE" sz="2800" dirty="0">
                <a:sym typeface="Wingdings" pitchFamily="2" charset="2"/>
              </a:rPr>
              <a:t> </a:t>
            </a:r>
            <a:r>
              <a:rPr lang="it-IT" sz="2800" dirty="0" err="1"/>
              <a:t>MoS</a:t>
            </a:r>
            <a:r>
              <a:rPr lang="it-IT" sz="2800" dirty="0"/>
              <a:t> </a:t>
            </a:r>
            <a:r>
              <a:rPr lang="en-US" sz="2800" dirty="0"/>
              <a:t>verbs can be analyzed on a par with </a:t>
            </a:r>
            <a:r>
              <a:rPr lang="de-DE" sz="2800" i="1" dirty="0" err="1"/>
              <a:t>tape</a:t>
            </a:r>
            <a:r>
              <a:rPr lang="en-US" sz="2800" dirty="0"/>
              <a:t>-verbs </a:t>
            </a:r>
            <a:r>
              <a:rPr lang="en-US" sz="2800" dirty="0">
                <a:sym typeface="Wingdings" pitchFamily="2" charset="2"/>
              </a:rPr>
              <a:t> </a:t>
            </a:r>
          </a:p>
          <a:p>
            <a:pPr lvl="0" fontAlgn="base"/>
            <a:r>
              <a:rPr lang="en-US" sz="2800" dirty="0"/>
              <a:t>their root needs to merge into a </a:t>
            </a:r>
            <a:r>
              <a:rPr lang="en-US" sz="2800" dirty="0" err="1"/>
              <a:t>nominalising</a:t>
            </a:r>
            <a:r>
              <a:rPr lang="en-US" sz="2800" dirty="0"/>
              <a:t> head first and then further </a:t>
            </a:r>
          </a:p>
          <a:p>
            <a:r>
              <a:rPr lang="en-US" sz="2800" dirty="0"/>
              <a:t>move to </a:t>
            </a:r>
            <a:r>
              <a:rPr lang="de-DE" sz="2800" b="1" dirty="0"/>
              <a:t>v</a:t>
            </a:r>
            <a:r>
              <a:rPr lang="de-DE" sz="2800" dirty="0"/>
              <a:t> </a:t>
            </a:r>
            <a:r>
              <a:rPr lang="en-US" sz="2800" dirty="0"/>
              <a:t> </a:t>
            </a:r>
          </a:p>
          <a:p>
            <a:endParaRPr lang="en-US" sz="2800" dirty="0"/>
          </a:p>
          <a:p>
            <a:r>
              <a:rPr lang="en-US" sz="2800" dirty="0"/>
              <a:t>(19) John whispered a secret </a:t>
            </a:r>
            <a:r>
              <a:rPr lang="de-DE" sz="2800" dirty="0"/>
              <a:t></a:t>
            </a:r>
            <a:r>
              <a:rPr lang="en-US" sz="2800" dirty="0"/>
              <a:t> John produced a whisper (which was a secret)</a:t>
            </a:r>
            <a:endParaRPr lang="en-RO" sz="2800" dirty="0"/>
          </a:p>
          <a:p>
            <a:r>
              <a:rPr lang="en-RO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44515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88883C4-8F19-FA4C-AD0E-4591FAD3D5B1}"/>
              </a:ext>
            </a:extLst>
          </p:cNvPr>
          <p:cNvSpPr txBox="1"/>
          <p:nvPr/>
        </p:nvSpPr>
        <p:spPr>
          <a:xfrm>
            <a:off x="357188" y="528638"/>
            <a:ext cx="12231105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4000" dirty="0"/>
              <a:t>7. The syntactic structure of MoS verbs</a:t>
            </a:r>
          </a:p>
          <a:p>
            <a:endParaRPr lang="en-RO" sz="4000" dirty="0"/>
          </a:p>
          <a:p>
            <a:pPr lvl="0" fontAlgn="base"/>
            <a:r>
              <a:rPr lang="en-RO" sz="4000" dirty="0"/>
              <a:t>- </a:t>
            </a:r>
            <a:r>
              <a:rPr lang="en-US" sz="2800" dirty="0"/>
              <a:t>Marantz (2005): activities can appear in a variety of frames </a:t>
            </a:r>
            <a:r>
              <a:rPr lang="de-DE" sz="2800" dirty="0">
                <a:sym typeface="Wingdings" pitchFamily="2" charset="2"/>
              </a:rPr>
              <a:t></a:t>
            </a:r>
            <a:r>
              <a:rPr lang="en-US" sz="2800" dirty="0"/>
              <a:t> they can have</a:t>
            </a:r>
          </a:p>
          <a:p>
            <a:pPr lvl="0" fontAlgn="base"/>
            <a:r>
              <a:rPr lang="en-US" sz="2800" dirty="0"/>
              <a:t>different </a:t>
            </a:r>
            <a:r>
              <a:rPr lang="fr-FR" sz="2800" dirty="0"/>
              <a:t>structures </a:t>
            </a:r>
          </a:p>
          <a:p>
            <a:pPr lvl="0" fontAlgn="base"/>
            <a:r>
              <a:rPr lang="en-US" sz="2800" dirty="0"/>
              <a:t>- 2 positions for root merge: </a:t>
            </a:r>
          </a:p>
          <a:p>
            <a:pPr lvl="0" fontAlgn="base"/>
            <a:r>
              <a:rPr lang="en-US" sz="2800" dirty="0"/>
              <a:t>	a) directly with v </a:t>
            </a:r>
            <a:r>
              <a:rPr lang="en-US" sz="2800" dirty="0">
                <a:sym typeface="Wingdings" pitchFamily="2" charset="2"/>
              </a:rPr>
              <a:t></a:t>
            </a:r>
            <a:r>
              <a:rPr lang="en-US" sz="2800" dirty="0"/>
              <a:t> event modifiers </a:t>
            </a:r>
          </a:p>
          <a:p>
            <a:pPr lvl="0" fontAlgn="base"/>
            <a:r>
              <a:rPr lang="en-US" sz="2800" dirty="0"/>
              <a:t>	b) the head of v’s complement </a:t>
            </a:r>
            <a:r>
              <a:rPr lang="en-US" sz="2800" dirty="0">
                <a:sym typeface="Wingdings" pitchFamily="2" charset="2"/>
              </a:rPr>
              <a:t></a:t>
            </a:r>
            <a:r>
              <a:rPr lang="en-US" sz="2800" dirty="0"/>
              <a:t> part of a “small clause”</a:t>
            </a:r>
          </a:p>
          <a:p>
            <a:pPr lvl="0" fontAlgn="base"/>
            <a:endParaRPr lang="en-US" sz="2800" dirty="0"/>
          </a:p>
          <a:p>
            <a:pPr fontAlgn="base"/>
            <a:r>
              <a:rPr lang="en-US" sz="2800" dirty="0">
                <a:sym typeface="Wingdings" pitchFamily="2" charset="2"/>
              </a:rPr>
              <a:t> </a:t>
            </a:r>
            <a:r>
              <a:rPr lang="en-US" sz="2800" dirty="0"/>
              <a:t>DOs are a) complements of v if the root merges into v  </a:t>
            </a:r>
          </a:p>
          <a:p>
            <a:pPr fontAlgn="base"/>
            <a:r>
              <a:rPr lang="en-US" sz="2800" dirty="0"/>
              <a:t>	         b) “an external argument of the activity predicate”; i.e. an inner subject</a:t>
            </a:r>
          </a:p>
          <a:p>
            <a:pPr fontAlgn="base"/>
            <a:endParaRPr lang="en-US" sz="2800" dirty="0"/>
          </a:p>
          <a:p>
            <a:pPr lvl="0" fontAlgn="base"/>
            <a:endParaRPr lang="en-US" sz="2800" dirty="0"/>
          </a:p>
          <a:p>
            <a:pPr lvl="0" fontAlgn="base"/>
            <a:endParaRPr lang="en-RO" sz="2800" dirty="0"/>
          </a:p>
        </p:txBody>
      </p:sp>
    </p:spTree>
    <p:extLst>
      <p:ext uri="{BB962C8B-B14F-4D97-AF65-F5344CB8AC3E}">
        <p14:creationId xmlns:p14="http://schemas.microsoft.com/office/powerpoint/2010/main" val="4638628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88883C4-8F19-FA4C-AD0E-4591FAD3D5B1}"/>
              </a:ext>
            </a:extLst>
          </p:cNvPr>
          <p:cNvSpPr txBox="1"/>
          <p:nvPr/>
        </p:nvSpPr>
        <p:spPr>
          <a:xfrm>
            <a:off x="357188" y="528638"/>
            <a:ext cx="826354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4000" dirty="0"/>
              <a:t>7. The syntactic structure of MoS verbs</a:t>
            </a:r>
          </a:p>
          <a:p>
            <a:endParaRPr lang="en-RO" sz="4000" dirty="0"/>
          </a:p>
          <a:p>
            <a:pPr lvl="0" fontAlgn="base"/>
            <a:endParaRPr lang="en-RO" sz="28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92FEFBA-B7DB-B34A-86A6-9F62AA47C55A}"/>
              </a:ext>
            </a:extLst>
          </p:cNvPr>
          <p:cNvCxnSpPr/>
          <p:nvPr/>
        </p:nvCxnSpPr>
        <p:spPr>
          <a:xfrm>
            <a:off x="5386388" y="1243013"/>
            <a:ext cx="0" cy="52435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77EB4C3-D128-9049-A785-43293645D8FD}"/>
              </a:ext>
            </a:extLst>
          </p:cNvPr>
          <p:cNvSpPr txBox="1"/>
          <p:nvPr/>
        </p:nvSpPr>
        <p:spPr>
          <a:xfrm>
            <a:off x="485775" y="1405801"/>
            <a:ext cx="2660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2800" dirty="0"/>
              <a:t>a) </a:t>
            </a:r>
            <a:r>
              <a:rPr lang="en-GB" sz="2800" dirty="0"/>
              <a:t>M</a:t>
            </a:r>
            <a:r>
              <a:rPr lang="en-RO" sz="2800" dirty="0"/>
              <a:t>anner verbs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F78D60-1621-A842-AA9B-428B10768A37}"/>
              </a:ext>
            </a:extLst>
          </p:cNvPr>
          <p:cNvSpPr txBox="1"/>
          <p:nvPr/>
        </p:nvSpPr>
        <p:spPr>
          <a:xfrm>
            <a:off x="5857876" y="1405801"/>
            <a:ext cx="4199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2800" dirty="0"/>
              <a:t>b) </a:t>
            </a:r>
            <a:r>
              <a:rPr lang="en-GB" sz="2800" dirty="0"/>
              <a:t>V</a:t>
            </a:r>
            <a:r>
              <a:rPr lang="en-RO" sz="2800" dirty="0"/>
              <a:t>erbs of implicit creation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458A0B0-B6EF-9144-8197-2AC2E8E714A1}"/>
              </a:ext>
            </a:extLst>
          </p:cNvPr>
          <p:cNvSpPr txBox="1"/>
          <p:nvPr/>
        </p:nvSpPr>
        <p:spPr>
          <a:xfrm>
            <a:off x="200025" y="2443163"/>
            <a:ext cx="403289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2800" dirty="0"/>
              <a:t>(20)       vP</a:t>
            </a:r>
          </a:p>
          <a:p>
            <a:r>
              <a:rPr lang="en-RO" sz="2800" dirty="0">
                <a:latin typeface="ArborWin" pitchFamily="2" charset="0"/>
              </a:rPr>
              <a:t>        2</a:t>
            </a:r>
          </a:p>
          <a:p>
            <a:r>
              <a:rPr lang="en-RO" sz="2800" dirty="0"/>
              <a:t>    v      </a:t>
            </a:r>
            <a:r>
              <a:rPr lang="en-US" sz="2800" dirty="0"/>
              <a:t>√          </a:t>
            </a:r>
            <a:r>
              <a:rPr lang="en-US" sz="2800" dirty="0" err="1">
                <a:latin typeface="Symbol" pitchFamily="2" charset="2"/>
                <a:ea typeface="Times New Roman" panose="02020603050405020304" pitchFamily="18" charset="0"/>
                <a:cs typeface="Times New Roman" panose="02020603050405020304" pitchFamily="18" charset="0"/>
              </a:rPr>
              <a:t>Æ</a:t>
            </a:r>
            <a:r>
              <a:rPr lang="en-RO" sz="2800" dirty="0"/>
              <a:t>/</a:t>
            </a:r>
            <a:r>
              <a:rPr lang="en-US" sz="2800" dirty="0"/>
              <a:t>DP/CP</a:t>
            </a:r>
          </a:p>
          <a:p>
            <a:r>
              <a:rPr lang="en-US" sz="2800" dirty="0"/>
              <a:t>          </a:t>
            </a:r>
            <a:r>
              <a:rPr lang="en-US" dirty="0"/>
              <a:t>√whisper        that he loved her </a:t>
            </a:r>
            <a:r>
              <a:rPr lang="en-US" sz="2800" dirty="0"/>
              <a:t> </a:t>
            </a:r>
            <a:endParaRPr lang="en-RO" sz="280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9A5EACA-1CCF-F04E-9C1A-EDCEF57382E8}"/>
              </a:ext>
            </a:extLst>
          </p:cNvPr>
          <p:cNvCxnSpPr>
            <a:cxnSpLocks/>
          </p:cNvCxnSpPr>
          <p:nvPr/>
        </p:nvCxnSpPr>
        <p:spPr>
          <a:xfrm>
            <a:off x="1243013" y="3135660"/>
            <a:ext cx="128587" cy="13617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8F13EE1-2417-E047-A0BF-4C2E3FC3620A}"/>
              </a:ext>
            </a:extLst>
          </p:cNvPr>
          <p:cNvSpPr txBox="1"/>
          <p:nvPr/>
        </p:nvSpPr>
        <p:spPr>
          <a:xfrm>
            <a:off x="5815013" y="2514600"/>
            <a:ext cx="5594801" cy="3662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Both" startAt="21"/>
            </a:pPr>
            <a:r>
              <a:rPr lang="en-RO" sz="2800" dirty="0"/>
              <a:t>     vP</a:t>
            </a:r>
          </a:p>
          <a:p>
            <a:r>
              <a:rPr lang="en-RO" sz="2800" dirty="0">
                <a:latin typeface="ArborWin" pitchFamily="2" charset="0"/>
              </a:rPr>
              <a:t>       2</a:t>
            </a:r>
          </a:p>
          <a:p>
            <a:r>
              <a:rPr lang="en-RO" sz="2800" dirty="0"/>
              <a:t>       v            SC</a:t>
            </a:r>
          </a:p>
          <a:p>
            <a:r>
              <a:rPr lang="en-RO" sz="2800" dirty="0"/>
              <a:t>	         </a:t>
            </a:r>
            <a:r>
              <a:rPr lang="en-RO" sz="2800" dirty="0">
                <a:latin typeface="ArborWin" pitchFamily="2" charset="0"/>
              </a:rPr>
              <a:t>2</a:t>
            </a:r>
          </a:p>
          <a:p>
            <a:r>
              <a:rPr lang="en-RO" sz="2800" dirty="0"/>
              <a:t>	</a:t>
            </a:r>
            <a:r>
              <a:rPr lang="en-US" sz="2800" dirty="0" err="1">
                <a:latin typeface="Symbol" pitchFamily="2" charset="2"/>
                <a:ea typeface="Times New Roman" panose="02020603050405020304" pitchFamily="18" charset="0"/>
                <a:cs typeface="Times New Roman" panose="02020603050405020304" pitchFamily="18" charset="0"/>
              </a:rPr>
              <a:t>Æ</a:t>
            </a:r>
            <a:r>
              <a:rPr lang="en-RO" sz="2800" dirty="0"/>
              <a:t>/CP/DP          nP</a:t>
            </a:r>
          </a:p>
          <a:p>
            <a:r>
              <a:rPr lang="en-RO" sz="2800" dirty="0"/>
              <a:t>	</a:t>
            </a:r>
            <a:r>
              <a:rPr lang="en-RO" dirty="0"/>
              <a:t>that he loved her	</a:t>
            </a:r>
            <a:r>
              <a:rPr lang="en-RO" sz="2800" dirty="0">
                <a:latin typeface="ArborWin" pitchFamily="2" charset="0"/>
              </a:rPr>
              <a:t>2</a:t>
            </a:r>
          </a:p>
          <a:p>
            <a:r>
              <a:rPr lang="en-RO" sz="2800" dirty="0"/>
              <a:t>		          n            </a:t>
            </a:r>
            <a:r>
              <a:rPr lang="en-US" sz="3600" dirty="0"/>
              <a:t>√</a:t>
            </a:r>
            <a:r>
              <a:rPr lang="en-US" sz="2800" dirty="0"/>
              <a:t>whisper</a:t>
            </a:r>
            <a:endParaRPr lang="en-RO" sz="2800" dirty="0"/>
          </a:p>
          <a:p>
            <a:endParaRPr lang="en-RO" sz="2800" dirty="0"/>
          </a:p>
        </p:txBody>
      </p:sp>
    </p:spTree>
    <p:extLst>
      <p:ext uri="{BB962C8B-B14F-4D97-AF65-F5344CB8AC3E}">
        <p14:creationId xmlns:p14="http://schemas.microsoft.com/office/powerpoint/2010/main" val="14831880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88883C4-8F19-FA4C-AD0E-4591FAD3D5B1}"/>
              </a:ext>
            </a:extLst>
          </p:cNvPr>
          <p:cNvSpPr txBox="1"/>
          <p:nvPr/>
        </p:nvSpPr>
        <p:spPr>
          <a:xfrm>
            <a:off x="357188" y="528638"/>
            <a:ext cx="826354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4000" dirty="0"/>
              <a:t>7. The syntactic structure of MoS verbs</a:t>
            </a:r>
          </a:p>
          <a:p>
            <a:endParaRPr lang="en-RO" sz="4000" dirty="0"/>
          </a:p>
          <a:p>
            <a:pPr lvl="0" fontAlgn="base"/>
            <a:endParaRPr lang="en-RO" sz="2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77EB4C3-D128-9049-A785-43293645D8FD}"/>
              </a:ext>
            </a:extLst>
          </p:cNvPr>
          <p:cNvSpPr txBox="1"/>
          <p:nvPr/>
        </p:nvSpPr>
        <p:spPr>
          <a:xfrm>
            <a:off x="142875" y="1405801"/>
            <a:ext cx="13219324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UcPeriod"/>
            </a:pPr>
            <a:r>
              <a:rPr lang="en-RO" sz="2800" dirty="0"/>
              <a:t>Island effects </a:t>
            </a:r>
            <a:r>
              <a:rPr lang="en-RO" sz="2800" dirty="0">
                <a:sym typeface="Wingdings" pitchFamily="2" charset="2"/>
              </a:rPr>
              <a:t> extraction is banned out of a subject position but allowed </a:t>
            </a:r>
          </a:p>
          <a:p>
            <a:r>
              <a:rPr lang="en-RO" sz="2800" dirty="0">
                <a:sym typeface="Wingdings" pitchFamily="2" charset="2"/>
              </a:rPr>
              <a:t>from</a:t>
            </a:r>
            <a:r>
              <a:rPr lang="en-RO" sz="2800" dirty="0"/>
              <a:t> a complement one</a:t>
            </a:r>
          </a:p>
          <a:p>
            <a:endParaRPr lang="en-RO" sz="2800" dirty="0"/>
          </a:p>
          <a:p>
            <a:pPr marL="457200" indent="-457200">
              <a:buFont typeface="Wingdings" pitchFamily="2" charset="2"/>
              <a:buChar char="à"/>
            </a:pPr>
            <a:r>
              <a:rPr lang="en-RO" sz="2800" dirty="0"/>
              <a:t>True manner verbs: (22) W</a:t>
            </a:r>
            <a:r>
              <a:rPr lang="en-GB" sz="2800" dirty="0"/>
              <a:t>ho did John whisper to his friend that Mary loved?</a:t>
            </a:r>
          </a:p>
          <a:p>
            <a:pPr marL="457200" indent="-457200">
              <a:buFont typeface="Wingdings" pitchFamily="2" charset="2"/>
              <a:buChar char="à"/>
            </a:pPr>
            <a:r>
              <a:rPr lang="en-GB" sz="2800" dirty="0"/>
              <a:t>Verbs of implicit creation: (23) *Whom did John grunt that Mary likes t? (Snyder, 1992)</a:t>
            </a:r>
            <a:r>
              <a:rPr lang="en-RO" sz="2800" dirty="0"/>
              <a:t> </a:t>
            </a:r>
          </a:p>
          <a:p>
            <a:pPr marL="514350" indent="-514350">
              <a:buAutoNum type="alphaUcPeriod"/>
            </a:pPr>
            <a:endParaRPr lang="en-RO" sz="2800" dirty="0"/>
          </a:p>
          <a:p>
            <a:endParaRPr lang="en-RO" sz="2800" dirty="0"/>
          </a:p>
        </p:txBody>
      </p:sp>
    </p:spTree>
    <p:extLst>
      <p:ext uri="{BB962C8B-B14F-4D97-AF65-F5344CB8AC3E}">
        <p14:creationId xmlns:p14="http://schemas.microsoft.com/office/powerpoint/2010/main" val="11955737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88883C4-8F19-FA4C-AD0E-4591FAD3D5B1}"/>
              </a:ext>
            </a:extLst>
          </p:cNvPr>
          <p:cNvSpPr txBox="1"/>
          <p:nvPr/>
        </p:nvSpPr>
        <p:spPr>
          <a:xfrm>
            <a:off x="357188" y="528638"/>
            <a:ext cx="826354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4000" dirty="0"/>
              <a:t>7. The syntactic structure of MoS verbs</a:t>
            </a:r>
          </a:p>
          <a:p>
            <a:endParaRPr lang="en-RO" sz="4000" dirty="0"/>
          </a:p>
          <a:p>
            <a:pPr lvl="0" fontAlgn="base"/>
            <a:endParaRPr lang="en-RO" sz="2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77EB4C3-D128-9049-A785-43293645D8FD}"/>
              </a:ext>
            </a:extLst>
          </p:cNvPr>
          <p:cNvSpPr txBox="1"/>
          <p:nvPr/>
        </p:nvSpPr>
        <p:spPr>
          <a:xfrm>
            <a:off x="100013" y="1405801"/>
            <a:ext cx="1314763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2800" dirty="0">
                <a:sym typeface="Wingdings" pitchFamily="2" charset="2"/>
              </a:rPr>
              <a:t>B. Complementizer omission null C is not possible in subject clauses</a:t>
            </a:r>
            <a:endParaRPr lang="en-RO" sz="2800" dirty="0"/>
          </a:p>
          <a:p>
            <a:endParaRPr lang="en-RO" sz="2800" dirty="0"/>
          </a:p>
          <a:p>
            <a:pPr marL="457200" indent="-457200">
              <a:buFont typeface="Wingdings" pitchFamily="2" charset="2"/>
              <a:buChar char="à"/>
            </a:pPr>
            <a:r>
              <a:rPr lang="en-RO" sz="2800" dirty="0"/>
              <a:t>True manner verbs: (24) </a:t>
            </a:r>
            <a:r>
              <a:rPr lang="en-GB" sz="2800" dirty="0"/>
              <a:t>John whined Bill was an undercover agent. (</a:t>
            </a:r>
            <a:r>
              <a:rPr lang="en-GB" sz="2800" dirty="0" err="1"/>
              <a:t>Dor</a:t>
            </a:r>
            <a:r>
              <a:rPr lang="en-GB" sz="2800" dirty="0"/>
              <a:t>, 2005)</a:t>
            </a:r>
          </a:p>
          <a:p>
            <a:pPr marL="457200" indent="-457200">
              <a:buFont typeface="Wingdings" pitchFamily="2" charset="2"/>
              <a:buChar char="à"/>
            </a:pPr>
            <a:r>
              <a:rPr lang="en-GB" sz="2800" dirty="0"/>
              <a:t>Verbs of implicit creation: (25) He chuckled *(that) you were mistaken. (Doherty, 2000)</a:t>
            </a:r>
            <a:endParaRPr lang="en-RO" sz="2800" dirty="0"/>
          </a:p>
        </p:txBody>
      </p:sp>
    </p:spTree>
    <p:extLst>
      <p:ext uri="{BB962C8B-B14F-4D97-AF65-F5344CB8AC3E}">
        <p14:creationId xmlns:p14="http://schemas.microsoft.com/office/powerpoint/2010/main" val="24395145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88883C4-8F19-FA4C-AD0E-4591FAD3D5B1}"/>
              </a:ext>
            </a:extLst>
          </p:cNvPr>
          <p:cNvSpPr txBox="1"/>
          <p:nvPr/>
        </p:nvSpPr>
        <p:spPr>
          <a:xfrm>
            <a:off x="357188" y="528638"/>
            <a:ext cx="826354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4000" dirty="0"/>
              <a:t>7. The syntactic structure of MoS verbs</a:t>
            </a:r>
          </a:p>
          <a:p>
            <a:endParaRPr lang="en-RO" sz="4000" dirty="0"/>
          </a:p>
          <a:p>
            <a:pPr lvl="0" fontAlgn="base"/>
            <a:endParaRPr lang="en-RO" sz="2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77EB4C3-D128-9049-A785-43293645D8FD}"/>
              </a:ext>
            </a:extLst>
          </p:cNvPr>
          <p:cNvSpPr txBox="1"/>
          <p:nvPr/>
        </p:nvSpPr>
        <p:spPr>
          <a:xfrm>
            <a:off x="100013" y="1405801"/>
            <a:ext cx="1255824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2800" dirty="0">
                <a:sym typeface="Wingdings" pitchFamily="2" charset="2"/>
              </a:rPr>
              <a:t>C. DOC change of state/possession is encoded only in the event-modifier frame</a:t>
            </a:r>
          </a:p>
          <a:p>
            <a:endParaRPr lang="en-RO" sz="2800" dirty="0"/>
          </a:p>
          <a:p>
            <a:pPr marL="457200" indent="-457200">
              <a:buFont typeface="Wingdings" pitchFamily="2" charset="2"/>
              <a:buChar char="à"/>
            </a:pPr>
            <a:r>
              <a:rPr lang="en-RO" sz="2800" dirty="0"/>
              <a:t>True manner verbs </a:t>
            </a:r>
            <a:r>
              <a:rPr lang="en-RO" sz="2800" dirty="0">
                <a:sym typeface="Wingdings" pitchFamily="2" charset="2"/>
              </a:rPr>
              <a:t> can be interpreted as change of possession (of information)</a:t>
            </a:r>
            <a:endParaRPr lang="en-RO" sz="2800" dirty="0"/>
          </a:p>
          <a:p>
            <a:pPr marL="457200" indent="-457200">
              <a:buFont typeface="Wingdings" pitchFamily="2" charset="2"/>
              <a:buChar char="à"/>
            </a:pPr>
            <a:r>
              <a:rPr lang="en-GB" sz="2800" dirty="0"/>
              <a:t>Verbs of implicit creation </a:t>
            </a:r>
            <a:r>
              <a:rPr lang="en-GB" sz="2800" dirty="0">
                <a:sym typeface="Wingdings" pitchFamily="2" charset="2"/>
              </a:rPr>
              <a:t> no such interpretation arises </a:t>
            </a:r>
            <a:endParaRPr lang="en-RO" sz="2800" dirty="0"/>
          </a:p>
        </p:txBody>
      </p:sp>
    </p:spTree>
    <p:extLst>
      <p:ext uri="{BB962C8B-B14F-4D97-AF65-F5344CB8AC3E}">
        <p14:creationId xmlns:p14="http://schemas.microsoft.com/office/powerpoint/2010/main" val="39101694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0DADC90-336F-A546-AD10-14AAA689644C}"/>
              </a:ext>
            </a:extLst>
          </p:cNvPr>
          <p:cNvSpPr txBox="1"/>
          <p:nvPr/>
        </p:nvSpPr>
        <p:spPr>
          <a:xfrm>
            <a:off x="271463" y="257175"/>
            <a:ext cx="286969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3600" dirty="0"/>
              <a:t>8. Conclusions</a:t>
            </a:r>
          </a:p>
          <a:p>
            <a:endParaRPr lang="en-RO" sz="3600" dirty="0"/>
          </a:p>
          <a:p>
            <a:endParaRPr lang="en-RO" sz="3600" dirty="0"/>
          </a:p>
        </p:txBody>
      </p:sp>
    </p:spTree>
    <p:extLst>
      <p:ext uri="{BB962C8B-B14F-4D97-AF65-F5344CB8AC3E}">
        <p14:creationId xmlns:p14="http://schemas.microsoft.com/office/powerpoint/2010/main" val="7064815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0DADC90-336F-A546-AD10-14AAA689644C}"/>
              </a:ext>
            </a:extLst>
          </p:cNvPr>
          <p:cNvSpPr txBox="1"/>
          <p:nvPr/>
        </p:nvSpPr>
        <p:spPr>
          <a:xfrm>
            <a:off x="271463" y="257175"/>
            <a:ext cx="1156374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3600" dirty="0"/>
              <a:t>8. Conclusions</a:t>
            </a:r>
          </a:p>
          <a:p>
            <a:endParaRPr lang="en-RO" sz="2800" dirty="0"/>
          </a:p>
          <a:p>
            <a:pPr marL="571500" indent="-571500">
              <a:buFontTx/>
              <a:buChar char="-"/>
            </a:pPr>
            <a:r>
              <a:rPr lang="en-RO" sz="2800" dirty="0"/>
              <a:t>MoS verbs are typically said to induce island effect, to ban null C and to be</a:t>
            </a:r>
          </a:p>
          <a:p>
            <a:r>
              <a:rPr lang="en-RO" sz="2800" dirty="0"/>
              <a:t>incompatible with DOC</a:t>
            </a:r>
          </a:p>
          <a:p>
            <a:endParaRPr lang="en-RO" sz="3600" dirty="0"/>
          </a:p>
          <a:p>
            <a:endParaRPr lang="en-RO" sz="3600" dirty="0"/>
          </a:p>
        </p:txBody>
      </p:sp>
    </p:spTree>
    <p:extLst>
      <p:ext uri="{BB962C8B-B14F-4D97-AF65-F5344CB8AC3E}">
        <p14:creationId xmlns:p14="http://schemas.microsoft.com/office/powerpoint/2010/main" val="30073836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0DADC90-336F-A546-AD10-14AAA689644C}"/>
              </a:ext>
            </a:extLst>
          </p:cNvPr>
          <p:cNvSpPr txBox="1"/>
          <p:nvPr/>
        </p:nvSpPr>
        <p:spPr>
          <a:xfrm>
            <a:off x="271463" y="257175"/>
            <a:ext cx="11645496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3600" dirty="0"/>
              <a:t>8. Conclusions</a:t>
            </a:r>
          </a:p>
          <a:p>
            <a:endParaRPr lang="en-RO" sz="2800" dirty="0"/>
          </a:p>
          <a:p>
            <a:pPr marL="571500" indent="-571500">
              <a:buFontTx/>
              <a:buChar char="-"/>
            </a:pPr>
            <a:r>
              <a:rPr lang="en-RO" sz="2800" dirty="0"/>
              <a:t>MoS verbs are typically said to induce island effect, to ban null C and to be </a:t>
            </a:r>
          </a:p>
          <a:p>
            <a:r>
              <a:rPr lang="en-RO" sz="2800" dirty="0"/>
              <a:t>incompatible with DOC</a:t>
            </a:r>
          </a:p>
          <a:p>
            <a:r>
              <a:rPr lang="en-RO" sz="2800" dirty="0"/>
              <a:t>-    MoS verbs seem to evince variable behaviour </a:t>
            </a:r>
          </a:p>
          <a:p>
            <a:endParaRPr lang="en-RO" sz="3600" dirty="0"/>
          </a:p>
          <a:p>
            <a:endParaRPr lang="en-RO" sz="3600" dirty="0"/>
          </a:p>
        </p:txBody>
      </p:sp>
    </p:spTree>
    <p:extLst>
      <p:ext uri="{BB962C8B-B14F-4D97-AF65-F5344CB8AC3E}">
        <p14:creationId xmlns:p14="http://schemas.microsoft.com/office/powerpoint/2010/main" val="1545396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06E019-21A5-4841-83C1-78A69B7BBB3F}"/>
              </a:ext>
            </a:extLst>
          </p:cNvPr>
          <p:cNvSpPr txBox="1"/>
          <p:nvPr/>
        </p:nvSpPr>
        <p:spPr>
          <a:xfrm>
            <a:off x="0" y="197346"/>
            <a:ext cx="1659081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RO" sz="4000" dirty="0"/>
              <a:t>Starting point </a:t>
            </a:r>
          </a:p>
          <a:p>
            <a:endParaRPr lang="en-RO" sz="2800" dirty="0"/>
          </a:p>
          <a:p>
            <a:pPr marL="457200" indent="-457200" algn="just">
              <a:buFontTx/>
              <a:buChar char="-"/>
            </a:pPr>
            <a:r>
              <a:rPr lang="en-RO" sz="2800" dirty="0"/>
              <a:t>MoS verbs (</a:t>
            </a:r>
            <a:r>
              <a:rPr lang="en-RO" sz="2800" i="1" dirty="0"/>
              <a:t>holler, yell, mumble, shout</a:t>
            </a:r>
            <a:r>
              <a:rPr lang="en-RO" sz="2800" dirty="0"/>
              <a:t>) </a:t>
            </a:r>
            <a:r>
              <a:rPr lang="en-GB" sz="2800" dirty="0"/>
              <a:t>“verbs referring to intended acts of </a:t>
            </a:r>
          </a:p>
          <a:p>
            <a:pPr algn="just"/>
            <a:r>
              <a:rPr lang="en-GB" sz="2800" dirty="0"/>
              <a:t>communication by speech and describing the physical characteristics of the speech </a:t>
            </a:r>
          </a:p>
          <a:p>
            <a:pPr algn="just"/>
            <a:r>
              <a:rPr lang="en-GB" sz="2800" dirty="0"/>
              <a:t>act” (Zwicky, 1971)</a:t>
            </a:r>
          </a:p>
          <a:p>
            <a:pPr algn="just"/>
            <a:endParaRPr lang="en-GB" sz="2800" dirty="0"/>
          </a:p>
          <a:p>
            <a:pPr marL="457200" indent="-457200" algn="just">
              <a:buFontTx/>
              <a:buChar char="-"/>
            </a:pPr>
            <a:r>
              <a:rPr lang="en-GB" sz="2800" dirty="0" err="1"/>
              <a:t>MoS</a:t>
            </a:r>
            <a:r>
              <a:rPr lang="en-GB" sz="2800" dirty="0"/>
              <a:t> verbs have typically been discussed in comparison to (and contrast with) </a:t>
            </a:r>
          </a:p>
          <a:p>
            <a:pPr algn="just"/>
            <a:r>
              <a:rPr lang="en-GB" sz="2800" dirty="0"/>
              <a:t>verbs of communication</a:t>
            </a:r>
          </a:p>
          <a:p>
            <a:pPr algn="just"/>
            <a:endParaRPr lang="en-GB" sz="2800" dirty="0"/>
          </a:p>
          <a:p>
            <a:endParaRPr lang="en-RO" sz="4000" dirty="0"/>
          </a:p>
          <a:p>
            <a:endParaRPr lang="en-RO" sz="4000" dirty="0"/>
          </a:p>
        </p:txBody>
      </p:sp>
    </p:spTree>
    <p:extLst>
      <p:ext uri="{BB962C8B-B14F-4D97-AF65-F5344CB8AC3E}">
        <p14:creationId xmlns:p14="http://schemas.microsoft.com/office/powerpoint/2010/main" val="16557832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0DADC90-336F-A546-AD10-14AAA689644C}"/>
              </a:ext>
            </a:extLst>
          </p:cNvPr>
          <p:cNvSpPr txBox="1"/>
          <p:nvPr/>
        </p:nvSpPr>
        <p:spPr>
          <a:xfrm>
            <a:off x="271463" y="257175"/>
            <a:ext cx="12205906" cy="3908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3600" dirty="0"/>
              <a:t>8. Conclusions</a:t>
            </a:r>
          </a:p>
          <a:p>
            <a:endParaRPr lang="en-RO" sz="2800" dirty="0"/>
          </a:p>
          <a:p>
            <a:pPr marL="571500" indent="-571500">
              <a:buFontTx/>
              <a:buChar char="-"/>
            </a:pPr>
            <a:r>
              <a:rPr lang="en-RO" sz="2800" dirty="0"/>
              <a:t>MoS verbs are typically said to induce island effect, to ban null C and to be </a:t>
            </a:r>
          </a:p>
          <a:p>
            <a:r>
              <a:rPr lang="en-RO" sz="2800" dirty="0"/>
              <a:t>incompatible with DOC</a:t>
            </a:r>
          </a:p>
          <a:p>
            <a:pPr marL="571500" indent="-571500">
              <a:buFontTx/>
              <a:buChar char="-"/>
            </a:pPr>
            <a:r>
              <a:rPr lang="en-RO" sz="2800" dirty="0"/>
              <a:t>MoS verbs seem to evince variable behaviour</a:t>
            </a:r>
          </a:p>
          <a:p>
            <a:pPr marL="571500" indent="-571500">
              <a:buFontTx/>
              <a:buChar char="-"/>
            </a:pPr>
            <a:r>
              <a:rPr lang="en-RO" sz="2800" dirty="0"/>
              <a:t>MoS verbs come in two guises: true manner verbs vs. verbs</a:t>
            </a:r>
            <a:r>
              <a:rPr lang="en-GB" sz="2800" dirty="0"/>
              <a:t>of implicit creation</a:t>
            </a:r>
            <a:r>
              <a:rPr lang="en-RO" sz="2800" dirty="0"/>
              <a:t> </a:t>
            </a:r>
          </a:p>
          <a:p>
            <a:endParaRPr lang="en-RO" sz="3600" dirty="0"/>
          </a:p>
          <a:p>
            <a:endParaRPr lang="en-RO" sz="3600" dirty="0"/>
          </a:p>
        </p:txBody>
      </p:sp>
    </p:spTree>
    <p:extLst>
      <p:ext uri="{BB962C8B-B14F-4D97-AF65-F5344CB8AC3E}">
        <p14:creationId xmlns:p14="http://schemas.microsoft.com/office/powerpoint/2010/main" val="42127321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0DADC90-336F-A546-AD10-14AAA689644C}"/>
              </a:ext>
            </a:extLst>
          </p:cNvPr>
          <p:cNvSpPr txBox="1"/>
          <p:nvPr/>
        </p:nvSpPr>
        <p:spPr>
          <a:xfrm>
            <a:off x="271463" y="257175"/>
            <a:ext cx="12205906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3600" dirty="0"/>
              <a:t>8. Conclusions</a:t>
            </a:r>
          </a:p>
          <a:p>
            <a:endParaRPr lang="en-RO" sz="3600" dirty="0"/>
          </a:p>
          <a:p>
            <a:pPr marL="571500" indent="-571500">
              <a:buFontTx/>
              <a:buChar char="-"/>
            </a:pPr>
            <a:r>
              <a:rPr lang="en-RO" sz="2800" dirty="0"/>
              <a:t>MoS verbs are typically said to induce island effect, to ban null C and to be </a:t>
            </a:r>
          </a:p>
          <a:p>
            <a:r>
              <a:rPr lang="en-RO" sz="2800" dirty="0"/>
              <a:t>incompatible with DOC</a:t>
            </a:r>
          </a:p>
          <a:p>
            <a:pPr marL="571500" indent="-571500">
              <a:buFontTx/>
              <a:buChar char="-"/>
            </a:pPr>
            <a:r>
              <a:rPr lang="en-RO" sz="2800" dirty="0"/>
              <a:t>MoS verbs seem to evince variable behaviour</a:t>
            </a:r>
          </a:p>
          <a:p>
            <a:pPr marL="571500" indent="-571500">
              <a:buFontTx/>
              <a:buChar char="-"/>
            </a:pPr>
            <a:r>
              <a:rPr lang="en-RO" sz="2800" dirty="0"/>
              <a:t>MoS verbs come in two guises: true manner verbs vs. verbs</a:t>
            </a:r>
            <a:r>
              <a:rPr lang="en-GB" sz="2800" dirty="0"/>
              <a:t>of implicit creation</a:t>
            </a:r>
            <a:r>
              <a:rPr lang="en-RO" sz="2800" dirty="0"/>
              <a:t> </a:t>
            </a:r>
          </a:p>
          <a:p>
            <a:pPr marL="571500" indent="-571500">
              <a:buFontTx/>
              <a:buChar char="-"/>
            </a:pPr>
            <a:r>
              <a:rPr lang="en-GB" sz="2800" dirty="0"/>
              <a:t>T</a:t>
            </a:r>
            <a:r>
              <a:rPr lang="en-RO" sz="2800" dirty="0"/>
              <a:t>his dichotomy translates into distinct syntactic structures</a:t>
            </a:r>
          </a:p>
          <a:p>
            <a:r>
              <a:rPr lang="en-RO" sz="2800" dirty="0"/>
              <a:t>	a) manner verbs: the root merges with the v </a:t>
            </a:r>
            <a:r>
              <a:rPr lang="en-RO" sz="2800" dirty="0">
                <a:sym typeface="Wingdings" pitchFamily="2" charset="2"/>
              </a:rPr>
              <a:t></a:t>
            </a:r>
            <a:r>
              <a:rPr lang="en-RO" sz="2800" dirty="0"/>
              <a:t> event modifier</a:t>
            </a:r>
          </a:p>
          <a:p>
            <a:r>
              <a:rPr lang="en-RO" sz="2800" dirty="0"/>
              <a:t>				</a:t>
            </a:r>
            <a:r>
              <a:rPr lang="en-RO" sz="2800" dirty="0">
                <a:sym typeface="Wingdings" pitchFamily="2" charset="2"/>
              </a:rPr>
              <a:t> the CP is an argument </a:t>
            </a:r>
            <a:endParaRPr lang="en-RO" sz="2800" dirty="0"/>
          </a:p>
          <a:p>
            <a:r>
              <a:rPr lang="en-RO" sz="2800" dirty="0"/>
              <a:t>	b) verbs of implicit creation: the root merges as the head of</a:t>
            </a:r>
            <a:r>
              <a:rPr lang="en-GB" sz="2800" dirty="0"/>
              <a:t>a SC </a:t>
            </a:r>
            <a:r>
              <a:rPr lang="en-GB" sz="2800" dirty="0">
                <a:sym typeface="Wingdings" pitchFamily="2" charset="2"/>
              </a:rPr>
              <a:t></a:t>
            </a:r>
          </a:p>
          <a:p>
            <a:r>
              <a:rPr lang="en-GB" sz="2800" dirty="0">
                <a:sym typeface="Wingdings" pitchFamily="2" charset="2"/>
              </a:rPr>
              <a:t>the CP is in a subject position </a:t>
            </a:r>
            <a:endParaRPr lang="en-RO" sz="2800" dirty="0"/>
          </a:p>
          <a:p>
            <a:endParaRPr lang="en-RO" sz="3600" dirty="0"/>
          </a:p>
          <a:p>
            <a:endParaRPr lang="en-RO" sz="3600" dirty="0"/>
          </a:p>
        </p:txBody>
      </p:sp>
    </p:spTree>
    <p:extLst>
      <p:ext uri="{BB962C8B-B14F-4D97-AF65-F5344CB8AC3E}">
        <p14:creationId xmlns:p14="http://schemas.microsoft.com/office/powerpoint/2010/main" val="40870186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0DADC90-336F-A546-AD10-14AAA689644C}"/>
              </a:ext>
            </a:extLst>
          </p:cNvPr>
          <p:cNvSpPr txBox="1"/>
          <p:nvPr/>
        </p:nvSpPr>
        <p:spPr>
          <a:xfrm>
            <a:off x="314325" y="135791"/>
            <a:ext cx="8243219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4000" dirty="0"/>
              <a:t>9. Some advantages </a:t>
            </a:r>
          </a:p>
          <a:p>
            <a:endParaRPr lang="en-RO" sz="4000" dirty="0"/>
          </a:p>
          <a:p>
            <a:pPr marL="457200" indent="-457200">
              <a:buFontTx/>
              <a:buChar char="-"/>
            </a:pPr>
            <a:r>
              <a:rPr lang="en-GB" sz="2800" dirty="0"/>
              <a:t>R</a:t>
            </a:r>
            <a:r>
              <a:rPr lang="en-RO" sz="2800" dirty="0"/>
              <a:t>econciliation of the semantic and syntactic analysis</a:t>
            </a:r>
          </a:p>
          <a:p>
            <a:endParaRPr lang="en-RO" sz="2800" dirty="0"/>
          </a:p>
          <a:p>
            <a:endParaRPr lang="en-RO" sz="3600" dirty="0"/>
          </a:p>
          <a:p>
            <a:endParaRPr lang="en-RO" sz="3600" dirty="0"/>
          </a:p>
        </p:txBody>
      </p:sp>
    </p:spTree>
    <p:extLst>
      <p:ext uri="{BB962C8B-B14F-4D97-AF65-F5344CB8AC3E}">
        <p14:creationId xmlns:p14="http://schemas.microsoft.com/office/powerpoint/2010/main" val="17686964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0DADC90-336F-A546-AD10-14AAA689644C}"/>
              </a:ext>
            </a:extLst>
          </p:cNvPr>
          <p:cNvSpPr txBox="1"/>
          <p:nvPr/>
        </p:nvSpPr>
        <p:spPr>
          <a:xfrm>
            <a:off x="297269" y="242888"/>
            <a:ext cx="11894731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4000" dirty="0"/>
              <a:t>9. Some advantages</a:t>
            </a:r>
          </a:p>
          <a:p>
            <a:endParaRPr lang="en-RO" sz="4000" dirty="0"/>
          </a:p>
          <a:p>
            <a:pPr marL="457200" indent="-457200">
              <a:buFontTx/>
              <a:buChar char="-"/>
            </a:pPr>
            <a:r>
              <a:rPr lang="en-GB" sz="2800" dirty="0"/>
              <a:t>R</a:t>
            </a:r>
            <a:r>
              <a:rPr lang="en-RO" sz="2800" dirty="0"/>
              <a:t>econciliation of the semantic and syntactic analysis</a:t>
            </a:r>
          </a:p>
          <a:p>
            <a:pPr marL="457200" indent="-457200">
              <a:buFontTx/>
              <a:buChar char="-"/>
            </a:pPr>
            <a:r>
              <a:rPr lang="en-GB" sz="2800" dirty="0"/>
              <a:t>A</a:t>
            </a:r>
            <a:r>
              <a:rPr lang="en-RO" sz="2800" dirty="0"/>
              <a:t>n account for the ban on extraction, null C and the incompatibility with DOC</a:t>
            </a:r>
          </a:p>
          <a:p>
            <a:pPr marL="457200" indent="-457200">
              <a:buFontTx/>
              <a:buChar char="-"/>
            </a:pPr>
            <a:endParaRPr lang="en-RO" sz="2800" dirty="0"/>
          </a:p>
          <a:p>
            <a:endParaRPr lang="en-RO" sz="2800" dirty="0"/>
          </a:p>
          <a:p>
            <a:endParaRPr lang="en-RO" sz="3600" dirty="0"/>
          </a:p>
          <a:p>
            <a:endParaRPr lang="en-RO" sz="3600" dirty="0"/>
          </a:p>
        </p:txBody>
      </p:sp>
    </p:spTree>
    <p:extLst>
      <p:ext uri="{BB962C8B-B14F-4D97-AF65-F5344CB8AC3E}">
        <p14:creationId xmlns:p14="http://schemas.microsoft.com/office/powerpoint/2010/main" val="13283318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0DADC90-336F-A546-AD10-14AAA689644C}"/>
              </a:ext>
            </a:extLst>
          </p:cNvPr>
          <p:cNvSpPr txBox="1"/>
          <p:nvPr/>
        </p:nvSpPr>
        <p:spPr>
          <a:xfrm>
            <a:off x="297269" y="214313"/>
            <a:ext cx="11894731" cy="4585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4000" dirty="0"/>
              <a:t>9. Some advantages</a:t>
            </a:r>
          </a:p>
          <a:p>
            <a:endParaRPr lang="en-RO" sz="4000" dirty="0"/>
          </a:p>
          <a:p>
            <a:pPr marL="457200" indent="-457200">
              <a:buFontTx/>
              <a:buChar char="-"/>
            </a:pPr>
            <a:r>
              <a:rPr lang="en-GB" sz="2800" dirty="0"/>
              <a:t>R</a:t>
            </a:r>
            <a:r>
              <a:rPr lang="en-RO" sz="2800" dirty="0"/>
              <a:t>econciliation of the semantic and syntactic analysis</a:t>
            </a:r>
          </a:p>
          <a:p>
            <a:pPr marL="457200" indent="-457200">
              <a:buFontTx/>
              <a:buChar char="-"/>
            </a:pPr>
            <a:r>
              <a:rPr lang="en-GB" sz="2800" dirty="0"/>
              <a:t>A</a:t>
            </a:r>
            <a:r>
              <a:rPr lang="en-RO" sz="2800" dirty="0"/>
              <a:t>n account for the ban on extraction, null C and the incompatibility with DOC</a:t>
            </a:r>
          </a:p>
          <a:p>
            <a:pPr marL="457200" indent="-457200">
              <a:buFontTx/>
              <a:buChar char="-"/>
            </a:pPr>
            <a:r>
              <a:rPr lang="en-GB" sz="2800" dirty="0"/>
              <a:t>A</a:t>
            </a:r>
            <a:r>
              <a:rPr lang="en-RO" sz="2800" dirty="0"/>
              <a:t>n account for the so called exceptions</a:t>
            </a:r>
          </a:p>
          <a:p>
            <a:pPr marL="457200" indent="-457200">
              <a:buFontTx/>
              <a:buChar char="-"/>
            </a:pPr>
            <a:endParaRPr lang="en-RO" sz="2800" dirty="0"/>
          </a:p>
          <a:p>
            <a:endParaRPr lang="en-RO" sz="2800" dirty="0"/>
          </a:p>
          <a:p>
            <a:endParaRPr lang="en-RO" sz="3600" dirty="0"/>
          </a:p>
          <a:p>
            <a:endParaRPr lang="en-RO" sz="3600" dirty="0"/>
          </a:p>
        </p:txBody>
      </p:sp>
    </p:spTree>
    <p:extLst>
      <p:ext uri="{BB962C8B-B14F-4D97-AF65-F5344CB8AC3E}">
        <p14:creationId xmlns:p14="http://schemas.microsoft.com/office/powerpoint/2010/main" val="40018392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0DADC90-336F-A546-AD10-14AAA689644C}"/>
              </a:ext>
            </a:extLst>
          </p:cNvPr>
          <p:cNvSpPr txBox="1"/>
          <p:nvPr/>
        </p:nvSpPr>
        <p:spPr>
          <a:xfrm>
            <a:off x="271462" y="157163"/>
            <a:ext cx="12128641" cy="8032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4000" dirty="0"/>
              <a:t>9. Some advantages</a:t>
            </a:r>
          </a:p>
          <a:p>
            <a:endParaRPr lang="en-RO" sz="4000" dirty="0"/>
          </a:p>
          <a:p>
            <a:pPr marL="457200" indent="-457200">
              <a:buFontTx/>
              <a:buChar char="-"/>
            </a:pPr>
            <a:r>
              <a:rPr lang="en-GB" sz="2800" dirty="0"/>
              <a:t>R</a:t>
            </a:r>
            <a:r>
              <a:rPr lang="en-RO" sz="2800" dirty="0"/>
              <a:t>econciliation of the semantic and syntactic analysis</a:t>
            </a:r>
          </a:p>
          <a:p>
            <a:pPr marL="457200" indent="-457200">
              <a:buFontTx/>
              <a:buChar char="-"/>
            </a:pPr>
            <a:r>
              <a:rPr lang="en-GB" sz="2800" dirty="0"/>
              <a:t>A</a:t>
            </a:r>
            <a:r>
              <a:rPr lang="en-RO" sz="2800" dirty="0"/>
              <a:t>n account for the ban on extraction, null C and the incompatibility with DOC</a:t>
            </a:r>
          </a:p>
          <a:p>
            <a:pPr marL="457200" indent="-457200">
              <a:buFontTx/>
              <a:buChar char="-"/>
            </a:pPr>
            <a:r>
              <a:rPr lang="en-GB" sz="2800" dirty="0"/>
              <a:t>A</a:t>
            </a:r>
            <a:r>
              <a:rPr lang="en-RO" sz="2800" dirty="0"/>
              <a:t>n account for the so called exceptions</a:t>
            </a:r>
          </a:p>
          <a:p>
            <a:pPr marL="457200" indent="-457200">
              <a:buFontTx/>
              <a:buChar char="-"/>
            </a:pPr>
            <a:r>
              <a:rPr lang="en-GB" sz="2800" dirty="0"/>
              <a:t>Starting point for a discussion of </a:t>
            </a:r>
            <a:r>
              <a:rPr lang="en-GB" sz="2800" dirty="0" err="1"/>
              <a:t>MoS</a:t>
            </a:r>
            <a:r>
              <a:rPr lang="en-GB" sz="2800" dirty="0"/>
              <a:t> verbs in other languages	</a:t>
            </a:r>
          </a:p>
          <a:p>
            <a:pPr lvl="2"/>
            <a:r>
              <a:rPr lang="en-GB" sz="2800" dirty="0"/>
              <a:t>		i.e. do </a:t>
            </a:r>
            <a:r>
              <a:rPr lang="en-GB" sz="2800" dirty="0" err="1"/>
              <a:t>MoS</a:t>
            </a:r>
            <a:r>
              <a:rPr lang="en-GB" sz="2800" dirty="0"/>
              <a:t> verbs come in two guises in those languages where</a:t>
            </a:r>
          </a:p>
          <a:p>
            <a:pPr lvl="2"/>
            <a:r>
              <a:rPr lang="en-GB" sz="2800" dirty="0"/>
              <a:t>the N-V pair is not zero derived? </a:t>
            </a:r>
          </a:p>
          <a:p>
            <a:pPr lvl="2"/>
            <a:endParaRPr lang="en-GB" sz="2800" dirty="0"/>
          </a:p>
          <a:p>
            <a:pPr lvl="2"/>
            <a:r>
              <a:rPr lang="en-GB" sz="2800" dirty="0"/>
              <a:t>	Romanian: a </a:t>
            </a:r>
            <a:r>
              <a:rPr lang="en-GB" sz="2800" dirty="0" err="1"/>
              <a:t>șopti</a:t>
            </a:r>
            <a:r>
              <a:rPr lang="en-GB" sz="2800" baseline="-25000" dirty="0"/>
              <a:t>(V)</a:t>
            </a:r>
            <a:r>
              <a:rPr lang="en-GB" sz="2800" dirty="0"/>
              <a:t> / </a:t>
            </a:r>
            <a:r>
              <a:rPr lang="en-GB" sz="2800" dirty="0" err="1"/>
              <a:t>șoaptă</a:t>
            </a:r>
            <a:r>
              <a:rPr lang="en-GB" sz="2800" baseline="-25000" dirty="0"/>
              <a:t>(N)</a:t>
            </a:r>
          </a:p>
          <a:p>
            <a:pPr lvl="2"/>
            <a:r>
              <a:rPr lang="en-GB" sz="2800" dirty="0"/>
              <a:t>		Pe cine ai </a:t>
            </a:r>
            <a:r>
              <a:rPr lang="en-GB" sz="2800" dirty="0" err="1"/>
              <a:t>țipat</a:t>
            </a:r>
            <a:r>
              <a:rPr lang="en-GB" sz="2800" dirty="0"/>
              <a:t> </a:t>
            </a:r>
            <a:r>
              <a:rPr lang="en-GB" sz="2800" dirty="0" err="1"/>
              <a:t>că</a:t>
            </a:r>
            <a:r>
              <a:rPr lang="en-GB" sz="2800" dirty="0"/>
              <a:t> ai </a:t>
            </a:r>
            <a:r>
              <a:rPr lang="en-GB" sz="2800" dirty="0" err="1"/>
              <a:t>auzit</a:t>
            </a:r>
            <a:r>
              <a:rPr lang="en-GB" sz="2800" dirty="0"/>
              <a:t> </a:t>
            </a:r>
            <a:r>
              <a:rPr lang="en-GB" sz="2800" dirty="0" err="1"/>
              <a:t>intrând</a:t>
            </a:r>
            <a:r>
              <a:rPr lang="en-GB" sz="2800" dirty="0"/>
              <a:t> in </a:t>
            </a:r>
            <a:r>
              <a:rPr lang="en-GB" sz="2800" dirty="0" err="1"/>
              <a:t>casă</a:t>
            </a:r>
            <a:r>
              <a:rPr lang="en-GB" sz="2800" dirty="0"/>
              <a:t>? </a:t>
            </a:r>
          </a:p>
          <a:p>
            <a:pPr lvl="2"/>
            <a:r>
              <a:rPr lang="en-GB" sz="2800" dirty="0"/>
              <a:t>		?</a:t>
            </a:r>
            <a:r>
              <a:rPr lang="en-GB" sz="2800" dirty="0" err="1"/>
              <a:t>Unde</a:t>
            </a:r>
            <a:r>
              <a:rPr lang="en-GB" sz="2800" dirty="0"/>
              <a:t> ai </a:t>
            </a:r>
            <a:r>
              <a:rPr lang="en-GB" sz="2800" dirty="0" err="1"/>
              <a:t>mormăit</a:t>
            </a:r>
            <a:r>
              <a:rPr lang="en-GB" sz="2800" dirty="0"/>
              <a:t> </a:t>
            </a:r>
            <a:r>
              <a:rPr lang="en-GB" sz="2800" dirty="0" err="1"/>
              <a:t>că</a:t>
            </a:r>
            <a:r>
              <a:rPr lang="en-GB" sz="2800" dirty="0"/>
              <a:t> ai </a:t>
            </a:r>
            <a:r>
              <a:rPr lang="en-GB" sz="2800" dirty="0" err="1"/>
              <a:t>găsit</a:t>
            </a:r>
            <a:r>
              <a:rPr lang="en-GB" sz="2800" dirty="0"/>
              <a:t> </a:t>
            </a:r>
            <a:r>
              <a:rPr lang="en-GB" sz="2800" dirty="0" err="1"/>
              <a:t>cadourile</a:t>
            </a:r>
            <a:r>
              <a:rPr lang="en-GB" sz="2800" dirty="0"/>
              <a:t>? </a:t>
            </a:r>
          </a:p>
          <a:p>
            <a:pPr lvl="2"/>
            <a:r>
              <a:rPr lang="en-GB" sz="2800" dirty="0"/>
              <a:t>			</a:t>
            </a:r>
            <a:endParaRPr lang="en-RO" sz="2800" dirty="0"/>
          </a:p>
          <a:p>
            <a:pPr marL="457200" indent="-457200">
              <a:buFontTx/>
              <a:buChar char="-"/>
            </a:pPr>
            <a:endParaRPr lang="en-RO" sz="2800" dirty="0"/>
          </a:p>
          <a:p>
            <a:endParaRPr lang="en-RO" sz="2800" dirty="0"/>
          </a:p>
          <a:p>
            <a:endParaRPr lang="en-RO" sz="3600" dirty="0"/>
          </a:p>
          <a:p>
            <a:endParaRPr lang="en-RO" sz="3600" dirty="0"/>
          </a:p>
        </p:txBody>
      </p:sp>
    </p:spTree>
    <p:extLst>
      <p:ext uri="{BB962C8B-B14F-4D97-AF65-F5344CB8AC3E}">
        <p14:creationId xmlns:p14="http://schemas.microsoft.com/office/powerpoint/2010/main" val="41778810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5AE54-7D6C-6742-9893-B10939BFAF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RO" dirty="0"/>
              <a:t>Thank you </a:t>
            </a:r>
            <a:r>
              <a:rPr lang="en-RO" dirty="0">
                <a:sym typeface="Wingdings" pitchFamily="2" charset="2"/>
              </a:rPr>
              <a:t> </a:t>
            </a:r>
            <a:endParaRPr lang="en-R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A4A647-6CE9-1246-8E23-52F453E99D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RO" dirty="0"/>
              <a:t>Questions and suggestions are welcome in the Breakout Room </a:t>
            </a:r>
          </a:p>
        </p:txBody>
      </p:sp>
    </p:spTree>
    <p:extLst>
      <p:ext uri="{BB962C8B-B14F-4D97-AF65-F5344CB8AC3E}">
        <p14:creationId xmlns:p14="http://schemas.microsoft.com/office/powerpoint/2010/main" val="466372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B183E9-2215-B648-9E5C-3FA53489EA89}"/>
              </a:ext>
            </a:extLst>
          </p:cNvPr>
          <p:cNvSpPr txBox="1"/>
          <p:nvPr/>
        </p:nvSpPr>
        <p:spPr>
          <a:xfrm>
            <a:off x="0" y="357188"/>
            <a:ext cx="18311297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Selected references</a:t>
            </a:r>
            <a:endParaRPr lang="en-RO" dirty="0"/>
          </a:p>
          <a:p>
            <a:r>
              <a:rPr lang="en-US" dirty="0"/>
              <a:t>Ambridge, B., Goldberg, A. E. 2008. The island status of clausal complements: Evidence in </a:t>
            </a:r>
            <a:r>
              <a:rPr lang="en-US" dirty="0" err="1"/>
              <a:t>favour</a:t>
            </a:r>
            <a:r>
              <a:rPr lang="en-US" dirty="0"/>
              <a:t> of an information structure </a:t>
            </a:r>
          </a:p>
          <a:p>
            <a:r>
              <a:rPr lang="en-US" dirty="0"/>
              <a:t>explanation. </a:t>
            </a:r>
            <a:r>
              <a:rPr lang="it-IT" i="1" dirty="0"/>
              <a:t>Cognitive </a:t>
            </a:r>
            <a:r>
              <a:rPr lang="it-IT" i="1" dirty="0" err="1"/>
              <a:t>Linguistics</a:t>
            </a:r>
            <a:r>
              <a:rPr lang="ro-RO" dirty="0"/>
              <a:t> 19(3): 349–381.</a:t>
            </a:r>
            <a:endParaRPr lang="en-RO" dirty="0"/>
          </a:p>
          <a:p>
            <a:r>
              <a:rPr lang="en-US" dirty="0"/>
              <a:t>Arad, M. 2003. Locality constraints on the interpretation of roots: the case of Hebrew denominal verbs. </a:t>
            </a:r>
            <a:r>
              <a:rPr lang="pt-PT" i="1" dirty="0"/>
              <a:t>Natural </a:t>
            </a:r>
            <a:r>
              <a:rPr lang="en-RO" dirty="0"/>
              <a:t>L</a:t>
            </a:r>
            <a:r>
              <a:rPr lang="en-US" i="1" dirty="0" err="1"/>
              <a:t>anguage</a:t>
            </a:r>
            <a:r>
              <a:rPr lang="en-US" i="1" dirty="0"/>
              <a:t> and </a:t>
            </a:r>
          </a:p>
          <a:p>
            <a:r>
              <a:rPr lang="en-US" i="1" dirty="0"/>
              <a:t>Linguistic Theory</a:t>
            </a:r>
            <a:r>
              <a:rPr lang="ro-RO" dirty="0"/>
              <a:t> 21, 737–778.</a:t>
            </a:r>
            <a:endParaRPr lang="en-RO" dirty="0"/>
          </a:p>
          <a:p>
            <a:r>
              <a:rPr lang="it-IT" dirty="0"/>
              <a:t>Cinque, G. 1990. </a:t>
            </a:r>
            <a:r>
              <a:rPr lang="en-US" i="1" dirty="0"/>
              <a:t>Types of A-Dependencies</a:t>
            </a:r>
            <a:r>
              <a:rPr lang="en-US" dirty="0"/>
              <a:t>. Cambridge, Mass.: MIT Press.</a:t>
            </a:r>
            <a:endParaRPr lang="en-RO" dirty="0"/>
          </a:p>
          <a:p>
            <a:r>
              <a:rPr lang="ro-RO" dirty="0" err="1"/>
              <a:t>Doherty</a:t>
            </a:r>
            <a:r>
              <a:rPr lang="ro-RO" dirty="0"/>
              <a:t>, C. 2000. </a:t>
            </a:r>
            <a:r>
              <a:rPr lang="en-US" i="1" dirty="0"/>
              <a:t>Clauses without 'that': The Case for Bare Sentential Complementation in English.</a:t>
            </a:r>
            <a:r>
              <a:rPr lang="en-US" dirty="0"/>
              <a:t> New York: Garland. </a:t>
            </a:r>
            <a:endParaRPr lang="en-RO" dirty="0"/>
          </a:p>
          <a:p>
            <a:r>
              <a:rPr lang="en-US" dirty="0" err="1"/>
              <a:t>Dor</a:t>
            </a:r>
            <a:r>
              <a:rPr lang="en-US" dirty="0"/>
              <a:t>, D. 2005. Toward a semantic account of that-deletion in English, </a:t>
            </a:r>
            <a:r>
              <a:rPr lang="en-US" i="1" dirty="0"/>
              <a:t>Linguistics</a:t>
            </a:r>
            <a:r>
              <a:rPr lang="ru-RU" dirty="0"/>
              <a:t> 43 (2): 345</a:t>
            </a:r>
            <a:r>
              <a:rPr lang="ro-RO" dirty="0"/>
              <a:t>−382.</a:t>
            </a:r>
            <a:endParaRPr lang="en-RO" dirty="0"/>
          </a:p>
          <a:p>
            <a:r>
              <a:rPr lang="en-US" dirty="0" err="1"/>
              <a:t>Erteschik</a:t>
            </a:r>
            <a:r>
              <a:rPr lang="en-US" dirty="0"/>
              <a:t>-Shir, N. 1973. On the Nature of Island Constraints. PhD Dissertation, MIT. </a:t>
            </a:r>
            <a:endParaRPr lang="en-RO" dirty="0"/>
          </a:p>
          <a:p>
            <a:r>
              <a:rPr lang="nl-NL" dirty="0" err="1"/>
              <a:t>Erteschik-Shir</a:t>
            </a:r>
            <a:r>
              <a:rPr lang="nl-NL" dirty="0"/>
              <a:t>, N. 2005. Bridge </a:t>
            </a:r>
            <a:r>
              <a:rPr lang="nl-NL" dirty="0" err="1"/>
              <a:t>phenomena</a:t>
            </a:r>
            <a:r>
              <a:rPr lang="nl-NL" dirty="0"/>
              <a:t>. In M. Everaert </a:t>
            </a:r>
            <a:r>
              <a:rPr lang="nl-NL" dirty="0" err="1"/>
              <a:t>and</a:t>
            </a:r>
            <a:r>
              <a:rPr lang="nl-NL" dirty="0"/>
              <a:t> Henk van </a:t>
            </a:r>
            <a:r>
              <a:rPr lang="nl-NL" dirty="0" err="1"/>
              <a:t>Riemsdijk</a:t>
            </a:r>
            <a:r>
              <a:rPr lang="nl-NL" dirty="0"/>
              <a:t> (</a:t>
            </a:r>
            <a:r>
              <a:rPr lang="nl-NL" dirty="0" err="1"/>
              <a:t>eds</a:t>
            </a:r>
            <a:r>
              <a:rPr lang="nl-NL" dirty="0"/>
              <a:t>.) </a:t>
            </a:r>
            <a:r>
              <a:rPr lang="en-US" i="1" dirty="0"/>
              <a:t>The Blackwell Companion to Syntax</a:t>
            </a:r>
            <a:r>
              <a:rPr lang="pt-PT" dirty="0"/>
              <a:t>, </a:t>
            </a:r>
          </a:p>
          <a:p>
            <a:r>
              <a:rPr lang="pt-PT" dirty="0"/>
              <a:t>Vol.1, 284 </a:t>
            </a:r>
            <a:r>
              <a:rPr lang="ro-RO" dirty="0"/>
              <a:t>−</a:t>
            </a:r>
            <a:r>
              <a:rPr lang="en-US" dirty="0"/>
              <a:t>294. Oxford: Blackwell.</a:t>
            </a:r>
            <a:endParaRPr lang="en-RO" dirty="0"/>
          </a:p>
          <a:p>
            <a:r>
              <a:rPr lang="en-US" dirty="0"/>
              <a:t>Harley, H., 2005. How do verbs get their names? Denominal verbs, manner incorporation, and the ontology of </a:t>
            </a:r>
            <a:endParaRPr lang="en-RO" dirty="0"/>
          </a:p>
          <a:p>
            <a:r>
              <a:rPr lang="en-US" dirty="0"/>
              <a:t>verb roots in English. In N. </a:t>
            </a:r>
            <a:r>
              <a:rPr lang="en-US" dirty="0" err="1"/>
              <a:t>Erteschik</a:t>
            </a:r>
            <a:r>
              <a:rPr lang="en-US" dirty="0"/>
              <a:t>-Shir and T. Rapoport (eds.) </a:t>
            </a:r>
            <a:r>
              <a:rPr lang="en-US" i="1" dirty="0"/>
              <a:t>The Syntax of Aspect</a:t>
            </a:r>
            <a:r>
              <a:rPr lang="ro-RO" dirty="0"/>
              <a:t>, 42–64. Oxford: Oxford University Press.</a:t>
            </a:r>
            <a:endParaRPr lang="en-RO" dirty="0"/>
          </a:p>
          <a:p>
            <a:r>
              <a:rPr lang="en-US" dirty="0"/>
              <a:t>Harley, H. (2014). On the identity of roots. </a:t>
            </a:r>
            <a:r>
              <a:rPr lang="en-US" i="1" dirty="0"/>
              <a:t>Theoretical Linguistics</a:t>
            </a:r>
            <a:r>
              <a:rPr lang="ro-RO" dirty="0"/>
              <a:t> 40.3: 225-276.</a:t>
            </a:r>
            <a:endParaRPr lang="en-RO" dirty="0"/>
          </a:p>
          <a:p>
            <a:r>
              <a:rPr lang="en-US" dirty="0" err="1"/>
              <a:t>Jezek</a:t>
            </a:r>
            <a:r>
              <a:rPr lang="en-US" dirty="0"/>
              <a:t> E. 2014. Classes of Creation Verbs. In: Simone R., </a:t>
            </a:r>
            <a:r>
              <a:rPr lang="en-US" dirty="0" err="1"/>
              <a:t>Masini</a:t>
            </a:r>
            <a:r>
              <a:rPr lang="en-US" dirty="0"/>
              <a:t> F. (eds). Word Classes: Nature, Typology, </a:t>
            </a:r>
            <a:r>
              <a:rPr lang="nl-NL" dirty="0" err="1"/>
              <a:t>Computational</a:t>
            </a:r>
            <a:r>
              <a:rPr lang="nl-NL" dirty="0"/>
              <a:t> </a:t>
            </a:r>
          </a:p>
          <a:p>
            <a:r>
              <a:rPr lang="nl-NL" dirty="0" err="1"/>
              <a:t>Representations</a:t>
            </a:r>
            <a:r>
              <a:rPr lang="nl-NL" dirty="0"/>
              <a:t>. Amsterdam </a:t>
            </a:r>
            <a:r>
              <a:rPr lang="ro-RO" dirty="0"/>
              <a:t>– Philadelphia: </a:t>
            </a:r>
            <a:r>
              <a:rPr lang="ro-RO" dirty="0" err="1"/>
              <a:t>Benjamins</a:t>
            </a:r>
            <a:r>
              <a:rPr lang="ro-RO" dirty="0"/>
              <a:t>, p. 37-50. </a:t>
            </a:r>
            <a:endParaRPr lang="en-RO" dirty="0"/>
          </a:p>
          <a:p>
            <a:r>
              <a:rPr lang="ro-RO" dirty="0" err="1"/>
              <a:t>Kogusuri</a:t>
            </a:r>
            <a:r>
              <a:rPr lang="ro-RO" dirty="0"/>
              <a:t>, T. 2009. </a:t>
            </a:r>
            <a:r>
              <a:rPr lang="ro-RO" dirty="0" err="1"/>
              <a:t>Manner</a:t>
            </a:r>
            <a:r>
              <a:rPr lang="ro-RO" dirty="0"/>
              <a:t> of </a:t>
            </a:r>
            <a:r>
              <a:rPr lang="ro-RO" dirty="0" err="1"/>
              <a:t>speaking</a:t>
            </a:r>
            <a:r>
              <a:rPr lang="ro-RO" dirty="0"/>
              <a:t> </a:t>
            </a:r>
            <a:r>
              <a:rPr lang="ro-RO" dirty="0" err="1"/>
              <a:t>verbs</a:t>
            </a:r>
            <a:r>
              <a:rPr lang="ro-RO" dirty="0"/>
              <a:t> </a:t>
            </a:r>
            <a:r>
              <a:rPr lang="ro-RO" dirty="0" err="1"/>
              <a:t>and</a:t>
            </a:r>
            <a:r>
              <a:rPr lang="ro-RO" dirty="0"/>
              <a:t> </a:t>
            </a:r>
            <a:r>
              <a:rPr lang="ro-RO" dirty="0" err="1"/>
              <a:t>their</a:t>
            </a:r>
            <a:r>
              <a:rPr lang="ro-RO" dirty="0"/>
              <a:t> </a:t>
            </a:r>
            <a:r>
              <a:rPr lang="ro-RO" dirty="0" err="1"/>
              <a:t>clausal</a:t>
            </a:r>
            <a:r>
              <a:rPr lang="ro-RO" dirty="0"/>
              <a:t> </a:t>
            </a:r>
            <a:r>
              <a:rPr lang="ro-RO" dirty="0" err="1"/>
              <a:t>complements</a:t>
            </a:r>
            <a:r>
              <a:rPr lang="ro-RO" dirty="0"/>
              <a:t>, English. </a:t>
            </a:r>
            <a:r>
              <a:rPr lang="ro-RO" dirty="0" err="1"/>
              <a:t>Tsukuba</a:t>
            </a:r>
            <a:r>
              <a:rPr lang="ro-RO" dirty="0"/>
              <a:t> English Studies </a:t>
            </a:r>
            <a:endParaRPr lang="en-RO" dirty="0"/>
          </a:p>
          <a:p>
            <a:r>
              <a:rPr lang="ro-RO" dirty="0"/>
              <a:t>27: 187−203.</a:t>
            </a:r>
            <a:endParaRPr lang="en-RO" dirty="0"/>
          </a:p>
          <a:p>
            <a:r>
              <a:rPr lang="ro-RO" dirty="0" err="1"/>
              <a:t>Levin</a:t>
            </a:r>
            <a:r>
              <a:rPr lang="ro-RO" dirty="0"/>
              <a:t>, B. 1993. </a:t>
            </a:r>
            <a:r>
              <a:rPr lang="de-DE" i="1" dirty="0"/>
              <a:t>English Verb </a:t>
            </a:r>
            <a:r>
              <a:rPr lang="de-DE" i="1" dirty="0" err="1"/>
              <a:t>Classes</a:t>
            </a:r>
            <a:r>
              <a:rPr lang="de-DE" i="1" dirty="0"/>
              <a:t> </a:t>
            </a:r>
            <a:r>
              <a:rPr lang="de-DE" i="1" dirty="0" err="1"/>
              <a:t>and</a:t>
            </a:r>
            <a:r>
              <a:rPr lang="de-DE" i="1" dirty="0"/>
              <a:t> </a:t>
            </a:r>
            <a:r>
              <a:rPr lang="de-DE" i="1" dirty="0" err="1"/>
              <a:t>Alternations</a:t>
            </a:r>
            <a:r>
              <a:rPr lang="en-US" dirty="0"/>
              <a:t>. Chicago/London: The University of Chicago Press.</a:t>
            </a:r>
            <a:endParaRPr lang="en-RO" dirty="0"/>
          </a:p>
          <a:p>
            <a:r>
              <a:rPr lang="en-US" dirty="0"/>
              <a:t>Levinson, L. 2007. The Roots of Verbs. Doctoral dissertation, New York University.</a:t>
            </a:r>
            <a:endParaRPr lang="en-RO" dirty="0"/>
          </a:p>
          <a:p>
            <a:r>
              <a:rPr lang="en-US" dirty="0"/>
              <a:t>Marantz, A. 2005. Objects out of the lexicon! Argument-structure in the syntax. Handout, University of </a:t>
            </a:r>
            <a:endParaRPr lang="en-RO" dirty="0"/>
          </a:p>
          <a:p>
            <a:r>
              <a:rPr lang="it-IT" dirty="0"/>
              <a:t>Connecticut </a:t>
            </a:r>
            <a:r>
              <a:rPr lang="it-IT" dirty="0" err="1"/>
              <a:t>Linguistics</a:t>
            </a:r>
            <a:r>
              <a:rPr lang="it-IT" dirty="0"/>
              <a:t> </a:t>
            </a:r>
            <a:r>
              <a:rPr lang="it-IT" dirty="0" err="1"/>
              <a:t>Colloquium</a:t>
            </a:r>
            <a:r>
              <a:rPr lang="it-IT" dirty="0"/>
              <a:t>, April 2005.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30495912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9BA623D-EA82-B142-8B9F-5A47DCFAAEA9}"/>
              </a:ext>
            </a:extLst>
          </p:cNvPr>
          <p:cNvSpPr txBox="1"/>
          <p:nvPr/>
        </p:nvSpPr>
        <p:spPr>
          <a:xfrm>
            <a:off x="285750" y="300037"/>
            <a:ext cx="1215153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Mufwene</a:t>
            </a:r>
            <a:r>
              <a:rPr lang="en-US" dirty="0"/>
              <a:t>, S.S. 1978. English manner-of-speaking verbs revisited. </a:t>
            </a:r>
            <a:r>
              <a:rPr lang="en-US" i="1" dirty="0"/>
              <a:t>Papers from the </a:t>
            </a:r>
            <a:r>
              <a:rPr lang="en-US" i="1" dirty="0" err="1"/>
              <a:t>Parasession</a:t>
            </a:r>
            <a:r>
              <a:rPr lang="en-US" i="1" dirty="0"/>
              <a:t> on the Lexicon</a:t>
            </a:r>
            <a:r>
              <a:rPr lang="ro-RO" dirty="0"/>
              <a:t>, </a:t>
            </a:r>
            <a:endParaRPr lang="en-RO" dirty="0"/>
          </a:p>
          <a:p>
            <a:r>
              <a:rPr lang="ro-RO" dirty="0"/>
              <a:t>278−</a:t>
            </a:r>
            <a:r>
              <a:rPr lang="en-US" dirty="0"/>
              <a:t>289. Chicago, IL:CLS.</a:t>
            </a:r>
            <a:endParaRPr lang="en-RO" dirty="0"/>
          </a:p>
          <a:p>
            <a:r>
              <a:rPr lang="ro-RO" dirty="0" err="1"/>
              <a:t>Pesetsky</a:t>
            </a:r>
            <a:r>
              <a:rPr lang="ro-RO" dirty="0"/>
              <a:t>, D.  1996. </a:t>
            </a:r>
            <a:r>
              <a:rPr lang="en-US" i="1" dirty="0"/>
              <a:t>Zero Syntax. Experiencers and Cascades</a:t>
            </a:r>
            <a:r>
              <a:rPr lang="en-US" dirty="0"/>
              <a:t>. Cambridge. Mass: MIT Press. </a:t>
            </a:r>
            <a:endParaRPr lang="en-RO" dirty="0"/>
          </a:p>
          <a:p>
            <a:r>
              <a:rPr lang="en-US" dirty="0"/>
              <a:t>Ross, J. R. 1967. Constraints on Variables in Syntax. Doctoral dissertation, MIT.</a:t>
            </a:r>
            <a:endParaRPr lang="en-RO" dirty="0"/>
          </a:p>
          <a:p>
            <a:r>
              <a:rPr lang="en-US" dirty="0"/>
              <a:t>Snyder, W. 1992. </a:t>
            </a:r>
            <a:r>
              <a:rPr lang="en-US" dirty="0" err="1"/>
              <a:t>Wh</a:t>
            </a:r>
            <a:r>
              <a:rPr lang="en-US" dirty="0"/>
              <a:t>-extraction and the lexical representation of verbs. Ms. MIT, 6 May 1992. </a:t>
            </a:r>
            <a:endParaRPr lang="en-RO" dirty="0"/>
          </a:p>
          <a:p>
            <a:r>
              <a:rPr lang="en-US" dirty="0" err="1"/>
              <a:t>Stoica</a:t>
            </a:r>
            <a:r>
              <a:rPr lang="en-US" dirty="0"/>
              <a:t>, I., 2015. The relationship between lexical semantics and syntactic representation: The view from manner </a:t>
            </a:r>
            <a:endParaRPr lang="en-RO" dirty="0"/>
          </a:p>
          <a:p>
            <a:r>
              <a:rPr lang="en-US" dirty="0"/>
              <a:t>of speaking verbs. Paper presented at the 15</a:t>
            </a:r>
            <a:r>
              <a:rPr lang="en-US" baseline="30000" dirty="0"/>
              <a:t>th</a:t>
            </a:r>
            <a:r>
              <a:rPr lang="en-US" dirty="0"/>
              <a:t> International Conference of the Department of Linguistics, Faculty of Letters, </a:t>
            </a:r>
          </a:p>
          <a:p>
            <a:r>
              <a:rPr lang="en-US" dirty="0"/>
              <a:t>University of Bucharest, November, 27-28, 2015.</a:t>
            </a:r>
            <a:endParaRPr lang="en-RO" dirty="0"/>
          </a:p>
          <a:p>
            <a:r>
              <a:rPr lang="en-US" dirty="0" err="1"/>
              <a:t>Stoica</a:t>
            </a:r>
            <a:r>
              <a:rPr lang="en-US" dirty="0"/>
              <a:t>, I. 2016. Communicative use effects on syntactic </a:t>
            </a:r>
            <a:r>
              <a:rPr lang="en-US" dirty="0" err="1"/>
              <a:t>islandhood</a:t>
            </a:r>
            <a:r>
              <a:rPr lang="en-US" dirty="0"/>
              <a:t>: The view from manner of speaking verbs. </a:t>
            </a:r>
            <a:endParaRPr lang="en-RO" dirty="0"/>
          </a:p>
          <a:p>
            <a:r>
              <a:rPr lang="en-US" dirty="0"/>
              <a:t>Paper presented at the 14th Conference on British and American Studies, </a:t>
            </a:r>
            <a:r>
              <a:rPr lang="ro-RO" dirty="0"/>
              <a:t>“Transilvania” </a:t>
            </a:r>
            <a:r>
              <a:rPr lang="en-US" dirty="0"/>
              <a:t>University of Bra</a:t>
            </a:r>
            <a:r>
              <a:rPr lang="ro-RO" dirty="0" err="1"/>
              <a:t>ş</a:t>
            </a:r>
            <a:r>
              <a:rPr lang="de-DE" dirty="0" err="1"/>
              <a:t>ov</a:t>
            </a:r>
            <a:r>
              <a:rPr lang="de-DE" dirty="0"/>
              <a:t>   May, 13-14, 2016.</a:t>
            </a:r>
            <a:endParaRPr lang="en-RO" dirty="0"/>
          </a:p>
          <a:p>
            <a:r>
              <a:rPr lang="ro-RO" cap="all" dirty="0"/>
              <a:t>S</a:t>
            </a:r>
            <a:r>
              <a:rPr lang="en-US" dirty="0" err="1"/>
              <a:t>towell</a:t>
            </a:r>
            <a:r>
              <a:rPr lang="ro-RO" cap="all" dirty="0"/>
              <a:t>, T.</a:t>
            </a:r>
            <a:r>
              <a:rPr lang="ro-RO" dirty="0"/>
              <a:t> 1981. </a:t>
            </a:r>
            <a:r>
              <a:rPr lang="en-US" dirty="0">
                <a:hlinkClick r:id="rId2"/>
              </a:rPr>
              <a:t>Complementizers and the Empty Category Principle</a:t>
            </a:r>
            <a:r>
              <a:rPr lang="ro-RO" dirty="0"/>
              <a:t>. In </a:t>
            </a:r>
            <a:r>
              <a:rPr lang="ro-RO" dirty="0" err="1"/>
              <a:t>V.Burke</a:t>
            </a:r>
            <a:r>
              <a:rPr lang="ro-RO" dirty="0"/>
              <a:t> </a:t>
            </a:r>
            <a:r>
              <a:rPr lang="ro-RO" dirty="0" err="1"/>
              <a:t>and</a:t>
            </a:r>
            <a:r>
              <a:rPr lang="ro-RO" dirty="0"/>
              <a:t> J. </a:t>
            </a:r>
            <a:r>
              <a:rPr lang="ro-RO" dirty="0" err="1"/>
              <a:t>Pustejovsky</a:t>
            </a:r>
            <a:r>
              <a:rPr lang="ro-RO" dirty="0"/>
              <a:t> (</a:t>
            </a:r>
            <a:r>
              <a:rPr lang="ro-RO" dirty="0" err="1"/>
              <a:t>eds</a:t>
            </a:r>
            <a:r>
              <a:rPr lang="ro-RO" dirty="0"/>
              <a:t>.) </a:t>
            </a:r>
            <a:endParaRPr lang="en-RO" dirty="0"/>
          </a:p>
          <a:p>
            <a:r>
              <a:rPr lang="en-US" i="1" dirty="0"/>
              <a:t>Proceedings of the Eleventh Annual Meeting of the North Eastern Linguistic Society</a:t>
            </a:r>
            <a:r>
              <a:rPr lang="ru-RU" dirty="0"/>
              <a:t>, 345</a:t>
            </a:r>
            <a:r>
              <a:rPr lang="ro-RO" dirty="0"/>
              <a:t>−</a:t>
            </a:r>
            <a:r>
              <a:rPr lang="en-US" dirty="0"/>
              <a:t>363. Amherst, Mass.: GLSA.</a:t>
            </a:r>
            <a:endParaRPr lang="en-RO" dirty="0"/>
          </a:p>
          <a:p>
            <a:r>
              <a:rPr lang="en-US" cap="all" dirty="0"/>
              <a:t>W</a:t>
            </a:r>
            <a:r>
              <a:rPr lang="it-IT" dirty="0" err="1"/>
              <a:t>arnasch</a:t>
            </a:r>
            <a:r>
              <a:rPr lang="it-IT" cap="all" dirty="0"/>
              <a:t>, C.</a:t>
            </a:r>
            <a:r>
              <a:rPr lang="en-US" dirty="0"/>
              <a:t> 2006. Discriminate and conflate: Two classes of English non-bridge verbs. Ms. New York University. </a:t>
            </a:r>
            <a:endParaRPr lang="en-RO" dirty="0"/>
          </a:p>
          <a:p>
            <a:r>
              <a:rPr lang="ro-RO" cap="all" dirty="0"/>
              <a:t>Z</a:t>
            </a:r>
            <a:r>
              <a:rPr lang="en-US" dirty="0"/>
              <a:t>wicky</a:t>
            </a:r>
            <a:r>
              <a:rPr lang="es-ES_tradnl" cap="all" dirty="0"/>
              <a:t> , A.M</a:t>
            </a:r>
            <a:r>
              <a:rPr lang="en-US" dirty="0"/>
              <a:t>. 1971. In a manner of speaking. </a:t>
            </a:r>
            <a:r>
              <a:rPr lang="fr-FR" i="1" dirty="0" err="1"/>
              <a:t>Linguistic</a:t>
            </a:r>
            <a:r>
              <a:rPr lang="fr-FR" i="1" dirty="0"/>
              <a:t> </a:t>
            </a:r>
            <a:r>
              <a:rPr lang="fr-FR" i="1" dirty="0" err="1"/>
              <a:t>Inquiry</a:t>
            </a:r>
            <a:r>
              <a:rPr lang="ro-RO" dirty="0"/>
              <a:t> 2 (2): 223−232.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998250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06E019-21A5-4841-83C1-78A69B7BBB3F}"/>
              </a:ext>
            </a:extLst>
          </p:cNvPr>
          <p:cNvSpPr txBox="1"/>
          <p:nvPr/>
        </p:nvSpPr>
        <p:spPr>
          <a:xfrm>
            <a:off x="0" y="197346"/>
            <a:ext cx="1659081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RO" sz="4000" dirty="0"/>
              <a:t>Starting point </a:t>
            </a:r>
          </a:p>
          <a:p>
            <a:endParaRPr lang="en-RO" sz="2800" dirty="0"/>
          </a:p>
          <a:p>
            <a:pPr marL="457200" indent="-457200" algn="just">
              <a:buFontTx/>
              <a:buChar char="-"/>
            </a:pPr>
            <a:r>
              <a:rPr lang="en-RO" sz="2800" dirty="0"/>
              <a:t>MoS verbs (</a:t>
            </a:r>
            <a:r>
              <a:rPr lang="en-RO" sz="2800" i="1" dirty="0"/>
              <a:t>holler, yell, mumble, shout</a:t>
            </a:r>
            <a:r>
              <a:rPr lang="en-RO" sz="2800" dirty="0"/>
              <a:t>) </a:t>
            </a:r>
            <a:r>
              <a:rPr lang="en-GB" sz="2800" dirty="0"/>
              <a:t>“verbs referring to intended acts of </a:t>
            </a:r>
          </a:p>
          <a:p>
            <a:pPr algn="just"/>
            <a:r>
              <a:rPr lang="en-GB" sz="2800" dirty="0"/>
              <a:t>communication by speech and describing the physical characteristics of the speech </a:t>
            </a:r>
          </a:p>
          <a:p>
            <a:pPr algn="just"/>
            <a:r>
              <a:rPr lang="en-GB" sz="2800" dirty="0"/>
              <a:t>act” (Zwicky, 1971)</a:t>
            </a:r>
          </a:p>
          <a:p>
            <a:pPr algn="just"/>
            <a:endParaRPr lang="en-GB" sz="2800" dirty="0"/>
          </a:p>
          <a:p>
            <a:pPr marL="457200" indent="-457200" algn="just">
              <a:buFontTx/>
              <a:buChar char="-"/>
            </a:pPr>
            <a:r>
              <a:rPr lang="en-GB" sz="2800" dirty="0" err="1"/>
              <a:t>MoS</a:t>
            </a:r>
            <a:r>
              <a:rPr lang="en-GB" sz="2800" dirty="0"/>
              <a:t> verbs have typically been discussed in comparison to (and contrast with) </a:t>
            </a:r>
          </a:p>
          <a:p>
            <a:pPr algn="just"/>
            <a:r>
              <a:rPr lang="en-GB" sz="2800" dirty="0"/>
              <a:t>verbs of communication</a:t>
            </a:r>
          </a:p>
          <a:p>
            <a:pPr algn="just"/>
            <a:endParaRPr lang="en-GB" sz="2800" dirty="0"/>
          </a:p>
          <a:p>
            <a:pPr algn="just"/>
            <a:r>
              <a:rPr lang="en-GB" sz="2800" dirty="0"/>
              <a:t>-     </a:t>
            </a:r>
            <a:r>
              <a:rPr lang="en-GB" sz="2800" dirty="0" err="1"/>
              <a:t>MoS</a:t>
            </a:r>
            <a:r>
              <a:rPr lang="en-GB" sz="2800" dirty="0"/>
              <a:t> verbs have been singled out as exceptions to various phenomena </a:t>
            </a:r>
          </a:p>
          <a:p>
            <a:endParaRPr lang="en-RO" sz="4000" dirty="0"/>
          </a:p>
          <a:p>
            <a:endParaRPr lang="en-RO" sz="4000" dirty="0"/>
          </a:p>
        </p:txBody>
      </p:sp>
    </p:spTree>
    <p:extLst>
      <p:ext uri="{BB962C8B-B14F-4D97-AF65-F5344CB8AC3E}">
        <p14:creationId xmlns:p14="http://schemas.microsoft.com/office/powerpoint/2010/main" val="3369852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06E019-21A5-4841-83C1-78A69B7BBB3F}"/>
              </a:ext>
            </a:extLst>
          </p:cNvPr>
          <p:cNvSpPr txBox="1"/>
          <p:nvPr/>
        </p:nvSpPr>
        <p:spPr>
          <a:xfrm>
            <a:off x="0" y="197346"/>
            <a:ext cx="1659081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RO" sz="4000" dirty="0"/>
              <a:t>Starting point – some properties of MoS verbs</a:t>
            </a:r>
          </a:p>
          <a:p>
            <a:endParaRPr lang="en-RO" sz="2800" dirty="0"/>
          </a:p>
          <a:p>
            <a:pPr algn="just"/>
            <a:r>
              <a:rPr lang="en-GB" sz="2800" dirty="0"/>
              <a:t>A) Island effects</a:t>
            </a:r>
          </a:p>
          <a:p>
            <a:pPr algn="just"/>
            <a:endParaRPr lang="en-GB" sz="2800" dirty="0"/>
          </a:p>
          <a:p>
            <a:pPr lvl="0" algn="just"/>
            <a:r>
              <a:rPr lang="en-GB" sz="2800" dirty="0"/>
              <a:t>	(1) *Who did Mary whisper that John met &lt;who&gt;? (from Cinque 1990) </a:t>
            </a:r>
          </a:p>
          <a:p>
            <a:pPr lvl="0" algn="just"/>
            <a:r>
              <a:rPr lang="en-GB" sz="2800" dirty="0"/>
              <a:t>	(2) *With which binoculars did the linguist whisper that he watched</a:t>
            </a:r>
          </a:p>
          <a:p>
            <a:pPr lvl="0" algn="just"/>
            <a:r>
              <a:rPr lang="en-GB" sz="2800" dirty="0"/>
              <a:t>the mermaids &lt;with which binoculars&gt;? (from </a:t>
            </a:r>
            <a:r>
              <a:rPr lang="en-GB" sz="2800" dirty="0" err="1"/>
              <a:t>Warnasch</a:t>
            </a:r>
            <a:r>
              <a:rPr lang="en-GB" sz="2800" dirty="0"/>
              <a:t>, 2006)</a:t>
            </a:r>
          </a:p>
          <a:p>
            <a:pPr lvl="0" algn="just"/>
            <a:endParaRPr lang="en-GB" sz="2800" dirty="0"/>
          </a:p>
          <a:p>
            <a:endParaRPr lang="en-RO" sz="4000" dirty="0"/>
          </a:p>
          <a:p>
            <a:endParaRPr lang="en-RO" sz="4000" dirty="0"/>
          </a:p>
        </p:txBody>
      </p:sp>
    </p:spTree>
    <p:extLst>
      <p:ext uri="{BB962C8B-B14F-4D97-AF65-F5344CB8AC3E}">
        <p14:creationId xmlns:p14="http://schemas.microsoft.com/office/powerpoint/2010/main" val="527590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06E019-21A5-4841-83C1-78A69B7BBB3F}"/>
              </a:ext>
            </a:extLst>
          </p:cNvPr>
          <p:cNvSpPr txBox="1"/>
          <p:nvPr/>
        </p:nvSpPr>
        <p:spPr>
          <a:xfrm>
            <a:off x="0" y="197346"/>
            <a:ext cx="1659081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RO" sz="4000" dirty="0"/>
              <a:t>Starting point – some properties of MoS verbs </a:t>
            </a:r>
          </a:p>
          <a:p>
            <a:endParaRPr lang="en-RO" sz="2800" dirty="0"/>
          </a:p>
          <a:p>
            <a:pPr algn="just"/>
            <a:r>
              <a:rPr lang="en-GB" sz="2800" dirty="0"/>
              <a:t>A) Island effects</a:t>
            </a:r>
          </a:p>
          <a:p>
            <a:pPr algn="just"/>
            <a:endParaRPr lang="en-GB" sz="2800" dirty="0"/>
          </a:p>
          <a:p>
            <a:pPr lvl="0" algn="just"/>
            <a:r>
              <a:rPr lang="en-GB" sz="2800" dirty="0"/>
              <a:t>	(1) *Who did Mary whisper that John met &lt;who&gt;? (Cinque 1990) </a:t>
            </a:r>
          </a:p>
          <a:p>
            <a:pPr lvl="0" algn="just"/>
            <a:r>
              <a:rPr lang="en-GB" sz="2800" dirty="0"/>
              <a:t>	(2) *With which binoculars did the linguist whisper that he watched </a:t>
            </a:r>
          </a:p>
          <a:p>
            <a:pPr lvl="0" algn="just"/>
            <a:r>
              <a:rPr lang="en-GB" sz="2800" dirty="0"/>
              <a:t>the mermaids &lt;with which binoculars&gt;? (</a:t>
            </a:r>
            <a:r>
              <a:rPr lang="en-GB" sz="2800" dirty="0" err="1"/>
              <a:t>Warnasch</a:t>
            </a:r>
            <a:r>
              <a:rPr lang="en-GB" sz="2800" dirty="0"/>
              <a:t>, 2006)</a:t>
            </a:r>
          </a:p>
          <a:p>
            <a:pPr lvl="0" algn="just"/>
            <a:endParaRPr lang="en-GB" sz="2800" dirty="0"/>
          </a:p>
          <a:p>
            <a:pPr lvl="0" algn="just"/>
            <a:r>
              <a:rPr lang="en-GB" sz="2800" dirty="0"/>
              <a:t>B) Complementizer omission</a:t>
            </a:r>
          </a:p>
          <a:p>
            <a:pPr algn="just"/>
            <a:r>
              <a:rPr lang="en-GB" sz="2800" dirty="0"/>
              <a:t>	(3) He chuckled *(that) you were mistaken. (Doherty, 2000) </a:t>
            </a:r>
          </a:p>
          <a:p>
            <a:pPr algn="just"/>
            <a:endParaRPr lang="en-GB" sz="2800" dirty="0"/>
          </a:p>
          <a:p>
            <a:pPr lvl="0" algn="just"/>
            <a:endParaRPr lang="en-GB" sz="2800" dirty="0"/>
          </a:p>
          <a:p>
            <a:endParaRPr lang="en-RO" sz="4000" dirty="0"/>
          </a:p>
          <a:p>
            <a:endParaRPr lang="en-RO" sz="4000" dirty="0"/>
          </a:p>
        </p:txBody>
      </p:sp>
    </p:spTree>
    <p:extLst>
      <p:ext uri="{BB962C8B-B14F-4D97-AF65-F5344CB8AC3E}">
        <p14:creationId xmlns:p14="http://schemas.microsoft.com/office/powerpoint/2010/main" val="1604913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06E019-21A5-4841-83C1-78A69B7BBB3F}"/>
              </a:ext>
            </a:extLst>
          </p:cNvPr>
          <p:cNvSpPr txBox="1"/>
          <p:nvPr/>
        </p:nvSpPr>
        <p:spPr>
          <a:xfrm>
            <a:off x="0" y="197346"/>
            <a:ext cx="16590810" cy="9264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RO" sz="4000" dirty="0"/>
              <a:t>Starting point – some properties of MoS verbs </a:t>
            </a:r>
          </a:p>
          <a:p>
            <a:endParaRPr lang="en-RO" sz="2800" dirty="0"/>
          </a:p>
          <a:p>
            <a:pPr algn="just"/>
            <a:r>
              <a:rPr lang="en-GB" sz="2800" dirty="0"/>
              <a:t>A) Island effects</a:t>
            </a:r>
          </a:p>
          <a:p>
            <a:pPr algn="just"/>
            <a:endParaRPr lang="en-GB" sz="2800" dirty="0"/>
          </a:p>
          <a:p>
            <a:pPr lvl="0" algn="just"/>
            <a:r>
              <a:rPr lang="en-GB" sz="2800" dirty="0"/>
              <a:t>	(1) *Who did Mary whisper that John met &lt;who&gt;? (from Cinque 1990) </a:t>
            </a:r>
          </a:p>
          <a:p>
            <a:pPr lvl="0" algn="just"/>
            <a:r>
              <a:rPr lang="en-GB" sz="2800" dirty="0"/>
              <a:t>	(2) *With which binoculars did the linguist whisper that he watched</a:t>
            </a:r>
          </a:p>
          <a:p>
            <a:pPr lvl="0" algn="just"/>
            <a:r>
              <a:rPr lang="en-GB" sz="2800" dirty="0"/>
              <a:t>the mermaids &lt;with which binoculars&gt;? (from </a:t>
            </a:r>
            <a:r>
              <a:rPr lang="en-GB" sz="2800" dirty="0" err="1"/>
              <a:t>Warnasch</a:t>
            </a:r>
            <a:r>
              <a:rPr lang="en-GB" sz="2800" dirty="0"/>
              <a:t>, 2006)</a:t>
            </a:r>
          </a:p>
          <a:p>
            <a:pPr lvl="0" algn="just"/>
            <a:endParaRPr lang="en-GB" sz="2800" dirty="0"/>
          </a:p>
          <a:p>
            <a:pPr lvl="0" algn="just"/>
            <a:r>
              <a:rPr lang="en-GB" sz="2800" dirty="0"/>
              <a:t>B) Complementizer omission</a:t>
            </a:r>
          </a:p>
          <a:p>
            <a:pPr algn="just"/>
            <a:r>
              <a:rPr lang="en-GB" sz="2800" dirty="0"/>
              <a:t>	(3) He chuckled *(that) you were mistaken. (example taken from Doherty, 2000)</a:t>
            </a:r>
          </a:p>
          <a:p>
            <a:pPr algn="just"/>
            <a:endParaRPr lang="en-GB" sz="2800" dirty="0"/>
          </a:p>
          <a:p>
            <a:pPr algn="just"/>
            <a:r>
              <a:rPr lang="en-GB" sz="2800" dirty="0"/>
              <a:t>C) Double Object Constructions</a:t>
            </a:r>
          </a:p>
          <a:p>
            <a:pPr algn="just"/>
            <a:r>
              <a:rPr lang="en-GB" sz="2800" dirty="0"/>
              <a:t>	</a:t>
            </a:r>
          </a:p>
          <a:p>
            <a:pPr lvl="0" algn="just"/>
            <a:r>
              <a:rPr lang="en-GB" sz="2800" dirty="0"/>
              <a:t>	(4) a. I mumbled the answer to John. </a:t>
            </a:r>
          </a:p>
          <a:p>
            <a:pPr lvl="0" algn="just"/>
            <a:r>
              <a:rPr lang="en-GB" sz="2800" dirty="0"/>
              <a:t>                 b. *I mumbled John the answer. </a:t>
            </a:r>
          </a:p>
          <a:p>
            <a:pPr lvl="0" algn="just"/>
            <a:r>
              <a:rPr lang="en-GB" sz="2800" dirty="0"/>
              <a:t> </a:t>
            </a:r>
          </a:p>
          <a:p>
            <a:pPr algn="just"/>
            <a:endParaRPr lang="en-GB" sz="2800" dirty="0"/>
          </a:p>
          <a:p>
            <a:pPr lvl="0" algn="just"/>
            <a:endParaRPr lang="en-GB" sz="2800" dirty="0"/>
          </a:p>
          <a:p>
            <a:endParaRPr lang="en-RO" sz="4000" dirty="0"/>
          </a:p>
          <a:p>
            <a:endParaRPr lang="en-RO" sz="4000" dirty="0"/>
          </a:p>
        </p:txBody>
      </p:sp>
    </p:spTree>
    <p:extLst>
      <p:ext uri="{BB962C8B-B14F-4D97-AF65-F5344CB8AC3E}">
        <p14:creationId xmlns:p14="http://schemas.microsoft.com/office/powerpoint/2010/main" val="2865200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06E019-21A5-4841-83C1-78A69B7BBB3F}"/>
              </a:ext>
            </a:extLst>
          </p:cNvPr>
          <p:cNvSpPr txBox="1"/>
          <p:nvPr/>
        </p:nvSpPr>
        <p:spPr>
          <a:xfrm>
            <a:off x="0" y="197346"/>
            <a:ext cx="1659081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RO" sz="4000" dirty="0"/>
              <a:t>2. The puzzle </a:t>
            </a:r>
          </a:p>
          <a:p>
            <a:endParaRPr lang="en-RO" sz="2800" dirty="0"/>
          </a:p>
          <a:p>
            <a:pPr algn="just"/>
            <a:endParaRPr lang="en-GB" sz="2800" dirty="0"/>
          </a:p>
          <a:p>
            <a:pPr algn="just"/>
            <a:endParaRPr lang="en-GB" sz="2800" dirty="0"/>
          </a:p>
          <a:p>
            <a:pPr lvl="0" algn="just"/>
            <a:endParaRPr lang="en-GB" sz="2800" dirty="0"/>
          </a:p>
          <a:p>
            <a:endParaRPr lang="en-RO" sz="4000" dirty="0"/>
          </a:p>
          <a:p>
            <a:endParaRPr lang="en-RO" sz="4000" dirty="0"/>
          </a:p>
        </p:txBody>
      </p:sp>
    </p:spTree>
    <p:extLst>
      <p:ext uri="{BB962C8B-B14F-4D97-AF65-F5344CB8AC3E}">
        <p14:creationId xmlns:p14="http://schemas.microsoft.com/office/powerpoint/2010/main" val="2707758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3421</Words>
  <Application>Microsoft Macintosh PowerPoint</Application>
  <PresentationFormat>Widescreen</PresentationFormat>
  <Paragraphs>468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6" baseType="lpstr">
      <vt:lpstr>ArborWin</vt:lpstr>
      <vt:lpstr>Arial</vt:lpstr>
      <vt:lpstr>Calibri</vt:lpstr>
      <vt:lpstr>Calibri Light</vt:lpstr>
      <vt:lpstr>Chalkboard SE</vt:lpstr>
      <vt:lpstr>Symbol</vt:lpstr>
      <vt:lpstr>Wingdings</vt:lpstr>
      <vt:lpstr>Office Theme</vt:lpstr>
      <vt:lpstr>CPs as subjects - the view from manner of speaking verbs -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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Complementizers as subjects - the view from manner of speaking verbs - </dc:title>
  <dc:creator>irina stoica</dc:creator>
  <cp:lastModifiedBy>irina stoica</cp:lastModifiedBy>
  <cp:revision>18</cp:revision>
  <dcterms:created xsi:type="dcterms:W3CDTF">2020-12-16T13:48:17Z</dcterms:created>
  <dcterms:modified xsi:type="dcterms:W3CDTF">2020-12-17T08:47:13Z</dcterms:modified>
</cp:coreProperties>
</file>