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359" r:id="rId3"/>
    <p:sldId id="409" r:id="rId4"/>
    <p:sldId id="274" r:id="rId5"/>
    <p:sldId id="401" r:id="rId6"/>
    <p:sldId id="408" r:id="rId7"/>
    <p:sldId id="398" r:id="rId8"/>
    <p:sldId id="373" r:id="rId9"/>
    <p:sldId id="277" r:id="rId10"/>
    <p:sldId id="281" r:id="rId11"/>
    <p:sldId id="280" r:id="rId12"/>
    <p:sldId id="282" r:id="rId13"/>
    <p:sldId id="283" r:id="rId14"/>
    <p:sldId id="287" r:id="rId15"/>
    <p:sldId id="402" r:id="rId16"/>
    <p:sldId id="399" r:id="rId17"/>
    <p:sldId id="288" r:id="rId18"/>
    <p:sldId id="289" r:id="rId19"/>
    <p:sldId id="403" r:id="rId20"/>
    <p:sldId id="290" r:id="rId21"/>
    <p:sldId id="291" r:id="rId22"/>
    <p:sldId id="292" r:id="rId23"/>
    <p:sldId id="404" r:id="rId24"/>
    <p:sldId id="400" r:id="rId25"/>
    <p:sldId id="410" r:id="rId26"/>
    <p:sldId id="411" r:id="rId27"/>
    <p:sldId id="412" r:id="rId28"/>
    <p:sldId id="407" r:id="rId29"/>
    <p:sldId id="364" r:id="rId30"/>
    <p:sldId id="363" r:id="rId31"/>
    <p:sldId id="366" r:id="rId32"/>
    <p:sldId id="367" r:id="rId33"/>
    <p:sldId id="368" r:id="rId34"/>
    <p:sldId id="369" r:id="rId35"/>
    <p:sldId id="393" r:id="rId36"/>
    <p:sldId id="370" r:id="rId37"/>
    <p:sldId id="371" r:id="rId38"/>
    <p:sldId id="372" r:id="rId39"/>
    <p:sldId id="375" r:id="rId40"/>
    <p:sldId id="406" r:id="rId41"/>
    <p:sldId id="389" r:id="rId42"/>
    <p:sldId id="377" r:id="rId43"/>
    <p:sldId id="374" r:id="rId44"/>
    <p:sldId id="384" r:id="rId45"/>
    <p:sldId id="383" r:id="rId46"/>
    <p:sldId id="385" r:id="rId47"/>
    <p:sldId id="378" r:id="rId48"/>
    <p:sldId id="382" r:id="rId49"/>
    <p:sldId id="386" r:id="rId50"/>
    <p:sldId id="391" r:id="rId51"/>
    <p:sldId id="387" r:id="rId52"/>
    <p:sldId id="266" r:id="rId53"/>
  </p:sldIdLst>
  <p:sldSz cx="12198350" cy="7626350"/>
  <p:notesSz cx="6858000" cy="9144000"/>
  <p:custDataLst>
    <p:tags r:id="rId55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2">
          <p15:clr>
            <a:srgbClr val="A4A3A4"/>
          </p15:clr>
        </p15:guide>
        <p15:guide id="2" pos="38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58"/>
    <p:restoredTop sz="88016"/>
  </p:normalViewPr>
  <p:slideViewPr>
    <p:cSldViewPr>
      <p:cViewPr varScale="1">
        <p:scale>
          <a:sx n="103" d="100"/>
          <a:sy n="103" d="100"/>
        </p:scale>
        <p:origin x="1888" y="176"/>
      </p:cViewPr>
      <p:guideLst>
        <p:guide orient="horz" pos="2402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98784-F1F2-4D71-B346-94F94D5EBAA2}" type="datetimeFigureOut">
              <a:rPr lang="nl-NL" smtClean="0"/>
              <a:t>27-05-2021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685800"/>
            <a:ext cx="5483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ECD43-08E5-4945-BC4F-4857758E978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351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9459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7929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410280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0740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62819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9641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367102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19851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49339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33818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660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62351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35012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1638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64738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90079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91707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22787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70535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28562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76391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1714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48446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17317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03583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976541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4799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7617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7136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7080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4800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1546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592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1"/>
            <a:ext cx="12198349" cy="4529874"/>
          </a:xfrm>
          <a:solidFill>
            <a:srgbClr val="8592BC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..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1"/>
            <a:ext cx="12198350" cy="3637349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..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90662" y="894051"/>
            <a:ext cx="10319495" cy="1619677"/>
          </a:xfrm>
        </p:spPr>
        <p:txBody>
          <a:bodyPr/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Title presentation</a:t>
            </a:r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14" hasCustomPrompt="1"/>
          </p:nvPr>
        </p:nvSpPr>
        <p:spPr>
          <a:xfrm>
            <a:off x="1490662" y="3929529"/>
            <a:ext cx="5848950" cy="385022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Subtitle presentation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467328" y="3929669"/>
            <a:ext cx="4326359" cy="38543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grpSp>
        <p:nvGrpSpPr>
          <p:cNvPr id="18" name="Grid" hidden="1"/>
          <p:cNvGrpSpPr/>
          <p:nvPr userDrawn="1"/>
        </p:nvGrpSpPr>
        <p:grpSpPr>
          <a:xfrm>
            <a:off x="-4" y="0"/>
            <a:ext cx="12198355" cy="7626352"/>
            <a:chOff x="-4" y="0"/>
            <a:chExt cx="12198355" cy="7626352"/>
          </a:xfrm>
        </p:grpSpPr>
        <p:sp>
          <p:nvSpPr>
            <p:cNvPr id="19" name="Rechthoek 18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2" name="Rechthoek 21"/>
            <p:cNvSpPr/>
            <p:nvPr userDrawn="1"/>
          </p:nvSpPr>
          <p:spPr bwMode="auto">
            <a:xfrm rot="5400000">
              <a:off x="-3590022" y="3590019"/>
              <a:ext cx="7626351" cy="44631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3" name="Rechthoek 22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4" name="Rechthoek 23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5" name="Rechthoek 24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6" name="Rechthoek 25"/>
            <p:cNvSpPr/>
            <p:nvPr userDrawn="1"/>
          </p:nvSpPr>
          <p:spPr bwMode="auto">
            <a:xfrm>
              <a:off x="0" y="4537584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pic>
        <p:nvPicPr>
          <p:cNvPr id="28" name="Picture 7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5940" y="5491598"/>
            <a:ext cx="2674361" cy="1194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 userDrawn="1"/>
        </p:nvSpPr>
        <p:spPr>
          <a:xfrm>
            <a:off x="50269" y="7221683"/>
            <a:ext cx="5328826" cy="33733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662" y="7289018"/>
            <a:ext cx="3588750" cy="270000"/>
          </a:xfrm>
          <a:prstGeom prst="rect">
            <a:avLst/>
          </a:prstGeom>
        </p:spPr>
      </p:pic>
      <p:sp>
        <p:nvSpPr>
          <p:cNvPr id="1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44524" y="7231008"/>
            <a:ext cx="27447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BF9A37-3467-443C-A233-7AACB4D61FE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37975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2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quarter" idx="13" hasCustomPrompt="1"/>
          </p:nvPr>
        </p:nvSpPr>
        <p:spPr>
          <a:xfrm>
            <a:off x="404663" y="1252836"/>
            <a:ext cx="11389023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 graph</a:t>
            </a:r>
          </a:p>
        </p:txBody>
      </p:sp>
      <p:grpSp>
        <p:nvGrpSpPr>
          <p:cNvPr id="20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21" name="Rechthoek 20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2" name="Rechthoek 21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3" name="Rechthoek 22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4" name="Rechthoek 23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5" name="Rechthoek 24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6" name="Rechthoek 25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1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44524" y="7231008"/>
            <a:ext cx="27447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BF9A37-3467-443C-A233-7AACB4D61FE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2950967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3" name="Tijdelijke aanduiding voor media 12"/>
          <p:cNvSpPr>
            <a:spLocks noGrp="1"/>
          </p:cNvSpPr>
          <p:nvPr>
            <p:ph type="media" sz="quarter" idx="13" hasCustomPrompt="1"/>
          </p:nvPr>
        </p:nvSpPr>
        <p:spPr>
          <a:xfrm>
            <a:off x="404663" y="1252836"/>
            <a:ext cx="11389023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 video</a:t>
            </a:r>
          </a:p>
        </p:txBody>
      </p:sp>
      <p:grpSp>
        <p:nvGrpSpPr>
          <p:cNvPr id="14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5" name="Rechthoek 14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6" name="Rechthoek 15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1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44524" y="7231008"/>
            <a:ext cx="27447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BF9A37-3467-443C-A233-7AACB4D61FE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3170741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1"/>
            <a:ext cx="12198350" cy="452987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..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90662" y="894051"/>
            <a:ext cx="10319495" cy="1619677"/>
          </a:xfrm>
        </p:spPr>
        <p:txBody>
          <a:bodyPr/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Title closure</a:t>
            </a:r>
          </a:p>
        </p:txBody>
      </p:sp>
      <p:grpSp>
        <p:nvGrpSpPr>
          <p:cNvPr id="18" name="Grid" hidden="1"/>
          <p:cNvGrpSpPr/>
          <p:nvPr userDrawn="1"/>
        </p:nvGrpSpPr>
        <p:grpSpPr>
          <a:xfrm>
            <a:off x="-4" y="0"/>
            <a:ext cx="12198355" cy="7626352"/>
            <a:chOff x="-4" y="0"/>
            <a:chExt cx="12198355" cy="7626352"/>
          </a:xfrm>
        </p:grpSpPr>
        <p:sp>
          <p:nvSpPr>
            <p:cNvPr id="19" name="Rechthoek 18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2" name="Rechthoek 21"/>
            <p:cNvSpPr/>
            <p:nvPr userDrawn="1"/>
          </p:nvSpPr>
          <p:spPr bwMode="auto">
            <a:xfrm rot="5400000">
              <a:off x="-3590022" y="3590019"/>
              <a:ext cx="7626351" cy="44631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3" name="Rechthoek 22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4" name="Rechthoek 23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5" name="Rechthoek 24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6" name="Rechthoek 25"/>
            <p:cNvSpPr/>
            <p:nvPr userDrawn="1"/>
          </p:nvSpPr>
          <p:spPr bwMode="auto">
            <a:xfrm>
              <a:off x="0" y="4537584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pic>
        <p:nvPicPr>
          <p:cNvPr id="28" name="Picture 7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5940" y="5491598"/>
            <a:ext cx="2674361" cy="1194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 userDrawn="1"/>
        </p:nvSpPr>
        <p:spPr>
          <a:xfrm>
            <a:off x="50269" y="7221683"/>
            <a:ext cx="5328826" cy="33733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662" y="7289018"/>
            <a:ext cx="3588750" cy="270000"/>
          </a:xfrm>
          <a:prstGeom prst="rect">
            <a:avLst/>
          </a:prstGeom>
        </p:spPr>
      </p:pic>
      <p:sp>
        <p:nvSpPr>
          <p:cNvPr id="14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44524" y="7231008"/>
            <a:ext cx="27447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BF9A37-3467-443C-A233-7AACB4D61FE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40884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3" y="1253168"/>
            <a:ext cx="6846640" cy="5545250"/>
          </a:xfrm>
          <a:noFill/>
        </p:spPr>
        <p:txBody>
          <a:bodyPr vert="horz" wrap="none" lIns="0" tIns="0" rIns="0" bIns="0"/>
          <a:lstStyle>
            <a:lvl1pPr marL="361950" indent="-361950">
              <a:spcBef>
                <a:spcPts val="800"/>
              </a:spcBef>
              <a:spcAft>
                <a:spcPts val="800"/>
              </a:spcAft>
              <a:buClr>
                <a:schemeClr val="bg2"/>
              </a:buClr>
              <a:buFont typeface="+mj-lt"/>
              <a:buAutoNum type="arabicPeriod"/>
              <a:defRPr sz="2400">
                <a:solidFill>
                  <a:schemeClr val="bg2"/>
                </a:solidFill>
              </a:defRPr>
            </a:lvl1pPr>
            <a:lvl2pPr marL="542925" indent="-180975">
              <a:buClr>
                <a:schemeClr val="bg2"/>
              </a:buClr>
              <a:buFont typeface="Arial" panose="020B0604020202020204" pitchFamily="34" charset="0"/>
              <a:buChar char="•"/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 marL="361950" indent="-361950">
              <a:spcBef>
                <a:spcPts val="800"/>
              </a:spcBef>
              <a:spcAft>
                <a:spcPts val="800"/>
              </a:spcAft>
              <a:buClr>
                <a:schemeClr val="bg2"/>
              </a:buClr>
              <a:buFont typeface="+mj-lt"/>
              <a:buAutoNum type="arabicPeriod"/>
              <a:tabLst/>
              <a:defRPr sz="2400">
                <a:solidFill>
                  <a:schemeClr val="bg2"/>
                </a:solidFill>
              </a:defRPr>
            </a:lvl6pPr>
            <a:lvl7pPr marL="542925" indent="-180975">
              <a:buClr>
                <a:schemeClr val="bg2"/>
              </a:buClr>
              <a:buFont typeface="Arial" panose="020B0604020202020204" pitchFamily="34" charset="0"/>
              <a:buChar char="•"/>
              <a:defRPr>
                <a:solidFill>
                  <a:schemeClr val="bg2"/>
                </a:solidFill>
              </a:defRPr>
            </a:lvl7pPr>
            <a:lvl8pPr>
              <a:defRPr>
                <a:solidFill>
                  <a:schemeClr val="bg2"/>
                </a:solidFill>
              </a:defRPr>
            </a:lvl8pPr>
            <a:lvl9pPr>
              <a:defRPr>
                <a:solidFill>
                  <a:schemeClr val="bg2"/>
                </a:solidFill>
              </a:defRPr>
            </a:lvl9pPr>
          </a:lstStyle>
          <a:p>
            <a:pPr lvl="0"/>
            <a:r>
              <a:rPr lang="en-GB" noProof="0" dirty="0"/>
              <a:t>Numbering</a:t>
            </a:r>
          </a:p>
          <a:p>
            <a:pPr lvl="1"/>
            <a:r>
              <a:rPr lang="en-GB" noProof="0" dirty="0"/>
              <a:t>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yellow</a:t>
            </a:r>
          </a:p>
          <a:p>
            <a:pPr lvl="5"/>
            <a:r>
              <a:rPr lang="en-GB" noProof="0" dirty="0"/>
              <a:t>Numbering</a:t>
            </a:r>
          </a:p>
          <a:p>
            <a:pPr lvl="6"/>
            <a:r>
              <a:rPr lang="en-GB" noProof="0" dirty="0"/>
              <a:t>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sp>
        <p:nvSpPr>
          <p:cNvPr id="7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7453635" y="1252836"/>
            <a:ext cx="4339905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grpSp>
        <p:nvGrpSpPr>
          <p:cNvPr id="8" name="Grid" hidden="1"/>
          <p:cNvGrpSpPr/>
          <p:nvPr userDrawn="1"/>
        </p:nvGrpSpPr>
        <p:grpSpPr>
          <a:xfrm>
            <a:off x="1" y="0"/>
            <a:ext cx="12198353" cy="7626354"/>
            <a:chOff x="-2" y="-1"/>
            <a:chExt cx="12198353" cy="6858004"/>
          </a:xfrm>
        </p:grpSpPr>
        <p:sp>
          <p:nvSpPr>
            <p:cNvPr id="9" name="Rechthoek 8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4" name="Rechthoek 13"/>
            <p:cNvSpPr/>
            <p:nvPr userDrawn="1"/>
          </p:nvSpPr>
          <p:spPr bwMode="auto">
            <a:xfrm rot="5400000">
              <a:off x="3923465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grpSp>
        <p:nvGrpSpPr>
          <p:cNvPr id="15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6" name="Rechthoek 15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1" name="Rechthoek 20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2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44524" y="7231008"/>
            <a:ext cx="27447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BF9A37-3467-443C-A233-7AACB4D61FE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426134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7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44524" y="7231008"/>
            <a:ext cx="27447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BF9A37-3467-443C-A233-7AACB4D61FE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2596851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75%/25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3" y="1253168"/>
            <a:ext cx="7926761" cy="5545250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7" name="Grid" hidden="1"/>
          <p:cNvGrpSpPr/>
          <p:nvPr userDrawn="1"/>
        </p:nvGrpSpPr>
        <p:grpSpPr>
          <a:xfrm>
            <a:off x="1" y="0"/>
            <a:ext cx="12198353" cy="7626354"/>
            <a:chOff x="-2" y="-1"/>
            <a:chExt cx="12198353" cy="6858004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5003585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8533755" y="1252836"/>
            <a:ext cx="3259784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grpSp>
        <p:nvGrpSpPr>
          <p:cNvPr id="15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6" name="Rechthoek 15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1" name="Rechthoek 20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2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44524" y="7231008"/>
            <a:ext cx="27447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BF9A37-3467-443C-A233-7AACB4D61FE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302820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50%/5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2" y="1253168"/>
            <a:ext cx="5593347" cy="5545250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6200776" y="1252836"/>
            <a:ext cx="5592763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grpSp>
        <p:nvGrpSpPr>
          <p:cNvPr id="15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6" name="Rechthoek 15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1" name="Rechthoek 20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44524" y="7231008"/>
            <a:ext cx="27447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BF9A37-3467-443C-A233-7AACB4D61FE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2767422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25%/75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3" y="1253168"/>
            <a:ext cx="3534273" cy="5545250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4141268" y="1252836"/>
            <a:ext cx="7652271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grpSp>
        <p:nvGrpSpPr>
          <p:cNvPr id="15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6" name="Rechthoek 15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1" name="Rechthoek 20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44524" y="7231008"/>
            <a:ext cx="27447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BF9A37-3467-443C-A233-7AACB4D61FE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2317621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404663" y="1252836"/>
            <a:ext cx="11388876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grpSp>
        <p:nvGrpSpPr>
          <p:cNvPr id="13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5" name="Rechthoek 14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6" name="Rechthoek 15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1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44524" y="7231008"/>
            <a:ext cx="27447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BF9A37-3467-443C-A233-7AACB4D61FE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9258224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4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2" y="1252836"/>
            <a:ext cx="5593347" cy="5545251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6200776" y="1252836"/>
            <a:ext cx="2695072" cy="2671459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7" name="Tijdelijke aanduiding voor afbeelding 13"/>
          <p:cNvSpPr>
            <a:spLocks noGrp="1"/>
          </p:cNvSpPr>
          <p:nvPr>
            <p:ph type="pic" sz="quarter" idx="14" hasCustomPrompt="1"/>
          </p:nvPr>
        </p:nvSpPr>
        <p:spPr>
          <a:xfrm>
            <a:off x="9098614" y="1252836"/>
            <a:ext cx="2695072" cy="2671459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8" name="Tijdelijke aanduiding voor afbeelding 13"/>
          <p:cNvSpPr>
            <a:spLocks noGrp="1"/>
          </p:cNvSpPr>
          <p:nvPr>
            <p:ph type="pic" sz="quarter" idx="15" hasCustomPrompt="1"/>
          </p:nvPr>
        </p:nvSpPr>
        <p:spPr>
          <a:xfrm>
            <a:off x="6200776" y="4126627"/>
            <a:ext cx="2695072" cy="2671460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9" name="Tijdelijke aanduiding voor afbeelding 13"/>
          <p:cNvSpPr>
            <a:spLocks noGrp="1"/>
          </p:cNvSpPr>
          <p:nvPr>
            <p:ph type="pic" sz="quarter" idx="16" hasCustomPrompt="1"/>
          </p:nvPr>
        </p:nvSpPr>
        <p:spPr>
          <a:xfrm>
            <a:off x="9098614" y="4126627"/>
            <a:ext cx="2695072" cy="2671460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grpSp>
        <p:nvGrpSpPr>
          <p:cNvPr id="20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21" name="Rechthoek 20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2" name="Rechthoek 21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3" name="Rechthoek 22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4" name="Rechthoek 23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5" name="Rechthoek 24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6" name="Rechthoek 25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7" name="Rechthoek 26"/>
            <p:cNvSpPr/>
            <p:nvPr userDrawn="1"/>
          </p:nvSpPr>
          <p:spPr bwMode="auto">
            <a:xfrm>
              <a:off x="5955158" y="3924295"/>
              <a:ext cx="6243191" cy="202332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8" name="Rechthoek 27"/>
            <p:cNvSpPr/>
            <p:nvPr userDrawn="1"/>
          </p:nvSpPr>
          <p:spPr bwMode="auto">
            <a:xfrm rot="5400000">
              <a:off x="2977579" y="4178536"/>
              <a:ext cx="6243191" cy="202332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9" name="Rechthoek 28"/>
            <p:cNvSpPr/>
            <p:nvPr userDrawn="1"/>
          </p:nvSpPr>
          <p:spPr bwMode="auto">
            <a:xfrm rot="5400000">
              <a:off x="5875418" y="4178537"/>
              <a:ext cx="6243191" cy="202332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3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44524" y="7231008"/>
            <a:ext cx="27447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BF9A37-3467-443C-A233-7AACB4D61FE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173449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2" y="1252836"/>
            <a:ext cx="5593347" cy="5545251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6200341" y="1252836"/>
            <a:ext cx="2695072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7" name="Tijdelijke aanduiding voor afbeelding 13"/>
          <p:cNvSpPr>
            <a:spLocks noGrp="1"/>
          </p:cNvSpPr>
          <p:nvPr>
            <p:ph type="pic" sz="quarter" idx="14" hasCustomPrompt="1"/>
          </p:nvPr>
        </p:nvSpPr>
        <p:spPr>
          <a:xfrm>
            <a:off x="9098179" y="1252836"/>
            <a:ext cx="2695072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grpSp>
        <p:nvGrpSpPr>
          <p:cNvPr id="16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8" name="Rechthoek 1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1" name="Rechthoek 20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2" name="Rechthoek 21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3" name="Rechthoek 22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3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44524" y="7231008"/>
            <a:ext cx="27447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BF9A37-3467-443C-A233-7AACB4D61FE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982251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04662" y="404665"/>
            <a:ext cx="11389024" cy="4435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04663" y="1252836"/>
            <a:ext cx="11389023" cy="554525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sp>
        <p:nvSpPr>
          <p:cNvPr id="20" name="Rechthoek 19"/>
          <p:cNvSpPr/>
          <p:nvPr userDrawn="1"/>
        </p:nvSpPr>
        <p:spPr bwMode="auto">
          <a:xfrm>
            <a:off x="0" y="7221686"/>
            <a:ext cx="12198350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2000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grpSp>
        <p:nvGrpSpPr>
          <p:cNvPr id="14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5" name="Rechthoek 14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1" name="Rechthoek 20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2" name="Rechthoek 21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2" y="7289018"/>
            <a:ext cx="3588750" cy="270000"/>
          </a:xfrm>
          <a:prstGeom prst="rect">
            <a:avLst/>
          </a:prstGeom>
        </p:spPr>
      </p:pic>
      <p:sp>
        <p:nvSpPr>
          <p:cNvPr id="13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44524" y="7231008"/>
            <a:ext cx="27447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BF9A37-3467-443C-A233-7AACB4D61FE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980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  <p:sldLayoutId id="2147483665" r:id="rId4"/>
    <p:sldLayoutId id="2147483661" r:id="rId5"/>
    <p:sldLayoutId id="2147483664" r:id="rId6"/>
    <p:sldLayoutId id="2147483666" r:id="rId7"/>
    <p:sldLayoutId id="2147483662" r:id="rId8"/>
    <p:sldLayoutId id="2147483663" r:id="rId9"/>
    <p:sldLayoutId id="2147483667" r:id="rId10"/>
    <p:sldLayoutId id="2147483668" r:id="rId11"/>
    <p:sldLayoutId id="2147483670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i="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-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bg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1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80975" indent="-180975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361950" indent="-180975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-"/>
        <a:defRPr sz="1600" kern="1200">
          <a:solidFill>
            <a:schemeClr val="bg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600" kern="1200">
          <a:solidFill>
            <a:schemeClr val="bg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1" kern="1200" baseline="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tekst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 in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180280" y="914939"/>
            <a:ext cx="10319495" cy="1619677"/>
          </a:xfrm>
        </p:spPr>
        <p:txBody>
          <a:bodyPr/>
          <a:lstStyle/>
          <a:p>
            <a:r>
              <a:rPr lang="nl-NL" sz="3900"/>
              <a:t>Morphology beyond the generative ideal</a:t>
            </a:r>
            <a:endParaRPr lang="en-GB" sz="390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90661" y="3885183"/>
            <a:ext cx="10009114" cy="429368"/>
          </a:xfrm>
        </p:spPr>
        <p:txBody>
          <a:bodyPr>
            <a:noAutofit/>
          </a:bodyPr>
          <a:lstStyle/>
          <a:p>
            <a:r>
              <a:rPr lang="nl-NL" dirty="0"/>
              <a:t>Jenny </a:t>
            </a:r>
            <a:r>
              <a:rPr lang="nl-NL" dirty="0" err="1"/>
              <a:t>Audring		        	       </a:t>
            </a:r>
            <a:r>
              <a:rPr lang="nl-NL" i="1" dirty="0" err="1">
                <a:solidFill>
                  <a:srgbClr val="C00000"/>
                </a:solidFill>
              </a:rPr>
              <a:t>PoP workshop Leuven </a:t>
            </a:r>
            <a:r>
              <a:rPr lang="nl-NL" dirty="0" err="1"/>
              <a:t>26 May, 2021</a:t>
            </a:r>
            <a:endParaRPr lang="nl-NL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8BF9A37-3467-443C-A233-7AACB4D61FE7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7814846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4C10-92CB-984F-B5F4-51D3A829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Parts not available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DFBC9A-05B0-8541-8536-5A7937C4E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/>
              <a:t>Derivation: affixes combining with </a:t>
            </a:r>
            <a:r>
              <a:rPr lang="en-NL" sz="2400">
                <a:solidFill>
                  <a:srgbClr val="C00000"/>
                </a:solidFill>
              </a:rPr>
              <a:t>bound roots</a:t>
            </a:r>
            <a:endParaRPr lang="en-NL" sz="2400"/>
          </a:p>
          <a:p>
            <a:endParaRPr lang="en-NL" sz="2400"/>
          </a:p>
          <a:p>
            <a:r>
              <a:rPr lang="en-NL" sz="2400"/>
              <a:t>English </a:t>
            </a:r>
            <a:r>
              <a:rPr lang="en-GB" sz="2400"/>
              <a:t>[X -</a:t>
            </a:r>
            <a:r>
              <a:rPr lang="en-GB" sz="2400" i="1"/>
              <a:t>le</a:t>
            </a:r>
            <a:r>
              <a:rPr lang="en-GB" sz="2400"/>
              <a:t>]</a:t>
            </a:r>
            <a:r>
              <a:rPr lang="en-GB" sz="2400" baseline="-25000"/>
              <a:t>V</a:t>
            </a:r>
          </a:p>
          <a:p>
            <a:endParaRPr lang="en-NL" sz="2400"/>
          </a:p>
          <a:p>
            <a:pPr marL="0" indent="0">
              <a:buNone/>
            </a:pPr>
            <a:r>
              <a:rPr lang="en-NL" sz="2400" i="1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spark-le, nest-le, crack-le, crumb-le</a:t>
            </a: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amb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le,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baff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le,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bogg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le,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burb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le, 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A7CC3-064E-4D44-9777-426C351E3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0938681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4C10-92CB-984F-B5F4-51D3A829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Parts not available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DFBC9A-05B0-8541-8536-5A7937C4E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/>
              <a:t>Derivation: affixes combining with </a:t>
            </a:r>
            <a:r>
              <a:rPr lang="en-NL" sz="2400">
                <a:solidFill>
                  <a:srgbClr val="C00000"/>
                </a:solidFill>
              </a:rPr>
              <a:t>bound roots</a:t>
            </a:r>
            <a:endParaRPr lang="en-NL" sz="2400"/>
          </a:p>
          <a:p>
            <a:endParaRPr lang="en-NL" sz="2400"/>
          </a:p>
          <a:p>
            <a:r>
              <a:rPr lang="en-NL" sz="2400"/>
              <a:t>English [X -</a:t>
            </a:r>
            <a:r>
              <a:rPr lang="en-NL" sz="2400" i="1"/>
              <a:t>id</a:t>
            </a:r>
            <a:r>
              <a:rPr lang="en-NL" sz="2400"/>
              <a:t>]</a:t>
            </a:r>
            <a:r>
              <a:rPr lang="en-NL" sz="2400" baseline="-25000"/>
              <a:t>A</a:t>
            </a:r>
            <a:r>
              <a:rPr lang="en-NL" sz="2400"/>
              <a:t> </a:t>
            </a:r>
            <a:r>
              <a:rPr lang="nl-NL" sz="2400"/>
              <a:t>~ </a:t>
            </a:r>
            <a:r>
              <a:rPr lang="en-NL" sz="2400"/>
              <a:t>[X -</a:t>
            </a:r>
            <a:r>
              <a:rPr lang="en-NL" sz="2400" i="1"/>
              <a:t>or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r>
              <a:rPr lang="en-NL" sz="2400" i="1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candid – candor 				splendid – splendor </a:t>
            </a: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fervid – fervor 				pallid – pallor (pale?)</a:t>
            </a: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horrid – horror 				squalid – squalor</a:t>
            </a: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languid – languor 				torpid – torpor</a:t>
            </a: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GB" sz="2400"/>
              <a:t>(possibly)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 stupid – stupor 			</a:t>
            </a:r>
            <a:r>
              <a:rPr lang="en-GB" sz="2400"/>
              <a:t>(possibly)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 liquid – liquor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A7CC3-064E-4D44-9777-426C351E3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455958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4C10-92CB-984F-B5F4-51D3A829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Parts not available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DFBC9A-05B0-8541-8536-5A7937C4E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/>
              <a:t>Derivation: (near) </a:t>
            </a:r>
            <a:r>
              <a:rPr lang="en-NL" sz="2400">
                <a:solidFill>
                  <a:srgbClr val="C00000"/>
                </a:solidFill>
              </a:rPr>
              <a:t>hapax affixes</a:t>
            </a:r>
          </a:p>
          <a:p>
            <a:endParaRPr lang="en-NL" sz="2400"/>
          </a:p>
          <a:p>
            <a:r>
              <a:rPr lang="en-NL" sz="2400"/>
              <a:t>English</a:t>
            </a:r>
            <a:endParaRPr lang="en-GB" sz="2400" baseline="-25000"/>
          </a:p>
          <a:p>
            <a:endParaRPr lang="en-NL" sz="2400"/>
          </a:p>
          <a:p>
            <a:pPr marL="0" indent="0">
              <a:buNone/>
            </a:pPr>
            <a:r>
              <a:rPr lang="en-NL" sz="2400" i="1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laugh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ter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bomb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ard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hero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ine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compar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ison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bishop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ric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hat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red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know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ledge</a:t>
            </a:r>
            <a:br>
              <a:rPr lang="en-GB" sz="2400" i="1">
                <a:solidFill>
                  <a:schemeClr val="accent1">
                    <a:lumMod val="75000"/>
                  </a:schemeClr>
                </a:solidFill>
              </a:rPr>
            </a:br>
            <a:endParaRPr lang="en-GB" sz="2400" i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A7CC3-064E-4D44-9777-426C351E3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4179174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4C10-92CB-984F-B5F4-51D3A829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Parts not available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DFBC9A-05B0-8541-8536-5A7937C4E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/>
              <a:t>Derivation: (near) </a:t>
            </a:r>
            <a:r>
              <a:rPr lang="en-NL" sz="2400">
                <a:solidFill>
                  <a:srgbClr val="C00000"/>
                </a:solidFill>
              </a:rPr>
              <a:t>hapax affixes</a:t>
            </a:r>
          </a:p>
          <a:p>
            <a:endParaRPr lang="en-NL" sz="2400"/>
          </a:p>
          <a:p>
            <a:r>
              <a:rPr lang="en-NL" sz="2400"/>
              <a:t>English </a:t>
            </a:r>
            <a:r>
              <a:rPr lang="en-GB" sz="2400"/>
              <a:t>[X -</a:t>
            </a:r>
            <a:r>
              <a:rPr lang="en-GB" sz="2400" i="1"/>
              <a:t>rel</a:t>
            </a:r>
            <a:r>
              <a:rPr lang="en-GB" sz="2400"/>
              <a:t>]</a:t>
            </a:r>
            <a:r>
              <a:rPr lang="en-GB" sz="2400" baseline="-25000"/>
              <a:t>N</a:t>
            </a:r>
            <a:endParaRPr lang="en-NL" sz="2400"/>
          </a:p>
          <a:p>
            <a:pPr marL="0" indent="0">
              <a:buNone/>
            </a:pPr>
            <a:r>
              <a:rPr lang="en-NL" sz="2400" i="1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scound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rel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wast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rel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GB" sz="2400"/>
              <a:t>perhaps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 mong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rel</a:t>
            </a:r>
            <a:br>
              <a:rPr lang="en-GB" sz="2400" i="1">
                <a:solidFill>
                  <a:schemeClr val="accent1">
                    <a:lumMod val="75000"/>
                  </a:schemeClr>
                </a:solidFill>
              </a:rPr>
            </a:br>
            <a:endParaRPr lang="en-GB" sz="2400" i="1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NL" sz="2400"/>
              <a:t>German </a:t>
            </a:r>
            <a:r>
              <a:rPr lang="en-GB" sz="2400"/>
              <a:t>[X -</a:t>
            </a:r>
            <a:r>
              <a:rPr lang="en-GB" sz="2400" i="1"/>
              <a:t>icht</a:t>
            </a:r>
            <a:r>
              <a:rPr lang="en-GB" sz="2400"/>
              <a:t>]</a:t>
            </a:r>
            <a:r>
              <a:rPr lang="en-GB" sz="2400" baseline="-25000"/>
              <a:t>N</a:t>
            </a:r>
            <a:endParaRPr lang="en-NL" sz="2400"/>
          </a:p>
          <a:p>
            <a:pPr marL="0" indent="0">
              <a:buNone/>
            </a:pPr>
            <a:r>
              <a:rPr lang="en-NL" sz="2400" i="1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Dick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icht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‘thicket’,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 Röhr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icht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‘cane brake’,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 Kehr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icht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 ‘sweepings’</a:t>
            </a:r>
          </a:p>
          <a:p>
            <a:pPr marL="0" indent="0">
              <a:buNone/>
            </a:pPr>
            <a:endParaRPr lang="en-GB" sz="2400" i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A7CC3-064E-4D44-9777-426C351E3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0133107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47CB-02C6-954C-A615-FE4B03F7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Unpredictable meaning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34944-85CA-2D44-AE6D-B209709EF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678AE-6576-8746-A32D-A0D975423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8450279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47CB-02C6-954C-A615-FE4B03F7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Unpredictable meaning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34944-85CA-2D44-AE6D-B209709EF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pPr marL="0" indent="0">
              <a:buNone/>
            </a:pPr>
            <a:endParaRPr lang="en-NL" sz="2400"/>
          </a:p>
          <a:p>
            <a:r>
              <a:rPr lang="en-NL" sz="2400"/>
              <a:t>Compounding: </a:t>
            </a:r>
            <a:r>
              <a:rPr lang="en-NL" sz="2400">
                <a:solidFill>
                  <a:srgbClr val="C00000"/>
                </a:solidFill>
              </a:rPr>
              <a:t>strawberry morphs</a:t>
            </a:r>
            <a:r>
              <a:rPr lang="en-NL" sz="2400"/>
              <a:t>*</a:t>
            </a:r>
          </a:p>
          <a:p>
            <a:endParaRPr lang="en-GB" sz="2400"/>
          </a:p>
          <a:p>
            <a:r>
              <a:rPr lang="en-GB" sz="2400"/>
              <a:t>English: </a:t>
            </a:r>
          </a:p>
          <a:p>
            <a:pPr marL="0" indent="0">
              <a:buNone/>
            </a:pPr>
            <a:endParaRPr lang="en-GB" sz="2400" i="1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straw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berry,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rasp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berry, tea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cozy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sheep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fold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</a:t>
            </a: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side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kick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air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plane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chest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nut</a:t>
            </a:r>
            <a:endParaRPr lang="en-NL" sz="2400" u="sng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NL" sz="2400"/>
          </a:p>
          <a:p>
            <a:endParaRPr lang="en-NL" sz="2400"/>
          </a:p>
          <a:p>
            <a:pPr marL="0" indent="0" algn="r">
              <a:buNone/>
            </a:pPr>
            <a:r>
              <a:rPr lang="en-NL" sz="2000"/>
              <a:t>*Jackendoff (2010: 425)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678AE-6576-8746-A32D-A0D975423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928167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47CB-02C6-954C-A615-FE4B03F7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Unpredictable meaning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34944-85CA-2D44-AE6D-B209709EF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/>
              <a:t>Derivation: </a:t>
            </a:r>
            <a:r>
              <a:rPr lang="en-NL" sz="2400">
                <a:solidFill>
                  <a:srgbClr val="C00000"/>
                </a:solidFill>
              </a:rPr>
              <a:t>strawberry morphs</a:t>
            </a:r>
            <a:r>
              <a:rPr lang="en-NL" sz="2400"/>
              <a:t>*</a:t>
            </a:r>
          </a:p>
          <a:p>
            <a:endParaRPr lang="en-GB" sz="2400"/>
          </a:p>
          <a:p>
            <a:r>
              <a:rPr lang="en-GB" sz="2400"/>
              <a:t>English: </a:t>
            </a:r>
          </a:p>
          <a:p>
            <a:pPr marL="0" indent="0">
              <a:buNone/>
            </a:pPr>
            <a:endParaRPr lang="en-GB" sz="2400" i="1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nl-NL" sz="2400" i="1" u="sng">
                <a:solidFill>
                  <a:schemeClr val="accent1">
                    <a:lumMod val="75000"/>
                  </a:schemeClr>
                </a:solidFill>
              </a:rPr>
              <a:t>gorge</a:t>
            </a:r>
            <a:r>
              <a:rPr lang="nl-NL" sz="2400" i="1">
                <a:solidFill>
                  <a:schemeClr val="accent1">
                    <a:lumMod val="75000"/>
                  </a:schemeClr>
                </a:solidFill>
              </a:rPr>
              <a:t>ous, </a:t>
            </a:r>
            <a:r>
              <a:rPr lang="nl-NL" sz="2400" i="1" u="sng">
                <a:solidFill>
                  <a:schemeClr val="accent1">
                    <a:lumMod val="75000"/>
                  </a:schemeClr>
                </a:solidFill>
              </a:rPr>
              <a:t>rubb</a:t>
            </a:r>
            <a:r>
              <a:rPr lang="nl-NL" sz="2400" i="1">
                <a:solidFill>
                  <a:schemeClr val="accent1">
                    <a:lumMod val="75000"/>
                  </a:schemeClr>
                </a:solidFill>
              </a:rPr>
              <a:t>ish, </a:t>
            </a:r>
            <a:r>
              <a:rPr lang="nl-NL" sz="2400" i="1" u="sng">
                <a:solidFill>
                  <a:schemeClr val="accent1">
                    <a:lumMod val="75000"/>
                  </a:schemeClr>
                </a:solidFill>
              </a:rPr>
              <a:t>van</a:t>
            </a:r>
            <a:r>
              <a:rPr lang="nl-NL" sz="2400" i="1">
                <a:solidFill>
                  <a:schemeClr val="accent1">
                    <a:lumMod val="75000"/>
                  </a:schemeClr>
                </a:solidFill>
              </a:rPr>
              <a:t>ish, </a:t>
            </a:r>
            <a:r>
              <a:rPr lang="nl-NL" sz="2400" i="1" u="sng">
                <a:solidFill>
                  <a:schemeClr val="accent1">
                    <a:lumMod val="75000"/>
                  </a:schemeClr>
                </a:solidFill>
              </a:rPr>
              <a:t>adult</a:t>
            </a:r>
            <a:r>
              <a:rPr lang="nl-NL" sz="2400" i="1">
                <a:solidFill>
                  <a:schemeClr val="accent1">
                    <a:lumMod val="75000"/>
                  </a:schemeClr>
                </a:solidFill>
              </a:rPr>
              <a:t>ery, un</a:t>
            </a:r>
            <a:r>
              <a:rPr lang="nl-NL" sz="2400" i="1" u="sng">
                <a:solidFill>
                  <a:schemeClr val="accent1">
                    <a:lumMod val="75000"/>
                  </a:schemeClr>
                </a:solidFill>
              </a:rPr>
              <a:t>gain</a:t>
            </a:r>
            <a:r>
              <a:rPr lang="nl-NL" sz="2400" i="1">
                <a:solidFill>
                  <a:schemeClr val="accent1">
                    <a:lumMod val="75000"/>
                  </a:schemeClr>
                </a:solidFill>
              </a:rPr>
              <a:t>ly</a:t>
            </a:r>
            <a:endParaRPr lang="en-NL" sz="2400">
              <a:solidFill>
                <a:schemeClr val="accent1">
                  <a:lumMod val="75000"/>
                </a:schemeClr>
              </a:solidFill>
            </a:endParaRPr>
          </a:p>
          <a:p>
            <a:endParaRPr lang="en-NL" sz="2400"/>
          </a:p>
          <a:p>
            <a:endParaRPr lang="en-NL" sz="2400"/>
          </a:p>
          <a:p>
            <a:endParaRPr lang="en-NL" sz="2400"/>
          </a:p>
          <a:p>
            <a:pPr marL="0" indent="0" algn="r">
              <a:buNone/>
            </a:pPr>
            <a:r>
              <a:rPr lang="en-NL" sz="2000"/>
              <a:t>*Jackendoff (2010: 425)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678AE-6576-8746-A32D-A0D975423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3259018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47CB-02C6-954C-A615-FE4B03F7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Unpredictable meaning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34944-85CA-2D44-AE6D-B209709EF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/>
              <a:t>Morphological </a:t>
            </a:r>
            <a:r>
              <a:rPr lang="en-NL" sz="2400">
                <a:solidFill>
                  <a:srgbClr val="C00000"/>
                </a:solidFill>
              </a:rPr>
              <a:t>idioms</a:t>
            </a:r>
          </a:p>
          <a:p>
            <a:endParaRPr lang="en-GB" sz="2400"/>
          </a:p>
          <a:p>
            <a:r>
              <a:rPr lang="en-GB" sz="2400"/>
              <a:t>Compounding, English: 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honeymoon, understand, ...</a:t>
            </a:r>
          </a:p>
          <a:p>
            <a:r>
              <a:rPr lang="en-GB" sz="2400"/>
              <a:t>Derivation, Dutch: 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telefoontje 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‘phone call’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oortjes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 ‘ear buds’</a:t>
            </a:r>
            <a:endParaRPr lang="en-GB" sz="2400" i="1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/>
          </a:p>
          <a:p>
            <a:r>
              <a:rPr lang="en-GB" sz="2400"/>
              <a:t>Inflection, English: 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looks, brains, manners, minutes, premises, bangs</a:t>
            </a:r>
          </a:p>
          <a:p>
            <a:r>
              <a:rPr lang="en-GB" sz="2400"/>
              <a:t>Inflection, Norwegian (Bokmål): </a:t>
            </a:r>
            <a:r>
              <a:rPr lang="nl-NL" sz="2400" i="1">
                <a:solidFill>
                  <a:schemeClr val="accent1">
                    <a:lumMod val="75000"/>
                  </a:schemeClr>
                </a:solidFill>
              </a:rPr>
              <a:t>finnes </a:t>
            </a:r>
            <a:r>
              <a:rPr lang="nl-NL" sz="2400">
                <a:solidFill>
                  <a:schemeClr val="accent1">
                    <a:lumMod val="75000"/>
                  </a:schemeClr>
                </a:solidFill>
              </a:rPr>
              <a:t>‘exist’</a:t>
            </a:r>
            <a:endParaRPr lang="en-NL" sz="240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678AE-6576-8746-A32D-A0D975423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174369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47CB-02C6-954C-A615-FE4B03F7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Unpredictable form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34944-85CA-2D44-AE6D-B209709EF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678AE-6576-8746-A32D-A0D975423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501648"/>
      </p:ext>
    </p:extLst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47CB-02C6-954C-A615-FE4B03F7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Unpredictable form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34944-85CA-2D44-AE6D-B209709EF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>
              <a:solidFill>
                <a:srgbClr val="C00000"/>
              </a:solidFill>
            </a:endParaRPr>
          </a:p>
          <a:p>
            <a:r>
              <a:rPr lang="en-NL" sz="2400">
                <a:solidFill>
                  <a:srgbClr val="C00000"/>
                </a:solidFill>
              </a:rPr>
              <a:t>Stem allomorphy</a:t>
            </a:r>
          </a:p>
          <a:p>
            <a:endParaRPr lang="en-NL" sz="2400"/>
          </a:p>
          <a:p>
            <a:r>
              <a:rPr lang="en-GB" sz="2400"/>
              <a:t>English: 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tooth – teeth, strong – strength, foul – filth, proud – pride </a:t>
            </a:r>
          </a:p>
          <a:p>
            <a:pPr marL="0" indent="0">
              <a:buNone/>
            </a:pPr>
            <a:endParaRPr lang="en-GB" sz="2400" i="1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/>
              <a:t>German: 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sprechen 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‘speak’ 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– Sprache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 ‘language’, 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tun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 ‘do’ – 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Tat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 ‘deed’</a:t>
            </a:r>
            <a:endParaRPr lang="en-GB" sz="2400" i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678AE-6576-8746-A32D-A0D975423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5007643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2BCC7-2D5D-FD41-B430-255A364A7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662" y="404665"/>
            <a:ext cx="11389024" cy="443508"/>
          </a:xfrm>
        </p:spPr>
        <p:txBody>
          <a:bodyPr/>
          <a:lstStyle/>
          <a:p>
            <a:r>
              <a:rPr lang="en-US"/>
              <a:t>A science of rules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C1A06-B7C6-4E4C-9850-F0AA32D7E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wrap="square"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Linguistics is traditionally a science of rules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Von Humboldt: “infinite use of finite means”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Generative potential of language at the top of the research agenda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999F8-9A9B-D14E-AB1A-D3623367AE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8BF9A37-3467-443C-A233-7AACB4D61FE7}" type="slidenum">
              <a:rPr lang="nl-NL" smtClean="0"/>
              <a:pPr/>
              <a:t>2</a:t>
            </a:fld>
            <a:endParaRPr lang="nl-NL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1DC38F01-3028-D34A-A84A-3224F8449BE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" r="75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13710029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47CB-02C6-954C-A615-FE4B03F7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Unpredictable form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34944-85CA-2D44-AE6D-B209709EF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r>
              <a:rPr lang="en-NL" sz="2400">
                <a:solidFill>
                  <a:srgbClr val="C00000"/>
                </a:solidFill>
              </a:rPr>
              <a:t>Suppletion</a:t>
            </a:r>
            <a:r>
              <a:rPr lang="en-NL" sz="2400"/>
              <a:t>*</a:t>
            </a:r>
          </a:p>
          <a:p>
            <a:endParaRPr lang="en-NL" sz="2400"/>
          </a:p>
          <a:p>
            <a:r>
              <a:rPr lang="en-NL" sz="2400"/>
              <a:t>Inflection: 	</a:t>
            </a:r>
            <a:r>
              <a:rPr lang="en-NL" sz="2400" i="1">
                <a:solidFill>
                  <a:schemeClr val="accent1">
                    <a:lumMod val="75000"/>
                  </a:schemeClr>
                </a:solidFill>
              </a:rPr>
              <a:t>good – better, bad – worse, is – are</a:t>
            </a:r>
          </a:p>
          <a:p>
            <a:r>
              <a:rPr lang="en-GB" sz="2400"/>
              <a:t>Derivation:**</a:t>
            </a: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	mouth – or-al			cat – fel-ine</a:t>
            </a: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	heart – card-iac			dog – can-ine</a:t>
            </a: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	ear – audit-ive/audit-ory		cattle – bov-ine</a:t>
            </a: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	king – roy-al				bear – urs-ine 		</a:t>
            </a: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	sun – sol-ar				monkey – sim-ian</a:t>
            </a:r>
          </a:p>
          <a:p>
            <a:pPr marL="0" indent="0" algn="r">
              <a:buNone/>
            </a:pPr>
            <a:endParaRPr lang="en-GB" sz="2000"/>
          </a:p>
          <a:p>
            <a:pPr marL="0" indent="0" algn="r">
              <a:buNone/>
            </a:pPr>
            <a:r>
              <a:rPr lang="en-GB" sz="2000"/>
              <a:t>* Corbett (2007) ** some examples from Štekauer (2014)</a:t>
            </a:r>
            <a:endParaRPr lang="en-NL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678AE-6576-8746-A32D-A0D975423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3612677"/>
      </p:ext>
    </p:extLst>
  </p:cSld>
  <p:clrMapOvr>
    <a:masterClrMapping/>
  </p:clrMapOvr>
  <p:transition spd="slow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47CB-02C6-954C-A615-FE4B03F7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Unpredictable form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34944-85CA-2D44-AE6D-B209709EF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r>
              <a:rPr lang="en-NL" sz="2400">
                <a:solidFill>
                  <a:srgbClr val="C00000"/>
                </a:solidFill>
              </a:rPr>
              <a:t>Affix allomorphy</a:t>
            </a:r>
          </a:p>
          <a:p>
            <a:pPr marL="0" indent="0">
              <a:buNone/>
            </a:pPr>
            <a:endParaRPr lang="en-GB" sz="2400"/>
          </a:p>
          <a:p>
            <a:r>
              <a:rPr lang="en-GB" sz="2400"/>
              <a:t>Lexical plurals, German:*</a:t>
            </a:r>
            <a:endParaRPr lang="en-GB" sz="2400" i="1"/>
          </a:p>
          <a:p>
            <a:pPr marL="0" indent="0">
              <a:buNone/>
            </a:pPr>
            <a:endParaRPr lang="en-GB" sz="2400" i="1"/>
          </a:p>
          <a:p>
            <a:pPr marL="0" indent="0">
              <a:buNone/>
            </a:pPr>
            <a:r>
              <a:rPr lang="en-GB" sz="2400" i="1"/>
              <a:t>	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Grund 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‘reason’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– Gründe</a:t>
            </a: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Hund 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‘dog’ 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– Hunde</a:t>
            </a:r>
          </a:p>
          <a:p>
            <a:pPr marL="0" indent="0">
              <a:buNone/>
            </a:pP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	Mund 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‘mouth’ 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– Münder</a:t>
            </a:r>
            <a:br>
              <a:rPr lang="en-GB" sz="2400"/>
            </a:br>
            <a:endParaRPr lang="en-GB" sz="240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40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40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GB" sz="2000"/>
              <a:t>* Kürschner (2006)</a:t>
            </a:r>
            <a:endParaRPr lang="en-GB" sz="2000" i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678AE-6576-8746-A32D-A0D975423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559847"/>
      </p:ext>
    </p:extLst>
  </p:cSld>
  <p:clrMapOvr>
    <a:masterClrMapping/>
  </p:clrMapOvr>
  <p:transition spd="slow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47CB-02C6-954C-A615-FE4B03F7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Procedure not available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34944-85CA-2D44-AE6D-B209709EF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678AE-6576-8746-A32D-A0D975423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311229"/>
      </p:ext>
    </p:extLst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47CB-02C6-954C-A615-FE4B03F7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Procedure not available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34944-85CA-2D44-AE6D-B209709EF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r>
              <a:rPr lang="en-NL" sz="2400"/>
              <a:t>Unproductive patterns</a:t>
            </a:r>
          </a:p>
          <a:p>
            <a:endParaRPr lang="en-GB" sz="2400"/>
          </a:p>
          <a:p>
            <a:r>
              <a:rPr lang="en-GB" sz="2400"/>
              <a:t>English [N -</a:t>
            </a:r>
            <a:r>
              <a:rPr lang="en-GB" sz="2400" i="1"/>
              <a:t>en</a:t>
            </a:r>
            <a:r>
              <a:rPr lang="en-GB" sz="2400"/>
              <a:t>]</a:t>
            </a:r>
            <a:r>
              <a:rPr lang="en-GB" sz="2400" baseline="-25000"/>
              <a:t>A</a:t>
            </a:r>
            <a:r>
              <a:rPr lang="en-GB" sz="2400"/>
              <a:t> </a:t>
            </a:r>
          </a:p>
          <a:p>
            <a:pPr marL="0" indent="0">
              <a:buNone/>
            </a:pPr>
            <a:r>
              <a:rPr lang="en-GB" sz="2400" i="1"/>
              <a:t>	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earth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silk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wood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gold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ash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...</a:t>
            </a:r>
            <a:endParaRPr lang="en-GB" sz="2400"/>
          </a:p>
          <a:p>
            <a:endParaRPr lang="en-GB" sz="2400"/>
          </a:p>
          <a:p>
            <a:r>
              <a:rPr lang="en-GB" sz="2400"/>
              <a:t>English [X -</a:t>
            </a:r>
            <a:r>
              <a:rPr lang="en-GB" sz="2400" i="1"/>
              <a:t>ern</a:t>
            </a:r>
            <a:r>
              <a:rPr lang="en-GB" sz="2400"/>
              <a:t>]</a:t>
            </a:r>
            <a:r>
              <a:rPr lang="en-GB" sz="2400" baseline="-25000"/>
              <a:t>A</a:t>
            </a:r>
          </a:p>
          <a:p>
            <a:pPr marL="0" indent="0">
              <a:buNone/>
            </a:pPr>
            <a:r>
              <a:rPr lang="en-GB" sz="2400" i="1" baseline="-25000"/>
              <a:t>	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east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ern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west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ern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north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ern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south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ern</a:t>
            </a:r>
            <a:br>
              <a:rPr lang="en-GB" sz="2400"/>
            </a:br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678AE-6576-8746-A32D-A0D975423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7636134"/>
      </p:ext>
    </p:extLst>
  </p:cSld>
  <p:clrMapOvr>
    <a:masterClrMapping/>
  </p:clrMapOvr>
  <p:transition spd="slow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16A30-A0F1-8245-A50A-5F5BC441D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Procedure not available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C12CF-1D86-6E4B-AF65-87F2B4F088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/>
              <a:t>Unproductive patterns can be large!</a:t>
            </a:r>
          </a:p>
          <a:p>
            <a:pPr marL="0" indent="0">
              <a:buNone/>
            </a:pPr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042F5-4752-2747-BF72-687EB14AD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24</a:t>
            </a:fld>
            <a:endParaRPr lang="nl-NL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7D87F3C-7311-534D-AFC1-5A4312DA6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881301"/>
              </p:ext>
            </p:extLst>
          </p:nvPr>
        </p:nvGraphicFramePr>
        <p:xfrm>
          <a:off x="407630" y="3300117"/>
          <a:ext cx="11383093" cy="202522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587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8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71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r>
                        <a:rPr lang="en-US" sz="2000" i="1"/>
                        <a:t>-ter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-</a:t>
                      </a:r>
                      <a:r>
                        <a:rPr lang="en-US" sz="2000" i="1"/>
                        <a:t>icht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-</a:t>
                      </a:r>
                      <a:r>
                        <a:rPr lang="en-US" sz="2000" i="1"/>
                        <a:t>ish</a:t>
                      </a:r>
                      <a:r>
                        <a:rPr lang="en-US" sz="2000" i="0" baseline="-25000"/>
                        <a:t>V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000" i="1"/>
                        <a:t>-(e)lijk</a:t>
                      </a:r>
                      <a:r>
                        <a:rPr lang="en-US" sz="2000" b="1" i="0" baseline="-25000"/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000" i="1"/>
                        <a:t>-ing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b="0" i="1">
                          <a:solidFill>
                            <a:schemeClr val="bg2"/>
                          </a:solidFill>
                        </a:rPr>
                        <a:t>laughter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6855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1" baseline="0">
                          <a:solidFill>
                            <a:schemeClr val="bg2"/>
                          </a:solidFill>
                        </a:rPr>
                        <a:t>Dickicht</a:t>
                      </a:r>
                    </a:p>
                    <a:p>
                      <a:pPr marL="0" marR="0" indent="0" algn="l" defTabSz="6855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1" baseline="0">
                          <a:solidFill>
                            <a:schemeClr val="bg2"/>
                          </a:solidFill>
                        </a:rPr>
                        <a:t>Röhrich</a:t>
                      </a:r>
                    </a:p>
                    <a:p>
                      <a:pPr marL="0" marR="0" indent="0" algn="l" defTabSz="6855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1" baseline="0">
                          <a:solidFill>
                            <a:schemeClr val="bg2"/>
                          </a:solidFill>
                        </a:rPr>
                        <a:t>Kehricht</a:t>
                      </a:r>
                      <a:endParaRPr lang="en-US" sz="2000" b="0" i="1">
                        <a:solidFill>
                          <a:schemeClr val="bg2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000" i="1">
                          <a:solidFill>
                            <a:schemeClr val="bg2"/>
                          </a:solidFill>
                        </a:rPr>
                        <a:t>cherish</a:t>
                      </a:r>
                    </a:p>
                    <a:p>
                      <a:r>
                        <a:rPr lang="en-US" sz="2000" i="1" baseline="0">
                          <a:solidFill>
                            <a:schemeClr val="bg2"/>
                          </a:solidFill>
                        </a:rPr>
                        <a:t>publish</a:t>
                      </a:r>
                    </a:p>
                    <a:p>
                      <a:r>
                        <a:rPr lang="en-US" sz="2000" i="1" baseline="0">
                          <a:solidFill>
                            <a:schemeClr val="bg2"/>
                          </a:solidFill>
                        </a:rPr>
                        <a:t>vanish</a:t>
                      </a:r>
                      <a:endParaRPr lang="en-US" sz="2000" i="1">
                        <a:solidFill>
                          <a:schemeClr val="bg2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6855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1">
                          <a:solidFill>
                            <a:schemeClr val="bg2"/>
                          </a:solidFill>
                        </a:rPr>
                        <a:t>sterfelijk</a:t>
                      </a:r>
                      <a:r>
                        <a:rPr lang="en-US" sz="2000" b="0" i="0">
                          <a:solidFill>
                            <a:schemeClr val="bg2"/>
                          </a:solidFill>
                        </a:rPr>
                        <a:t> ‘mortal’</a:t>
                      </a:r>
                      <a:r>
                        <a:rPr lang="en-US" sz="2000" b="0" i="1" baseline="0">
                          <a:solidFill>
                            <a:schemeClr val="bg2"/>
                          </a:solidFill>
                        </a:rPr>
                        <a:t> mannelijk </a:t>
                      </a:r>
                      <a:r>
                        <a:rPr lang="en-US" sz="2000" b="0" i="0" baseline="0">
                          <a:solidFill>
                            <a:schemeClr val="bg2"/>
                          </a:solidFill>
                        </a:rPr>
                        <a:t>‘male’</a:t>
                      </a:r>
                      <a:endParaRPr lang="en-US" sz="2000" b="0" i="1" baseline="0">
                        <a:solidFill>
                          <a:schemeClr val="bg2"/>
                        </a:solidFill>
                      </a:endParaRPr>
                    </a:p>
                    <a:p>
                      <a:pPr marL="0" marR="0" indent="0" algn="l" defTabSz="6855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1" baseline="0">
                          <a:solidFill>
                            <a:schemeClr val="bg2"/>
                          </a:solidFill>
                        </a:rPr>
                        <a:t>lieflijk </a:t>
                      </a:r>
                      <a:r>
                        <a:rPr lang="en-US" sz="2000" b="0" i="0" baseline="0">
                          <a:solidFill>
                            <a:schemeClr val="bg2"/>
                          </a:solidFill>
                        </a:rPr>
                        <a:t>‘lovely’</a:t>
                      </a:r>
                      <a:endParaRPr lang="en-US" sz="2000" b="0" i="0">
                        <a:solidFill>
                          <a:schemeClr val="bg2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000" b="0" i="1" u="none">
                          <a:solidFill>
                            <a:schemeClr val="bg2"/>
                          </a:solidFill>
                        </a:rPr>
                        <a:t>running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en-US" sz="2000" b="0" i="0">
                          <a:solidFill>
                            <a:schemeClr val="bg2"/>
                          </a:solidFill>
                        </a:rPr>
                        <a:t>1-2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000" b="0" i="0">
                          <a:solidFill>
                            <a:schemeClr val="bg2"/>
                          </a:solidFill>
                        </a:rPr>
                        <a:t>3-5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000" i="0">
                          <a:solidFill>
                            <a:schemeClr val="bg2"/>
                          </a:solidFill>
                        </a:rPr>
                        <a:t>~40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000" b="0" i="0">
                          <a:solidFill>
                            <a:schemeClr val="bg2"/>
                          </a:solidFill>
                        </a:rPr>
                        <a:t>~400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000" b="0" i="1" u="none">
                          <a:solidFill>
                            <a:schemeClr val="bg2"/>
                          </a:solidFill>
                        </a:rPr>
                        <a:t>∞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353376"/>
      </p:ext>
    </p:extLst>
  </p:cSld>
  <p:clrMapOvr>
    <a:masterClrMapping/>
  </p:clrMapOvr>
  <p:transition spd="slow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Unproductive morphology</a:t>
            </a:r>
            <a:endParaRPr lang="nl-NL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25</a:t>
            </a:fld>
            <a:endParaRPr lang="nl-NL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704AE5-63E2-0249-82CE-09F15780D1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175" y="1796951"/>
            <a:ext cx="7620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571064"/>
      </p:ext>
    </p:extLst>
  </p:cSld>
  <p:clrMapOvr>
    <a:masterClrMapping/>
  </p:clrMapOvr>
  <p:transition spd="slow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Unproductive morphology</a:t>
            </a:r>
            <a:endParaRPr lang="nl-NL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26</a:t>
            </a:fld>
            <a:endParaRPr lang="nl-NL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704AE5-63E2-0249-82CE-09F15780D1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175" y="1796951"/>
            <a:ext cx="7620000" cy="4000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14E1552-3BE2-BC49-8AAF-0CDECB14BB98}"/>
              </a:ext>
            </a:extLst>
          </p:cNvPr>
          <p:cNvSpPr txBox="1"/>
          <p:nvPr/>
        </p:nvSpPr>
        <p:spPr>
          <a:xfrm>
            <a:off x="172712" y="5876866"/>
            <a:ext cx="11852923" cy="744621"/>
          </a:xfrm>
          <a:prstGeom prst="rect">
            <a:avLst/>
          </a:prstGeom>
          <a:noFill/>
        </p:spPr>
        <p:txBody>
          <a:bodyPr wrap="square" lIns="108000" tIns="108000" rIns="108000" bIns="108000" rtlCol="0">
            <a:noAutofit/>
          </a:bodyPr>
          <a:lstStyle/>
          <a:p>
            <a:r>
              <a:rPr lang="en-NL" sz="2400">
                <a:solidFill>
                  <a:schemeClr val="bg2"/>
                </a:solidFill>
              </a:rPr>
              <a:t>All of these cases involve a mixture of idiosyncrasy (</a:t>
            </a:r>
            <a:r>
              <a:rPr lang="en-NL" sz="2400">
                <a:solidFill>
                  <a:srgbClr val="C00000"/>
                </a:solidFill>
              </a:rPr>
              <a:t>lexicon</a:t>
            </a:r>
            <a:r>
              <a:rPr lang="en-NL" sz="2400">
                <a:solidFill>
                  <a:schemeClr val="bg2"/>
                </a:solidFill>
              </a:rPr>
              <a:t>) and regularity (</a:t>
            </a:r>
            <a:r>
              <a:rPr lang="en-NL" sz="2400">
                <a:solidFill>
                  <a:srgbClr val="C00000"/>
                </a:solidFill>
              </a:rPr>
              <a:t>grammar</a:t>
            </a:r>
            <a:r>
              <a:rPr lang="en-NL" sz="2400">
                <a:solidFill>
                  <a:schemeClr val="bg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37358168"/>
      </p:ext>
    </p:extLst>
  </p:cSld>
  <p:clrMapOvr>
    <a:masterClrMapping/>
  </p:clrMapOvr>
  <p:transition spd="slow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Unproductive morphology</a:t>
            </a:r>
            <a:endParaRPr lang="nl-NL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27</a:t>
            </a:fld>
            <a:endParaRPr lang="nl-NL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704AE5-63E2-0249-82CE-09F15780D1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175" y="1796951"/>
            <a:ext cx="7620000" cy="4000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14E1552-3BE2-BC49-8AAF-0CDECB14BB98}"/>
              </a:ext>
            </a:extLst>
          </p:cNvPr>
          <p:cNvSpPr txBox="1"/>
          <p:nvPr/>
        </p:nvSpPr>
        <p:spPr>
          <a:xfrm>
            <a:off x="1382650" y="5876866"/>
            <a:ext cx="9433048" cy="744621"/>
          </a:xfrm>
          <a:prstGeom prst="rect">
            <a:avLst/>
          </a:prstGeom>
          <a:noFill/>
        </p:spPr>
        <p:txBody>
          <a:bodyPr wrap="square" lIns="108000" tIns="108000" rIns="108000" bIns="108000" rtlCol="0">
            <a:noAutofit/>
          </a:bodyPr>
          <a:lstStyle/>
          <a:p>
            <a:r>
              <a:rPr lang="en-NL" sz="2400">
                <a:solidFill>
                  <a:schemeClr val="bg2"/>
                </a:solidFill>
              </a:rPr>
              <a:t>All of these cases need to be </a:t>
            </a:r>
            <a:r>
              <a:rPr lang="en-NL" sz="2400">
                <a:solidFill>
                  <a:srgbClr val="C00000"/>
                </a:solidFill>
              </a:rPr>
              <a:t>listed</a:t>
            </a:r>
            <a:r>
              <a:rPr lang="en-NL" sz="2400">
                <a:solidFill>
                  <a:schemeClr val="bg2"/>
                </a:solidFill>
              </a:rPr>
              <a:t> but not without internal </a:t>
            </a:r>
            <a:r>
              <a:rPr lang="en-NL" sz="2400">
                <a:solidFill>
                  <a:srgbClr val="C00000"/>
                </a:solidFill>
              </a:rPr>
              <a:t>structure</a:t>
            </a:r>
            <a:endParaRPr lang="en-NL" sz="2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91618"/>
      </p:ext>
    </p:extLst>
  </p:cSld>
  <p:clrMapOvr>
    <a:masterClrMapping/>
  </p:clrMapOvr>
  <p:transition spd="slow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259E5-5BA3-2F40-B843-79B777CF4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Morphological theory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98A952-51D3-F141-9978-52B737EB8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04662" y="1253168"/>
            <a:ext cx="11389023" cy="5545250"/>
          </a:xfrm>
        </p:spPr>
        <p:txBody>
          <a:bodyPr wrap="square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NL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L"/>
          </a:p>
          <a:p>
            <a:pPr marL="0" indent="0">
              <a:buNone/>
            </a:pPr>
            <a:endParaRPr lang="en-NL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L"/>
              <a:t>Is morphological complexity a matter of degree? (</a:t>
            </a:r>
            <a:r>
              <a:rPr lang="en-NL" i="1">
                <a:solidFill>
                  <a:schemeClr val="accent1">
                    <a:lumMod val="75000"/>
                  </a:schemeClr>
                </a:solidFill>
              </a:rPr>
              <a:t>bak-er</a:t>
            </a:r>
            <a:r>
              <a:rPr lang="en-NL"/>
              <a:t> vs. </a:t>
            </a:r>
            <a:r>
              <a:rPr lang="en-NL" i="1">
                <a:solidFill>
                  <a:schemeClr val="accent1">
                    <a:lumMod val="75000"/>
                  </a:schemeClr>
                </a:solidFill>
              </a:rPr>
              <a:t>carpent-?er</a:t>
            </a:r>
            <a:r>
              <a:rPr lang="en-NL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L"/>
              <a:t>Does the grammar care?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L"/>
              <a:t>Where does morphology end and phonology begin?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L"/>
              <a:t>How do we model relations like [X -</a:t>
            </a:r>
            <a:r>
              <a:rPr lang="en-NL" i="1"/>
              <a:t>id</a:t>
            </a:r>
            <a:r>
              <a:rPr lang="en-NL"/>
              <a:t>]</a:t>
            </a:r>
            <a:r>
              <a:rPr lang="en-NL" baseline="-25000"/>
              <a:t>A</a:t>
            </a:r>
            <a:r>
              <a:rPr lang="en-NL"/>
              <a:t> </a:t>
            </a:r>
            <a:r>
              <a:rPr lang="nl-NL"/>
              <a:t>~ </a:t>
            </a:r>
            <a:r>
              <a:rPr lang="en-NL"/>
              <a:t>[X -</a:t>
            </a:r>
            <a:r>
              <a:rPr lang="en-NL" i="1"/>
              <a:t>or</a:t>
            </a:r>
            <a:r>
              <a:rPr lang="en-NL"/>
              <a:t>]</a:t>
            </a:r>
            <a:r>
              <a:rPr lang="en-NL" baseline="-25000"/>
              <a:t>N</a:t>
            </a:r>
            <a:r>
              <a:rPr lang="en-NL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/>
              <a:t>How do we model the relation between words like </a:t>
            </a:r>
            <a:r>
              <a:rPr lang="en-GB" i="1">
                <a:solidFill>
                  <a:schemeClr val="accent1">
                    <a:lumMod val="75000"/>
                  </a:schemeClr>
                </a:solidFill>
              </a:rPr>
              <a:t>good</a:t>
            </a:r>
            <a:r>
              <a:rPr lang="en-GB"/>
              <a:t> and </a:t>
            </a:r>
            <a:r>
              <a:rPr lang="en-GB" i="1">
                <a:solidFill>
                  <a:schemeClr val="accent1">
                    <a:lumMod val="75000"/>
                  </a:schemeClr>
                </a:solidFill>
              </a:rPr>
              <a:t>better</a:t>
            </a:r>
            <a:r>
              <a:rPr lang="en-GB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941E47-A665-F94A-AA30-E90892A416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8BF9A37-3467-443C-A233-7AACB4D61FE7}" type="slidenum">
              <a:rPr lang="nl-NL" smtClean="0"/>
              <a:pPr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03681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</a:p>
        </p:txBody>
      </p:sp>
      <p:sp>
        <p:nvSpPr>
          <p:cNvPr id="7" name="Tijdelijke aanduiding voor verticale tekst 6"/>
          <p:cNvSpPr>
            <a:spLocks noGrp="1"/>
          </p:cNvSpPr>
          <p:nvPr>
            <p:ph type="body" orient="vert" idx="1"/>
          </p:nvPr>
        </p:nvSpPr>
        <p:spPr>
          <a:xfrm>
            <a:off x="404663" y="1253168"/>
            <a:ext cx="6630616" cy="5545250"/>
          </a:xfrm>
        </p:spPr>
        <p:txBody>
          <a:bodyPr>
            <a:normAutofit/>
          </a:bodyPr>
          <a:lstStyle/>
          <a:p>
            <a:endParaRPr lang="nl-NL" sz="2800" dirty="0"/>
          </a:p>
          <a:p>
            <a:endParaRPr lang="nl-NL" sz="2400" dirty="0"/>
          </a:p>
          <a:p>
            <a:r>
              <a:rPr lang="nl-NL" sz="2400" dirty="0"/>
              <a:t>Joint work with Ray Jackendoff (Tufts/ MIT)</a:t>
            </a:r>
          </a:p>
          <a:p>
            <a:r>
              <a:rPr lang="nl-NL" sz="2400" dirty="0"/>
              <a:t>Sister theory of “Construction Morphology” (Booij 2010)</a:t>
            </a:r>
            <a:endParaRPr lang="nl-NL" sz="2800" dirty="0"/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29</a:t>
            </a:fld>
            <a:endParaRPr lang="nl-NL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C6A7D50-3D26-4A41-8C71-E0CC262B91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335" y="1724943"/>
            <a:ext cx="3470374" cy="486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962074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2BCC7-2D5D-FD41-B430-255A364A7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662" y="404665"/>
            <a:ext cx="11389024" cy="443508"/>
          </a:xfrm>
        </p:spPr>
        <p:txBody>
          <a:bodyPr/>
          <a:lstStyle/>
          <a:p>
            <a:r>
              <a:rPr lang="en-US"/>
              <a:t>A science of rules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C1A06-B7C6-4E4C-9850-F0AA32D7E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wrap="square"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/>
              <a:t>Generative framework: morphology should be about </a:t>
            </a:r>
            <a:r>
              <a:rPr lang="nl-NL">
                <a:solidFill>
                  <a:srgbClr val="C00000"/>
                </a:solidFill>
              </a:rPr>
              <a:t>possible words</a:t>
            </a:r>
            <a:endParaRPr lang="en-NL">
              <a:solidFill>
                <a:srgbClr val="C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/>
              <a:t>Is morphological theory responsible for the </a:t>
            </a:r>
            <a:r>
              <a:rPr lang="nl-NL">
                <a:solidFill>
                  <a:srgbClr val="C00000"/>
                </a:solidFill>
              </a:rPr>
              <a:t>actual words </a:t>
            </a:r>
            <a:r>
              <a:rPr lang="nl-NL"/>
              <a:t>of a language?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/>
              <a:t>Actual words are of theoretical interest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/>
              <a:t>Present a theory in which actual words have pride of place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999F8-9A9B-D14E-AB1A-D3623367AE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8BF9A37-3467-443C-A233-7AACB4D61FE7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018EC8A-AB95-3144-BD77-954DA2AB00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8" name="Picture Placeholder 10">
            <a:extLst>
              <a:ext uri="{FF2B5EF4-FFF2-40B4-BE49-F238E27FC236}">
                <a16:creationId xmlns:a16="http://schemas.microsoft.com/office/drawing/2014/main" id="{7FE4D3DD-282F-E741-B623-CF1E095FF5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" r="755"/>
          <a:stretch>
            <a:fillRect/>
          </a:stretch>
        </p:blipFill>
        <p:spPr>
          <a:xfrm>
            <a:off x="7453634" y="1252835"/>
            <a:ext cx="4339905" cy="55452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62980278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endParaRPr lang="en-NL" sz="2400"/>
          </a:p>
          <a:p>
            <a:pPr marL="0" indent="0">
              <a:buNone/>
            </a:pPr>
            <a:r>
              <a:rPr lang="en-US" sz="2400"/>
              <a:t>Semantics:		[PERSON WHO READ]</a:t>
            </a:r>
          </a:p>
          <a:p>
            <a:pPr marL="0" indent="0">
              <a:buNone/>
            </a:pPr>
            <a:r>
              <a:rPr lang="en-US" sz="2400"/>
              <a:t>Morphosyntax:	[</a:t>
            </a:r>
            <a:r>
              <a:rPr lang="en-US" sz="2400" baseline="-25000"/>
              <a:t>N</a:t>
            </a:r>
            <a:r>
              <a:rPr lang="en-US" sz="2400"/>
              <a:t> V suff]</a:t>
            </a:r>
          </a:p>
          <a:p>
            <a:pPr marL="0" indent="0">
              <a:buNone/>
            </a:pPr>
            <a:r>
              <a:rPr lang="en-US" sz="2400"/>
              <a:t>Phonology:		/</a:t>
            </a:r>
            <a:r>
              <a:rPr lang="en-GB" sz="2400"/>
              <a:t>ri</a:t>
            </a:r>
            <a:r>
              <a:rPr lang="en-US" sz="2400"/>
              <a:t>ː</a:t>
            </a:r>
            <a:r>
              <a:rPr lang="en-GB" sz="2400"/>
              <a:t>də/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Orthography:	&lt;reader&gt;</a:t>
            </a:r>
          </a:p>
          <a:p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0517935"/>
      </p:ext>
    </p:extLst>
  </p:cSld>
  <p:clrMapOvr>
    <a:masterClrMapping/>
  </p:clrMapOvr>
  <p:transition spd="slow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r>
              <a:rPr lang="en-US" sz="2400"/>
              <a:t>Semantics:		[PERSON WHO READ]</a:t>
            </a:r>
            <a:r>
              <a:rPr lang="en-US" sz="2400" baseline="-25000"/>
              <a:t>1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Morphosyntax:	[</a:t>
            </a:r>
            <a:r>
              <a:rPr lang="en-US" sz="2400" baseline="-25000"/>
              <a:t>N</a:t>
            </a:r>
            <a:r>
              <a:rPr lang="en-US" sz="2400"/>
              <a:t> V suff]</a:t>
            </a:r>
            <a:r>
              <a:rPr lang="en-US" sz="2400" baseline="-25000"/>
              <a:t>1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Phonology:		/</a:t>
            </a:r>
            <a:r>
              <a:rPr lang="en-GB" sz="2400"/>
              <a:t>ri</a:t>
            </a:r>
            <a:r>
              <a:rPr lang="en-US" sz="2400"/>
              <a:t>ː</a:t>
            </a:r>
            <a:r>
              <a:rPr lang="en-GB" sz="2400"/>
              <a:t>də/</a:t>
            </a:r>
            <a:r>
              <a:rPr lang="en-US" sz="2400" baseline="-25000"/>
              <a:t>1 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Orthography:	&lt;reader&gt;</a:t>
            </a:r>
            <a:r>
              <a:rPr lang="en-US" sz="2400" baseline="-25000"/>
              <a:t>1</a:t>
            </a:r>
            <a:endParaRPr lang="en-US" sz="2400"/>
          </a:p>
          <a:p>
            <a:endParaRPr lang="en-NL" sz="2400"/>
          </a:p>
          <a:p>
            <a:r>
              <a:rPr lang="en-NL" sz="2400"/>
              <a:t>Associated structure: </a:t>
            </a:r>
            <a:r>
              <a:rPr lang="en-NL" sz="2400">
                <a:solidFill>
                  <a:srgbClr val="C00000"/>
                </a:solidFill>
              </a:rPr>
              <a:t>Interface links</a:t>
            </a:r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4578287"/>
      </p:ext>
    </p:extLst>
  </p:cSld>
  <p:clrMapOvr>
    <a:masterClrMapping/>
  </p:clrMapOvr>
  <p:transition spd="slow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endParaRPr lang="en-NL" sz="2400"/>
          </a:p>
          <a:p>
            <a:pPr marL="0" indent="0">
              <a:buNone/>
            </a:pPr>
            <a:r>
              <a:rPr lang="en-US" sz="2400"/>
              <a:t>Semantics:		[PERSON WHO READ]</a:t>
            </a:r>
            <a:r>
              <a:rPr lang="en-US" sz="2400" baseline="-25000"/>
              <a:t>1</a:t>
            </a:r>
            <a:r>
              <a:rPr lang="en-US" sz="2400"/>
              <a:t>		[READ]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Morphosyntax:	[</a:t>
            </a:r>
            <a:r>
              <a:rPr lang="en-US" sz="2400" baseline="-25000"/>
              <a:t>N</a:t>
            </a:r>
            <a:r>
              <a:rPr lang="en-US" sz="2400"/>
              <a:t> V suff]</a:t>
            </a:r>
            <a:r>
              <a:rPr lang="en-US" sz="2400" baseline="-25000"/>
              <a:t>1 </a:t>
            </a:r>
            <a:r>
              <a:rPr lang="en-US" sz="2400"/>
              <a:t>				[V]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Phonology:		/</a:t>
            </a:r>
            <a:r>
              <a:rPr lang="en-GB" sz="2400"/>
              <a:t>ri</a:t>
            </a:r>
            <a:r>
              <a:rPr lang="en-US" sz="2400"/>
              <a:t>ː</a:t>
            </a:r>
            <a:r>
              <a:rPr lang="en-GB" sz="2400"/>
              <a:t>də/</a:t>
            </a:r>
            <a:r>
              <a:rPr lang="en-US" sz="2400" baseline="-25000"/>
              <a:t>1 </a:t>
            </a:r>
            <a:r>
              <a:rPr lang="en-GB" sz="2400"/>
              <a:t>				</a:t>
            </a:r>
            <a:r>
              <a:rPr lang="en-US" sz="2400"/>
              <a:t>/</a:t>
            </a:r>
            <a:r>
              <a:rPr lang="en-GB" sz="2400"/>
              <a:t>ri</a:t>
            </a:r>
            <a:r>
              <a:rPr lang="en-US" sz="2400"/>
              <a:t>ː</a:t>
            </a:r>
            <a:r>
              <a:rPr lang="en-GB" sz="2400"/>
              <a:t>d/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Orthography:	&lt;reader&gt;</a:t>
            </a:r>
            <a:r>
              <a:rPr lang="en-US" sz="2400" baseline="-25000"/>
              <a:t>1 </a:t>
            </a:r>
            <a:r>
              <a:rPr lang="en-US" sz="2400"/>
              <a:t>				&lt;read&gt;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endParaRPr lang="en-US" sz="2400"/>
          </a:p>
          <a:p>
            <a:r>
              <a:rPr lang="en-NL" sz="2400"/>
              <a:t>Associated structure: </a:t>
            </a:r>
            <a:r>
              <a:rPr lang="en-NL" sz="2400">
                <a:solidFill>
                  <a:srgbClr val="C00000"/>
                </a:solidFill>
              </a:rPr>
              <a:t>Interface links</a:t>
            </a:r>
            <a:endParaRPr lang="en-NL" sz="2400"/>
          </a:p>
          <a:p>
            <a:pPr marL="0" indent="0">
              <a:buNone/>
            </a:pPr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38230"/>
      </p:ext>
    </p:extLst>
  </p:cSld>
  <p:clrMapOvr>
    <a:masterClrMapping/>
  </p:clrMapOvr>
  <p:transition spd="slow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endParaRPr lang="en-NL" sz="2400"/>
          </a:p>
          <a:p>
            <a:pPr marL="0" indent="0">
              <a:buNone/>
            </a:pPr>
            <a:r>
              <a:rPr lang="en-US" sz="2400"/>
              <a:t>Semantics:		[PERSON WHO READ</a:t>
            </a:r>
            <a:r>
              <a:rPr lang="en-US" sz="2400" baseline="-25000"/>
              <a:t>2</a:t>
            </a:r>
            <a:r>
              <a:rPr lang="en-US" sz="2400"/>
              <a:t>]</a:t>
            </a:r>
            <a:r>
              <a:rPr lang="en-US" sz="2400" baseline="-25000"/>
              <a:t>1</a:t>
            </a:r>
            <a:r>
              <a:rPr lang="en-US" sz="2400"/>
              <a:t>		[READ]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Morphosyntax:	[</a:t>
            </a:r>
            <a:r>
              <a:rPr lang="en-US" sz="2400" baseline="-25000"/>
              <a:t>N</a:t>
            </a:r>
            <a:r>
              <a:rPr lang="en-US" sz="2400"/>
              <a:t> V</a:t>
            </a:r>
            <a:r>
              <a:rPr lang="en-US" sz="2400" baseline="-25000"/>
              <a:t>2</a:t>
            </a:r>
            <a:r>
              <a:rPr lang="en-US" sz="2400"/>
              <a:t> suff]</a:t>
            </a:r>
            <a:r>
              <a:rPr lang="en-US" sz="2400" baseline="-25000"/>
              <a:t>1 </a:t>
            </a:r>
            <a:r>
              <a:rPr lang="en-US" sz="2400"/>
              <a:t>				[V]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Phonology:		/</a:t>
            </a:r>
            <a:r>
              <a:rPr lang="en-GB" sz="2400"/>
              <a:t>ri</a:t>
            </a:r>
            <a:r>
              <a:rPr lang="en-US" sz="2400"/>
              <a:t>ː</a:t>
            </a:r>
            <a:r>
              <a:rPr lang="en-GB" sz="2400"/>
              <a:t>d</a:t>
            </a:r>
            <a:r>
              <a:rPr lang="en-US" sz="2400" baseline="-25000"/>
              <a:t>2</a:t>
            </a:r>
            <a:r>
              <a:rPr lang="en-GB" sz="2400"/>
              <a:t>ə/</a:t>
            </a:r>
            <a:r>
              <a:rPr lang="en-US" sz="2400" baseline="-25000"/>
              <a:t>1 </a:t>
            </a:r>
            <a:r>
              <a:rPr lang="en-GB" sz="2400"/>
              <a:t>				</a:t>
            </a:r>
            <a:r>
              <a:rPr lang="en-US" sz="2400"/>
              <a:t>/</a:t>
            </a:r>
            <a:r>
              <a:rPr lang="en-GB" sz="2400"/>
              <a:t>riːd/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Orthography:	&lt;read</a:t>
            </a:r>
            <a:r>
              <a:rPr lang="en-US" sz="2400" baseline="-25000"/>
              <a:t>2</a:t>
            </a:r>
            <a:r>
              <a:rPr lang="en-US" sz="2400"/>
              <a:t>er&gt;</a:t>
            </a:r>
            <a:r>
              <a:rPr lang="en-US" sz="2400" baseline="-25000"/>
              <a:t>1 </a:t>
            </a:r>
            <a:r>
              <a:rPr lang="en-US" sz="2400"/>
              <a:t>				&lt;read&gt;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endParaRPr lang="en-US" sz="2400"/>
          </a:p>
          <a:p>
            <a:r>
              <a:rPr lang="en-NL" sz="2400"/>
              <a:t>Same structure: </a:t>
            </a:r>
            <a:r>
              <a:rPr lang="en-NL" sz="2400">
                <a:solidFill>
                  <a:srgbClr val="C00000"/>
                </a:solidFill>
              </a:rPr>
              <a:t>Relational links</a:t>
            </a:r>
            <a:endParaRPr lang="en-US" sz="2400"/>
          </a:p>
          <a:p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33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0504768"/>
      </p:ext>
    </p:extLst>
  </p:cSld>
  <p:clrMapOvr>
    <a:masterClrMapping/>
  </p:clrMapOvr>
  <p:transition spd="slow"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endParaRPr lang="en-NL" sz="2400"/>
          </a:p>
          <a:p>
            <a:pPr marL="0" indent="0">
              <a:buNone/>
            </a:pPr>
            <a:r>
              <a:rPr lang="en-US" sz="2400"/>
              <a:t>Semantics:		[PERSON WHO READ</a:t>
            </a:r>
            <a:r>
              <a:rPr lang="en-US" sz="2400" baseline="-25000"/>
              <a:t>2</a:t>
            </a:r>
            <a:r>
              <a:rPr lang="en-US" sz="2400"/>
              <a:t>]</a:t>
            </a:r>
            <a:r>
              <a:rPr lang="en-US" sz="2400" baseline="-25000"/>
              <a:t>1</a:t>
            </a:r>
            <a:r>
              <a:rPr lang="en-US" sz="2400"/>
              <a:t>		[READ]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Morphosyntax:	[</a:t>
            </a:r>
            <a:r>
              <a:rPr lang="en-US" sz="2400" baseline="-25000"/>
              <a:t>N</a:t>
            </a:r>
            <a:r>
              <a:rPr lang="en-US" sz="2400"/>
              <a:t> V</a:t>
            </a:r>
            <a:r>
              <a:rPr lang="en-US" sz="2400" baseline="-25000"/>
              <a:t>2</a:t>
            </a:r>
            <a:r>
              <a:rPr lang="en-US" sz="2400"/>
              <a:t> suff</a:t>
            </a:r>
            <a:r>
              <a:rPr lang="en-US" sz="2400" baseline="-25000"/>
              <a:t>3</a:t>
            </a:r>
            <a:r>
              <a:rPr lang="en-US" sz="2400"/>
              <a:t>]</a:t>
            </a:r>
            <a:r>
              <a:rPr lang="en-US" sz="2400" baseline="-25000"/>
              <a:t>1 </a:t>
            </a:r>
            <a:r>
              <a:rPr lang="en-US" sz="2400"/>
              <a:t>				[V]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Phonology:		/</a:t>
            </a:r>
            <a:r>
              <a:rPr lang="en-GB" sz="2400"/>
              <a:t>ri</a:t>
            </a:r>
            <a:r>
              <a:rPr lang="en-US" sz="2400"/>
              <a:t>ː</a:t>
            </a:r>
            <a:r>
              <a:rPr lang="en-GB" sz="2400"/>
              <a:t>d</a:t>
            </a:r>
            <a:r>
              <a:rPr lang="en-US" sz="2400" baseline="-25000"/>
              <a:t>2</a:t>
            </a:r>
            <a:r>
              <a:rPr lang="en-GB" sz="2400"/>
              <a:t>ə</a:t>
            </a:r>
            <a:r>
              <a:rPr lang="en-US" sz="2400" baseline="-25000"/>
              <a:t>3</a:t>
            </a:r>
            <a:r>
              <a:rPr lang="en-GB" sz="2400"/>
              <a:t>/</a:t>
            </a:r>
            <a:r>
              <a:rPr lang="en-US" sz="2400" baseline="-25000"/>
              <a:t>1 </a:t>
            </a:r>
            <a:r>
              <a:rPr lang="en-GB" sz="2400"/>
              <a:t>				</a:t>
            </a:r>
            <a:r>
              <a:rPr lang="en-US" sz="2400"/>
              <a:t>/</a:t>
            </a:r>
            <a:r>
              <a:rPr lang="en-GB" sz="2400"/>
              <a:t>ri</a:t>
            </a:r>
            <a:r>
              <a:rPr lang="en-US" sz="2400"/>
              <a:t>ː</a:t>
            </a:r>
            <a:r>
              <a:rPr lang="en-GB" sz="2400"/>
              <a:t>d/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Orthography:	&lt;read</a:t>
            </a:r>
            <a:r>
              <a:rPr lang="en-US" sz="2400" baseline="-25000"/>
              <a:t>2</a:t>
            </a:r>
            <a:r>
              <a:rPr lang="en-US" sz="2400"/>
              <a:t>er</a:t>
            </a:r>
            <a:r>
              <a:rPr lang="en-US" sz="2400" baseline="-25000"/>
              <a:t>3</a:t>
            </a:r>
            <a:r>
              <a:rPr lang="en-US" sz="2400"/>
              <a:t>&gt;</a:t>
            </a:r>
            <a:r>
              <a:rPr lang="en-US" sz="2400" baseline="-25000"/>
              <a:t>1 </a:t>
            </a:r>
            <a:r>
              <a:rPr lang="en-US" sz="2400"/>
              <a:t>				&lt;read&gt;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endParaRPr lang="en-US" sz="2400"/>
          </a:p>
          <a:p>
            <a:r>
              <a:rPr lang="en-NL" sz="2400"/>
              <a:t>Same structure: </a:t>
            </a:r>
            <a:r>
              <a:rPr lang="en-NL" sz="2400">
                <a:solidFill>
                  <a:srgbClr val="C00000"/>
                </a:solidFill>
              </a:rPr>
              <a:t>Relational links</a:t>
            </a:r>
            <a:endParaRPr lang="en-US" sz="2400"/>
          </a:p>
          <a:p>
            <a:pPr marL="0" indent="0">
              <a:buNone/>
            </a:pPr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34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6805837"/>
      </p:ext>
    </p:extLst>
  </p:cSld>
  <p:clrMapOvr>
    <a:masterClrMapping/>
  </p:clrMapOvr>
  <p:transition spd="slow"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endParaRPr lang="en-NL" sz="2400"/>
          </a:p>
          <a:p>
            <a:pPr marL="0" indent="0">
              <a:buNone/>
            </a:pPr>
            <a:r>
              <a:rPr lang="en-US" sz="2400"/>
              <a:t>Semantics:		[PERSON WHO READ</a:t>
            </a:r>
            <a:r>
              <a:rPr lang="en-US" sz="2400" baseline="-25000"/>
              <a:t>2</a:t>
            </a:r>
            <a:r>
              <a:rPr lang="en-US" sz="2400"/>
              <a:t>]</a:t>
            </a:r>
            <a:r>
              <a:rPr lang="en-US" sz="2400" baseline="-25000"/>
              <a:t>1</a:t>
            </a:r>
            <a:r>
              <a:rPr lang="en-US" sz="2400"/>
              <a:t>		[READ]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Morphosyntax:	[</a:t>
            </a:r>
            <a:r>
              <a:rPr lang="en-US" sz="2400" baseline="-25000"/>
              <a:t>N</a:t>
            </a:r>
            <a:r>
              <a:rPr lang="en-US" sz="2400"/>
              <a:t> V</a:t>
            </a:r>
            <a:r>
              <a:rPr lang="en-US" sz="2400" baseline="-25000"/>
              <a:t>2</a:t>
            </a:r>
            <a:r>
              <a:rPr lang="en-US" sz="2400"/>
              <a:t> suff</a:t>
            </a:r>
            <a:r>
              <a:rPr lang="en-US" sz="2400" baseline="-25000"/>
              <a:t>3</a:t>
            </a:r>
            <a:r>
              <a:rPr lang="en-US" sz="2400"/>
              <a:t>]</a:t>
            </a:r>
            <a:r>
              <a:rPr lang="en-US" sz="2400" baseline="-25000"/>
              <a:t>1 </a:t>
            </a:r>
            <a:r>
              <a:rPr lang="en-US" sz="2400"/>
              <a:t>				[V]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Phonology:		/</a:t>
            </a:r>
            <a:r>
              <a:rPr lang="en-GB" sz="2400"/>
              <a:t>ri</a:t>
            </a:r>
            <a:r>
              <a:rPr lang="en-US" sz="2400"/>
              <a:t>ː</a:t>
            </a:r>
            <a:r>
              <a:rPr lang="en-GB" sz="2400"/>
              <a:t>d</a:t>
            </a:r>
            <a:r>
              <a:rPr lang="en-US" sz="2400" baseline="-25000"/>
              <a:t>2</a:t>
            </a:r>
            <a:r>
              <a:rPr lang="en-GB" sz="2400"/>
              <a:t>ə</a:t>
            </a:r>
            <a:r>
              <a:rPr lang="en-US" sz="2400" baseline="-25000"/>
              <a:t>3</a:t>
            </a:r>
            <a:r>
              <a:rPr lang="en-GB" sz="2400"/>
              <a:t>/</a:t>
            </a:r>
            <a:r>
              <a:rPr lang="en-US" sz="2400" baseline="-25000"/>
              <a:t>1 </a:t>
            </a:r>
            <a:r>
              <a:rPr lang="en-GB" sz="2400"/>
              <a:t>				</a:t>
            </a:r>
            <a:r>
              <a:rPr lang="en-US" sz="2400"/>
              <a:t>/</a:t>
            </a:r>
            <a:r>
              <a:rPr lang="en-GB" sz="2400"/>
              <a:t>ri</a:t>
            </a:r>
            <a:r>
              <a:rPr lang="en-US" sz="2400"/>
              <a:t>ː</a:t>
            </a:r>
            <a:r>
              <a:rPr lang="en-GB" sz="2400"/>
              <a:t>d/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Orthography:	&lt;read</a:t>
            </a:r>
            <a:r>
              <a:rPr lang="en-US" sz="2400" baseline="-25000"/>
              <a:t>2</a:t>
            </a:r>
            <a:r>
              <a:rPr lang="en-US" sz="2400"/>
              <a:t>er</a:t>
            </a:r>
            <a:r>
              <a:rPr lang="en-US" sz="2400" baseline="-25000"/>
              <a:t>3</a:t>
            </a:r>
            <a:r>
              <a:rPr lang="en-US" sz="2400"/>
              <a:t>&gt;</a:t>
            </a:r>
            <a:r>
              <a:rPr lang="en-US" sz="2400" baseline="-25000"/>
              <a:t>1 </a:t>
            </a:r>
            <a:r>
              <a:rPr lang="en-US" sz="2400"/>
              <a:t>				&lt;read&gt;</a:t>
            </a:r>
            <a:r>
              <a:rPr lang="en-US" sz="2400" baseline="-25000"/>
              <a:t>2</a:t>
            </a:r>
            <a:endParaRPr lang="en-US" sz="2400"/>
          </a:p>
          <a:p>
            <a:pPr marL="0" indent="0">
              <a:buNone/>
            </a:pPr>
            <a:endParaRPr lang="en-US" sz="2400"/>
          </a:p>
          <a:p>
            <a:r>
              <a:rPr lang="en-NL" sz="2400"/>
              <a:t>Same structure: </a:t>
            </a:r>
            <a:r>
              <a:rPr lang="en-NL" sz="2400">
                <a:solidFill>
                  <a:srgbClr val="C00000"/>
                </a:solidFill>
              </a:rPr>
              <a:t>Relational links</a:t>
            </a:r>
            <a:endParaRPr lang="en-US" sz="2400"/>
          </a:p>
          <a:p>
            <a:r>
              <a:rPr lang="en-NL" sz="2400"/>
              <a:t>Shortcut notation:	[</a:t>
            </a:r>
            <a:r>
              <a:rPr lang="en-NL" sz="2400" i="1"/>
              <a:t>read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 ‘Person who reads’</a:t>
            </a:r>
            <a:endParaRPr lang="en-US" sz="2400" baseline="-25000"/>
          </a:p>
          <a:p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5272947"/>
      </p:ext>
    </p:extLst>
  </p:cSld>
  <p:clrMapOvr>
    <a:masterClrMapping/>
  </p:clrMapOvr>
  <p:transition spd="slow"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pPr marL="0" indent="0">
              <a:buNone/>
            </a:pPr>
            <a:r>
              <a:rPr lang="en-NL" sz="2400"/>
              <a:t>					[V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</a:t>
            </a:r>
          </a:p>
          <a:p>
            <a:pPr marL="0" indent="0">
              <a:buNone/>
            </a:pPr>
            <a:r>
              <a:rPr lang="en-NL" sz="2400"/>
              <a:t>					‘Person who Xs’</a:t>
            </a:r>
            <a:endParaRPr lang="en-US" sz="2400" baseline="-250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r>
              <a:rPr lang="en-NL" sz="2400"/>
              <a:t>	[</a:t>
            </a:r>
            <a:r>
              <a:rPr lang="en-NL" sz="2400" i="1"/>
              <a:t>read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		[</a:t>
            </a:r>
            <a:r>
              <a:rPr lang="en-NL" sz="2400" i="1"/>
              <a:t>speak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		[</a:t>
            </a:r>
            <a:r>
              <a:rPr lang="en-NL" sz="2400" i="1"/>
              <a:t>teach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endParaRPr lang="en-NL" sz="2400"/>
          </a:p>
          <a:p>
            <a:pPr marL="0" indent="0">
              <a:buNone/>
            </a:pPr>
            <a:r>
              <a:rPr lang="en-NL" sz="2400"/>
              <a:t>	‘Person who reads’		‘Person who speaks’</a:t>
            </a:r>
            <a:r>
              <a:rPr lang="en-US" sz="2400"/>
              <a:t>		</a:t>
            </a:r>
            <a:r>
              <a:rPr lang="en-NL" sz="2400"/>
              <a:t>‘Person who teaches’</a:t>
            </a:r>
            <a:endParaRPr lang="en-US" sz="2400" baseline="-25000"/>
          </a:p>
          <a:p>
            <a:pPr marL="0" indent="0">
              <a:buNone/>
            </a:pPr>
            <a:endParaRPr lang="en-US" sz="2400" baseline="-25000"/>
          </a:p>
          <a:p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36</a:t>
            </a:fld>
            <a:endParaRPr lang="nl-NL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A0C3343-BDF5-7C4F-80BD-976DD1A605ED}"/>
              </a:ext>
            </a:extLst>
          </p:cNvPr>
          <p:cNvGrpSpPr/>
          <p:nvPr/>
        </p:nvGrpSpPr>
        <p:grpSpPr>
          <a:xfrm>
            <a:off x="2354759" y="3453135"/>
            <a:ext cx="6615462" cy="864096"/>
            <a:chOff x="2426767" y="3068960"/>
            <a:chExt cx="6615462" cy="864096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8CEAE7A-0E42-A347-AB75-E5212C210ED1}"/>
                </a:ext>
              </a:extLst>
            </p:cNvPr>
            <p:cNvCxnSpPr/>
            <p:nvPr/>
          </p:nvCxnSpPr>
          <p:spPr>
            <a:xfrm>
              <a:off x="5739135" y="3068960"/>
              <a:ext cx="0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DAA0BC4-8565-484F-8171-787EC96B3E8E}"/>
                </a:ext>
              </a:extLst>
            </p:cNvPr>
            <p:cNvCxnSpPr/>
            <p:nvPr/>
          </p:nvCxnSpPr>
          <p:spPr>
            <a:xfrm flipH="1">
              <a:off x="2426767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9E860BE-1746-564B-861A-8AEA9985F380}"/>
                </a:ext>
              </a:extLst>
            </p:cNvPr>
            <p:cNvCxnSpPr>
              <a:cxnSpLocks/>
            </p:cNvCxnSpPr>
            <p:nvPr/>
          </p:nvCxnSpPr>
          <p:spPr>
            <a:xfrm>
              <a:off x="5729861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8964297"/>
      </p:ext>
    </p:extLst>
  </p:cSld>
  <p:clrMapOvr>
    <a:masterClrMapping/>
  </p:clrMapOvr>
  <p:transition spd="slow"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pPr marL="0" indent="0">
              <a:buNone/>
            </a:pPr>
            <a:r>
              <a:rPr lang="en-NL" sz="2400"/>
              <a:t>					[V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	</a:t>
            </a:r>
            <a:r>
              <a:rPr lang="en-NL" sz="2400">
                <a:solidFill>
                  <a:srgbClr val="C00000"/>
                </a:solidFill>
              </a:rPr>
              <a:t>Schema</a:t>
            </a:r>
          </a:p>
          <a:p>
            <a:pPr marL="0" indent="0">
              <a:buNone/>
            </a:pPr>
            <a:r>
              <a:rPr lang="en-NL" sz="2400"/>
              <a:t>					‘Person who Xs’</a:t>
            </a:r>
            <a:endParaRPr lang="en-US" sz="2400" baseline="-250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r>
              <a:rPr lang="en-NL" sz="2400"/>
              <a:t>	[</a:t>
            </a:r>
            <a:r>
              <a:rPr lang="en-NL" sz="2400" i="1"/>
              <a:t>read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		[</a:t>
            </a:r>
            <a:r>
              <a:rPr lang="en-NL" sz="2400" i="1"/>
              <a:t>speak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	</a:t>
            </a:r>
            <a:r>
              <a:rPr lang="en-NL" sz="2400"/>
              <a:t>		[</a:t>
            </a:r>
            <a:r>
              <a:rPr lang="en-NL" sz="2400" i="1"/>
              <a:t>teach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endParaRPr lang="en-NL" sz="2400"/>
          </a:p>
          <a:p>
            <a:pPr marL="0" indent="0">
              <a:buNone/>
            </a:pPr>
            <a:r>
              <a:rPr lang="en-NL" sz="2400"/>
              <a:t>	‘Person who reads’		‘Person who speaks’</a:t>
            </a:r>
            <a:r>
              <a:rPr lang="en-US" sz="2400"/>
              <a:t>		</a:t>
            </a:r>
            <a:r>
              <a:rPr lang="en-NL" sz="2400"/>
              <a:t>‘Person who teaches’</a:t>
            </a:r>
            <a:endParaRPr lang="en-US" sz="2400" baseline="-25000"/>
          </a:p>
          <a:p>
            <a:pPr marL="0" indent="0">
              <a:buNone/>
            </a:pPr>
            <a:endParaRPr lang="en-US" sz="2400" baseline="-25000"/>
          </a:p>
          <a:p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37</a:t>
            </a:fld>
            <a:endParaRPr lang="nl-NL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A0C3343-BDF5-7C4F-80BD-976DD1A605ED}"/>
              </a:ext>
            </a:extLst>
          </p:cNvPr>
          <p:cNvGrpSpPr/>
          <p:nvPr/>
        </p:nvGrpSpPr>
        <p:grpSpPr>
          <a:xfrm>
            <a:off x="2354759" y="3453135"/>
            <a:ext cx="6615462" cy="864096"/>
            <a:chOff x="2426767" y="3068960"/>
            <a:chExt cx="6615462" cy="864096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8CEAE7A-0E42-A347-AB75-E5212C210ED1}"/>
                </a:ext>
              </a:extLst>
            </p:cNvPr>
            <p:cNvCxnSpPr/>
            <p:nvPr/>
          </p:nvCxnSpPr>
          <p:spPr>
            <a:xfrm>
              <a:off x="5739135" y="3068960"/>
              <a:ext cx="0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DAA0BC4-8565-484F-8171-787EC96B3E8E}"/>
                </a:ext>
              </a:extLst>
            </p:cNvPr>
            <p:cNvCxnSpPr/>
            <p:nvPr/>
          </p:nvCxnSpPr>
          <p:spPr>
            <a:xfrm flipH="1">
              <a:off x="2426767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9E860BE-1746-564B-861A-8AEA9985F380}"/>
                </a:ext>
              </a:extLst>
            </p:cNvPr>
            <p:cNvCxnSpPr>
              <a:cxnSpLocks/>
            </p:cNvCxnSpPr>
            <p:nvPr/>
          </p:nvCxnSpPr>
          <p:spPr>
            <a:xfrm>
              <a:off x="5729861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11BE24A9-7399-1648-A134-3322DD2D4CEB}"/>
              </a:ext>
            </a:extLst>
          </p:cNvPr>
          <p:cNvSpPr/>
          <p:nvPr/>
        </p:nvSpPr>
        <p:spPr>
          <a:xfrm>
            <a:off x="4226968" y="2012975"/>
            <a:ext cx="3390254" cy="1368152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9664719"/>
      </p:ext>
    </p:extLst>
  </p:cSld>
  <p:clrMapOvr>
    <a:masterClrMapping/>
  </p:clrMapOvr>
  <p:transition spd="slow"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EBCF7-3FCE-4C4D-87D9-FC2170334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721720-0684-1F4E-842F-64539503B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pPr marL="0" indent="0">
              <a:buNone/>
            </a:pPr>
            <a:endParaRPr lang="en-NL" sz="2400"/>
          </a:p>
          <a:p>
            <a:endParaRPr lang="en-NL" sz="2400"/>
          </a:p>
          <a:p>
            <a:r>
              <a:rPr lang="en-NL" sz="2400"/>
              <a:t>Schemas replace rules of grammar (also for syntax: Construction Grammar)</a:t>
            </a:r>
          </a:p>
          <a:p>
            <a:r>
              <a:rPr lang="en-NL" sz="2400"/>
              <a:t>They are not </a:t>
            </a:r>
            <a:r>
              <a:rPr lang="en-NL" sz="2400">
                <a:solidFill>
                  <a:srgbClr val="C00000"/>
                </a:solidFill>
              </a:rPr>
              <a:t>procedures</a:t>
            </a:r>
            <a:r>
              <a:rPr lang="en-NL" sz="2400"/>
              <a:t> (add/replace/...) but </a:t>
            </a:r>
            <a:r>
              <a:rPr lang="en-NL" sz="2400">
                <a:solidFill>
                  <a:srgbClr val="C00000"/>
                </a:solidFill>
              </a:rPr>
              <a:t>generalizations</a:t>
            </a:r>
            <a:r>
              <a:rPr lang="en-NL" sz="2400"/>
              <a:t> over known words</a:t>
            </a:r>
          </a:p>
          <a:p>
            <a:r>
              <a:rPr lang="en-NL" sz="2400"/>
              <a:t>Not automatically committed to productivity</a:t>
            </a:r>
          </a:p>
          <a:p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6FEC8B-5ECD-4141-AAEF-3A41C7147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38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316329"/>
      </p:ext>
    </p:extLst>
  </p:cSld>
  <p:clrMapOvr>
    <a:masterClrMapping/>
  </p:clrMapOvr>
  <p:transition spd="slow"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pPr marL="0" indent="0">
              <a:buNone/>
            </a:pPr>
            <a:r>
              <a:rPr lang="en-NL" sz="2400"/>
              <a:t>					[V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</a:t>
            </a:r>
            <a:endParaRPr lang="en-NL" sz="240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NL" sz="2400"/>
              <a:t>					‘Person who Xs’</a:t>
            </a:r>
            <a:endParaRPr lang="en-US" sz="2400" baseline="-250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r>
              <a:rPr lang="en-NL" sz="2400"/>
              <a:t>	[</a:t>
            </a:r>
            <a:r>
              <a:rPr lang="en-NL" sz="2400" i="1"/>
              <a:t>read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		[</a:t>
            </a:r>
            <a:r>
              <a:rPr lang="en-NL" sz="2400" i="1"/>
              <a:t>speak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		[</a:t>
            </a:r>
            <a:r>
              <a:rPr lang="en-NL" sz="2400" i="1"/>
              <a:t>teach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endParaRPr lang="en-NL" sz="2400"/>
          </a:p>
          <a:p>
            <a:pPr marL="0" indent="0">
              <a:buNone/>
            </a:pPr>
            <a:r>
              <a:rPr lang="en-NL" sz="2400"/>
              <a:t>	‘Person who reads’		‘Person who speaks’	</a:t>
            </a:r>
            <a:r>
              <a:rPr lang="en-US" sz="2400"/>
              <a:t>	</a:t>
            </a:r>
            <a:r>
              <a:rPr lang="en-NL" sz="2400"/>
              <a:t>‘Person who teaches’</a:t>
            </a:r>
            <a:endParaRPr lang="en-US" sz="2400" baseline="-25000"/>
          </a:p>
          <a:p>
            <a:pPr marL="0" indent="0">
              <a:buNone/>
            </a:pPr>
            <a:r>
              <a:rPr lang="en-NL" sz="2400"/>
              <a:t>		</a:t>
            </a:r>
            <a:endParaRPr lang="en-US" sz="2400" baseline="-2500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400" baseline="-25000"/>
          </a:p>
          <a:p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39</a:t>
            </a:fld>
            <a:endParaRPr lang="nl-NL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A0C3343-BDF5-7C4F-80BD-976DD1A605ED}"/>
              </a:ext>
            </a:extLst>
          </p:cNvPr>
          <p:cNvGrpSpPr/>
          <p:nvPr/>
        </p:nvGrpSpPr>
        <p:grpSpPr>
          <a:xfrm>
            <a:off x="2354759" y="3453135"/>
            <a:ext cx="6615462" cy="864096"/>
            <a:chOff x="2426767" y="3068960"/>
            <a:chExt cx="6615462" cy="864096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8CEAE7A-0E42-A347-AB75-E5212C210ED1}"/>
                </a:ext>
              </a:extLst>
            </p:cNvPr>
            <p:cNvCxnSpPr/>
            <p:nvPr/>
          </p:nvCxnSpPr>
          <p:spPr>
            <a:xfrm>
              <a:off x="5739135" y="3068960"/>
              <a:ext cx="0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DAA0BC4-8565-484F-8171-787EC96B3E8E}"/>
                </a:ext>
              </a:extLst>
            </p:cNvPr>
            <p:cNvCxnSpPr/>
            <p:nvPr/>
          </p:nvCxnSpPr>
          <p:spPr>
            <a:xfrm flipH="1">
              <a:off x="2426767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9E860BE-1746-564B-861A-8AEA9985F380}"/>
                </a:ext>
              </a:extLst>
            </p:cNvPr>
            <p:cNvCxnSpPr>
              <a:cxnSpLocks/>
            </p:cNvCxnSpPr>
            <p:nvPr/>
          </p:nvCxnSpPr>
          <p:spPr>
            <a:xfrm>
              <a:off x="5729861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179B939A-1C24-8D46-A651-5833B6D9D757}"/>
              </a:ext>
            </a:extLst>
          </p:cNvPr>
          <p:cNvSpPr txBox="1"/>
          <p:nvPr/>
        </p:nvSpPr>
        <p:spPr>
          <a:xfrm flipH="1">
            <a:off x="6988525" y="1281094"/>
            <a:ext cx="3528392" cy="1089207"/>
          </a:xfrm>
          <a:prstGeom prst="rect">
            <a:avLst/>
          </a:prstGeom>
          <a:noFill/>
        </p:spPr>
        <p:txBody>
          <a:bodyPr wrap="square" lIns="108000" tIns="108000" rIns="108000" bIns="108000" rtlCol="0">
            <a:noAutofit/>
          </a:bodyPr>
          <a:lstStyle/>
          <a:p>
            <a:r>
              <a:rPr lang="en-NL" sz="2400" i="1">
                <a:solidFill>
                  <a:schemeClr val="accent1">
                    <a:lumMod val="75000"/>
                  </a:schemeClr>
                </a:solidFill>
              </a:rPr>
              <a:t>“The structure of these </a:t>
            </a:r>
          </a:p>
          <a:p>
            <a:r>
              <a:rPr lang="en-NL" sz="2400" i="1">
                <a:solidFill>
                  <a:schemeClr val="accent1">
                    <a:lumMod val="75000"/>
                  </a:schemeClr>
                </a:solidFill>
              </a:rPr>
              <a:t>words is not arbitrary”</a:t>
            </a:r>
            <a:endParaRPr lang="en-NL" sz="2400" i="1" noProof="0" dirty="0" err="1">
              <a:solidFill>
                <a:schemeClr val="bg2"/>
              </a:solidFill>
            </a:endParaRPr>
          </a:p>
        </p:txBody>
      </p:sp>
      <p:sp>
        <p:nvSpPr>
          <p:cNvPr id="11" name="Teardrop 10">
            <a:extLst>
              <a:ext uri="{FF2B5EF4-FFF2-40B4-BE49-F238E27FC236}">
                <a16:creationId xmlns:a16="http://schemas.microsoft.com/office/drawing/2014/main" id="{8EB9C0AA-8B8F-1247-8CBB-D56D44A53E0E}"/>
              </a:ext>
            </a:extLst>
          </p:cNvPr>
          <p:cNvSpPr/>
          <p:nvPr/>
        </p:nvSpPr>
        <p:spPr>
          <a:xfrm flipH="1" flipV="1">
            <a:off x="6804407" y="941519"/>
            <a:ext cx="3744416" cy="1584176"/>
          </a:xfrm>
          <a:prstGeom prst="teardrop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9946385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Unproductive morphology</a:t>
            </a:r>
            <a:endParaRPr lang="nl-NL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4</a:t>
            </a:fld>
            <a:endParaRPr lang="nl-NL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704AE5-63E2-0249-82CE-09F15780D1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175" y="2301007"/>
            <a:ext cx="7620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14000"/>
      </p:ext>
    </p:extLst>
  </p:cSld>
  <p:clrMapOvr>
    <a:masterClrMapping/>
  </p:clrMapOvr>
  <p:transition spd="slow"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pPr marL="0" indent="0">
              <a:buNone/>
            </a:pPr>
            <a:r>
              <a:rPr lang="en-NL" sz="2400"/>
              <a:t>					[V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</a:t>
            </a:r>
            <a:endParaRPr lang="en-NL" sz="240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NL" sz="2400"/>
              <a:t>					‘Person who Xs’</a:t>
            </a:r>
            <a:endParaRPr lang="en-US" sz="2400" baseline="-250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r>
              <a:rPr lang="en-NL" sz="2400"/>
              <a:t>	[</a:t>
            </a:r>
            <a:r>
              <a:rPr lang="en-NL" sz="2400" i="1"/>
              <a:t>read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		[</a:t>
            </a:r>
            <a:r>
              <a:rPr lang="en-NL" sz="2400" i="1"/>
              <a:t>speak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		[</a:t>
            </a:r>
            <a:r>
              <a:rPr lang="en-NL" sz="2400" i="1"/>
              <a:t>teach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endParaRPr lang="en-NL" sz="2400"/>
          </a:p>
          <a:p>
            <a:pPr marL="0" indent="0">
              <a:buNone/>
            </a:pPr>
            <a:r>
              <a:rPr lang="en-NL" sz="2400"/>
              <a:t>	‘Person who reads’		‘Person who speaks’</a:t>
            </a:r>
            <a:r>
              <a:rPr lang="en-US" sz="2400"/>
              <a:t>		</a:t>
            </a:r>
            <a:r>
              <a:rPr lang="en-NL" sz="2400"/>
              <a:t>‘Person who teaches’</a:t>
            </a:r>
            <a:endParaRPr lang="en-US" sz="2400" baseline="-25000"/>
          </a:p>
          <a:p>
            <a:pPr marL="0" indent="0">
              <a:buNone/>
            </a:pPr>
            <a:r>
              <a:rPr lang="en-NL" sz="2400"/>
              <a:t>		</a:t>
            </a:r>
            <a:endParaRPr lang="en-US" sz="2400" baseline="-2500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400" baseline="-25000"/>
          </a:p>
          <a:p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40</a:t>
            </a:fld>
            <a:endParaRPr lang="nl-NL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A0C3343-BDF5-7C4F-80BD-976DD1A605ED}"/>
              </a:ext>
            </a:extLst>
          </p:cNvPr>
          <p:cNvGrpSpPr/>
          <p:nvPr/>
        </p:nvGrpSpPr>
        <p:grpSpPr>
          <a:xfrm>
            <a:off x="2354759" y="3453135"/>
            <a:ext cx="6615462" cy="864096"/>
            <a:chOff x="2426767" y="3068960"/>
            <a:chExt cx="6615462" cy="864096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8CEAE7A-0E42-A347-AB75-E5212C210ED1}"/>
                </a:ext>
              </a:extLst>
            </p:cNvPr>
            <p:cNvCxnSpPr/>
            <p:nvPr/>
          </p:nvCxnSpPr>
          <p:spPr>
            <a:xfrm>
              <a:off x="5739135" y="3068960"/>
              <a:ext cx="0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DAA0BC4-8565-484F-8171-787EC96B3E8E}"/>
                </a:ext>
              </a:extLst>
            </p:cNvPr>
            <p:cNvCxnSpPr/>
            <p:nvPr/>
          </p:nvCxnSpPr>
          <p:spPr>
            <a:xfrm flipH="1">
              <a:off x="2426767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9E860BE-1746-564B-861A-8AEA9985F380}"/>
                </a:ext>
              </a:extLst>
            </p:cNvPr>
            <p:cNvCxnSpPr>
              <a:cxnSpLocks/>
            </p:cNvCxnSpPr>
            <p:nvPr/>
          </p:nvCxnSpPr>
          <p:spPr>
            <a:xfrm>
              <a:off x="5729861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179B939A-1C24-8D46-A651-5833B6D9D757}"/>
              </a:ext>
            </a:extLst>
          </p:cNvPr>
          <p:cNvSpPr txBox="1"/>
          <p:nvPr/>
        </p:nvSpPr>
        <p:spPr>
          <a:xfrm flipH="1">
            <a:off x="6891263" y="1652935"/>
            <a:ext cx="4367234" cy="659873"/>
          </a:xfrm>
          <a:prstGeom prst="rect">
            <a:avLst/>
          </a:prstGeom>
          <a:noFill/>
        </p:spPr>
        <p:txBody>
          <a:bodyPr wrap="square" lIns="108000" tIns="108000" rIns="108000" bIns="108000" rtlCol="0">
            <a:noAutofit/>
          </a:bodyPr>
          <a:lstStyle/>
          <a:p>
            <a:r>
              <a:rPr lang="en-NL" sz="2400">
                <a:solidFill>
                  <a:srgbClr val="C00000"/>
                </a:solidFill>
              </a:rPr>
              <a:t>Motivation </a:t>
            </a:r>
            <a:r>
              <a:rPr lang="en-NL" sz="2400">
                <a:solidFill>
                  <a:schemeClr val="bg2"/>
                </a:solidFill>
              </a:rPr>
              <a:t>(de Saussure 1916)</a:t>
            </a:r>
            <a:endParaRPr lang="en-US" sz="2400" baseline="-250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661346"/>
      </p:ext>
    </p:extLst>
  </p:cSld>
  <p:clrMapOvr>
    <a:masterClrMapping/>
  </p:clrMapOvr>
  <p:transition spd="slow"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r>
              <a:rPr lang="en-NL" sz="2400"/>
              <a:t>Motivation is non-directional</a:t>
            </a:r>
          </a:p>
          <a:p>
            <a:pPr marL="0" indent="0">
              <a:buNone/>
            </a:pPr>
            <a:r>
              <a:rPr lang="en-NL" sz="2400"/>
              <a:t>					[V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</a:t>
            </a:r>
            <a:endParaRPr lang="en-NL" sz="240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NL" sz="2400"/>
              <a:t>					‘Person who Xs’</a:t>
            </a:r>
            <a:endParaRPr lang="en-US" sz="2400" baseline="-250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r>
              <a:rPr lang="en-NL" sz="2400"/>
              <a:t>	[</a:t>
            </a:r>
            <a:r>
              <a:rPr lang="en-NL" sz="2400" i="1"/>
              <a:t>read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		[</a:t>
            </a:r>
            <a:r>
              <a:rPr lang="en-NL" sz="2400" i="1"/>
              <a:t>speak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		[</a:t>
            </a:r>
            <a:r>
              <a:rPr lang="en-NL" sz="2400" i="1"/>
              <a:t>teach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endParaRPr lang="en-NL" sz="2400"/>
          </a:p>
          <a:p>
            <a:pPr marL="0" indent="0">
              <a:buNone/>
            </a:pPr>
            <a:r>
              <a:rPr lang="en-NL" sz="2400"/>
              <a:t>	‘Person who reads’		‘Person who speaks’</a:t>
            </a:r>
            <a:r>
              <a:rPr lang="en-US" sz="2400"/>
              <a:t>		</a:t>
            </a:r>
            <a:r>
              <a:rPr lang="en-NL" sz="2400"/>
              <a:t>‘Person who teaches’</a:t>
            </a:r>
            <a:endParaRPr lang="en-US" sz="2400" baseline="-25000"/>
          </a:p>
          <a:p>
            <a:pPr marL="0" indent="0">
              <a:buNone/>
            </a:pPr>
            <a:endParaRPr lang="en-US" sz="240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>
                <a:solidFill>
                  <a:srgbClr val="C00000"/>
                </a:solidFill>
              </a:rPr>
              <a:t>					“sister links”</a:t>
            </a:r>
            <a:endParaRPr lang="en-US" sz="2400" baseline="-25000"/>
          </a:p>
          <a:p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41</a:t>
            </a:fld>
            <a:endParaRPr lang="nl-NL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A0C3343-BDF5-7C4F-80BD-976DD1A605ED}"/>
              </a:ext>
            </a:extLst>
          </p:cNvPr>
          <p:cNvGrpSpPr/>
          <p:nvPr/>
        </p:nvGrpSpPr>
        <p:grpSpPr>
          <a:xfrm>
            <a:off x="2354759" y="3453135"/>
            <a:ext cx="6615462" cy="864096"/>
            <a:chOff x="2426767" y="3068960"/>
            <a:chExt cx="6615462" cy="864096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8CEAE7A-0E42-A347-AB75-E5212C210ED1}"/>
                </a:ext>
              </a:extLst>
            </p:cNvPr>
            <p:cNvCxnSpPr/>
            <p:nvPr/>
          </p:nvCxnSpPr>
          <p:spPr>
            <a:xfrm>
              <a:off x="5739135" y="3068960"/>
              <a:ext cx="0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DAA0BC4-8565-484F-8171-787EC96B3E8E}"/>
                </a:ext>
              </a:extLst>
            </p:cNvPr>
            <p:cNvCxnSpPr/>
            <p:nvPr/>
          </p:nvCxnSpPr>
          <p:spPr>
            <a:xfrm flipH="1">
              <a:off x="2426767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9E860BE-1746-564B-861A-8AEA9985F380}"/>
                </a:ext>
              </a:extLst>
            </p:cNvPr>
            <p:cNvCxnSpPr>
              <a:cxnSpLocks/>
            </p:cNvCxnSpPr>
            <p:nvPr/>
          </p:nvCxnSpPr>
          <p:spPr>
            <a:xfrm>
              <a:off x="5729861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1E2AED-5954-2747-85A7-C9FD725404D8}"/>
              </a:ext>
            </a:extLst>
          </p:cNvPr>
          <p:cNvCxnSpPr>
            <a:cxnSpLocks/>
          </p:cNvCxnSpPr>
          <p:nvPr/>
        </p:nvCxnSpPr>
        <p:spPr>
          <a:xfrm>
            <a:off x="3794919" y="4821287"/>
            <a:ext cx="792088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DE97DCF-BF8D-1B47-9CF0-A11EFCE32BEE}"/>
              </a:ext>
            </a:extLst>
          </p:cNvPr>
          <p:cNvCxnSpPr>
            <a:cxnSpLocks/>
          </p:cNvCxnSpPr>
          <p:nvPr/>
        </p:nvCxnSpPr>
        <p:spPr>
          <a:xfrm>
            <a:off x="7467327" y="4821287"/>
            <a:ext cx="792088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44175"/>
      </p:ext>
    </p:extLst>
  </p:cSld>
  <p:clrMapOvr>
    <a:masterClrMapping/>
  </p:clrMapOvr>
  <p:transition spd="slow"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r>
              <a:rPr lang="en-NL" sz="2400"/>
              <a:t>Motivation can be </a:t>
            </a:r>
            <a:r>
              <a:rPr lang="en-NL" sz="2400">
                <a:solidFill>
                  <a:srgbClr val="C00000"/>
                </a:solidFill>
              </a:rPr>
              <a:t>partial</a:t>
            </a:r>
          </a:p>
          <a:p>
            <a:pPr marL="0" indent="0">
              <a:buNone/>
            </a:pPr>
            <a:r>
              <a:rPr lang="en-NL" sz="2400"/>
              <a:t>					[V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</a:t>
            </a:r>
            <a:endParaRPr lang="en-NL" sz="240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NL" sz="2400"/>
              <a:t>					‘Person who Xs’</a:t>
            </a:r>
            <a:endParaRPr lang="en-US" sz="2400" baseline="-250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r>
              <a:rPr lang="en-NL" sz="2400"/>
              <a:t>	[</a:t>
            </a:r>
            <a:r>
              <a:rPr lang="en-NL" sz="2400" i="1"/>
              <a:t>read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	</a:t>
            </a:r>
            <a:r>
              <a:rPr lang="en-NL" sz="2400"/>
              <a:t>		[</a:t>
            </a:r>
            <a:r>
              <a:rPr lang="en-NL" sz="2400" i="1">
                <a:solidFill>
                  <a:srgbClr val="C00000"/>
                </a:solidFill>
              </a:rPr>
              <a:t>plumb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		[</a:t>
            </a:r>
            <a:r>
              <a:rPr lang="en-NL" sz="2400" i="1">
                <a:solidFill>
                  <a:srgbClr val="C00000"/>
                </a:solidFill>
              </a:rPr>
              <a:t>carpent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endParaRPr lang="en-NL" sz="2400"/>
          </a:p>
          <a:p>
            <a:pPr marL="0" indent="0">
              <a:buNone/>
            </a:pPr>
            <a:r>
              <a:rPr lang="en-NL" sz="2400"/>
              <a:t>	‘Person who reads’		‘Person who ...’</a:t>
            </a:r>
            <a:r>
              <a:rPr lang="en-US" sz="2400"/>
              <a:t>		</a:t>
            </a:r>
            <a:r>
              <a:rPr lang="en-NL" sz="2400"/>
              <a:t>‘Person who ...’</a:t>
            </a:r>
            <a:endParaRPr lang="en-US" sz="2400" baseline="-25000"/>
          </a:p>
          <a:p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42</a:t>
            </a:fld>
            <a:endParaRPr lang="nl-NL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A0C3343-BDF5-7C4F-80BD-976DD1A605ED}"/>
              </a:ext>
            </a:extLst>
          </p:cNvPr>
          <p:cNvGrpSpPr/>
          <p:nvPr/>
        </p:nvGrpSpPr>
        <p:grpSpPr>
          <a:xfrm>
            <a:off x="2354759" y="3453135"/>
            <a:ext cx="6615462" cy="864096"/>
            <a:chOff x="2426767" y="3068960"/>
            <a:chExt cx="6615462" cy="864096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8CEAE7A-0E42-A347-AB75-E5212C210ED1}"/>
                </a:ext>
              </a:extLst>
            </p:cNvPr>
            <p:cNvCxnSpPr/>
            <p:nvPr/>
          </p:nvCxnSpPr>
          <p:spPr>
            <a:xfrm>
              <a:off x="5739135" y="3068960"/>
              <a:ext cx="0" cy="864096"/>
            </a:xfrm>
            <a:prstGeom prst="line">
              <a:avLst/>
            </a:prstGeom>
            <a:ln w="12700"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DAA0BC4-8565-484F-8171-787EC96B3E8E}"/>
                </a:ext>
              </a:extLst>
            </p:cNvPr>
            <p:cNvCxnSpPr/>
            <p:nvPr/>
          </p:nvCxnSpPr>
          <p:spPr>
            <a:xfrm flipH="1">
              <a:off x="2426767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9E860BE-1746-564B-861A-8AEA9985F380}"/>
                </a:ext>
              </a:extLst>
            </p:cNvPr>
            <p:cNvCxnSpPr>
              <a:cxnSpLocks/>
            </p:cNvCxnSpPr>
            <p:nvPr/>
          </p:nvCxnSpPr>
          <p:spPr>
            <a:xfrm>
              <a:off x="5729861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53993414"/>
      </p:ext>
    </p:extLst>
  </p:cSld>
  <p:clrMapOvr>
    <a:masterClrMapping/>
  </p:clrMapOvr>
  <p:transition spd="slow"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EBCF7-3FCE-4C4D-87D9-FC2170334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721720-0684-1F4E-842F-64539503B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 b="1"/>
          </a:p>
          <a:p>
            <a:pPr marL="0" indent="0">
              <a:buNone/>
            </a:pPr>
            <a:r>
              <a:rPr lang="en-NL" sz="2400" b="1"/>
              <a:t>Tools:</a:t>
            </a:r>
          </a:p>
          <a:p>
            <a:endParaRPr lang="en-NL" sz="2400"/>
          </a:p>
          <a:p>
            <a:r>
              <a:rPr lang="en-NL" sz="2400"/>
              <a:t>Schemas as generalizations</a:t>
            </a:r>
          </a:p>
          <a:p>
            <a:r>
              <a:rPr lang="en-NL" sz="2400"/>
              <a:t>Interface links and relational links, precisely specify what is linked to what</a:t>
            </a:r>
          </a:p>
          <a:p>
            <a:r>
              <a:rPr lang="en-NL" sz="2400"/>
              <a:t>Sister links</a:t>
            </a:r>
          </a:p>
          <a:p>
            <a:r>
              <a:rPr lang="en-NL" sz="2400"/>
              <a:t>(Partial) motivation</a:t>
            </a:r>
          </a:p>
          <a:p>
            <a:endParaRPr lang="en-NL" sz="2400"/>
          </a:p>
          <a:p>
            <a:endParaRPr lang="en-NL" sz="2400"/>
          </a:p>
          <a:p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6FEC8B-5ECD-4141-AAEF-3A41C7147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43</a:t>
            </a:fld>
            <a:endParaRPr lang="nl-NL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A89AF7-8F9A-CF45-B661-CF9081E366D9}"/>
              </a:ext>
            </a:extLst>
          </p:cNvPr>
          <p:cNvSpPr txBox="1"/>
          <p:nvPr/>
        </p:nvSpPr>
        <p:spPr>
          <a:xfrm>
            <a:off x="681318" y="2455022"/>
            <a:ext cx="0" cy="0"/>
          </a:xfrm>
          <a:prstGeom prst="rect">
            <a:avLst/>
          </a:prstGeom>
          <a:noFill/>
        </p:spPr>
        <p:txBody>
          <a:bodyPr wrap="none" lIns="108000" tIns="108000" rIns="108000" bIns="108000" rtlCol="0">
            <a:noAutofit/>
          </a:bodyPr>
          <a:lstStyle/>
          <a:p>
            <a:endParaRPr lang="en-NL" dirty="0" err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41390"/>
      </p:ext>
    </p:extLst>
  </p:cSld>
  <p:clrMapOvr>
    <a:masterClrMapping/>
  </p:clrMapOvr>
  <p:transition spd="slow"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688C5-F333-0646-BB4D-05526E31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03ECE-C532-A240-A930-045B63E48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/>
              <a:t>Schemas as generalizations</a:t>
            </a:r>
          </a:p>
          <a:p>
            <a:endParaRPr lang="en-GB" sz="2400"/>
          </a:p>
          <a:p>
            <a:r>
              <a:rPr lang="en-GB" sz="2400"/>
              <a:t>[N -</a:t>
            </a:r>
            <a:r>
              <a:rPr lang="en-GB" sz="2400" i="1"/>
              <a:t>en</a:t>
            </a:r>
            <a:r>
              <a:rPr lang="en-GB" sz="2400"/>
              <a:t>]</a:t>
            </a:r>
            <a:r>
              <a:rPr lang="en-GB" sz="2400" baseline="-25000"/>
              <a:t>A</a:t>
            </a:r>
            <a:r>
              <a:rPr lang="en-GB" sz="2400"/>
              <a:t> </a:t>
            </a:r>
          </a:p>
          <a:p>
            <a:pPr marL="0" indent="0">
              <a:buNone/>
            </a:pPr>
            <a:r>
              <a:rPr lang="en-GB" sz="2400" i="1"/>
              <a:t>	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earth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silk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wood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gold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ash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en</a:t>
            </a:r>
            <a:endParaRPr lang="en-GB" sz="2400"/>
          </a:p>
          <a:p>
            <a:r>
              <a:rPr lang="en-GB" sz="2400"/>
              <a:t>[X -</a:t>
            </a:r>
            <a:r>
              <a:rPr lang="en-GB" sz="2400" i="1"/>
              <a:t>ern</a:t>
            </a:r>
            <a:r>
              <a:rPr lang="en-GB" sz="2400"/>
              <a:t>]</a:t>
            </a:r>
            <a:r>
              <a:rPr lang="en-GB" sz="2400" baseline="-25000"/>
              <a:t>A</a:t>
            </a:r>
          </a:p>
          <a:p>
            <a:pPr marL="0" indent="0">
              <a:buNone/>
            </a:pPr>
            <a:r>
              <a:rPr lang="en-GB" sz="2400" i="1" baseline="-25000"/>
              <a:t>	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east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ern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west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ern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north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ern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south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ern</a:t>
            </a:r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37677-AA1B-674B-B4C0-E92A5F3FB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44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543"/>
      </p:ext>
    </p:extLst>
  </p:cSld>
  <p:clrMapOvr>
    <a:masterClrMapping/>
  </p:clrMapOvr>
  <p:transition spd="slow"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E4273-DF48-5543-9CEF-7B9B4AAA1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017EAA-F856-7047-BF03-6AE2BD946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/>
              <a:t>Specific </a:t>
            </a:r>
            <a:r>
              <a:rPr lang="en-NL" sz="2400">
                <a:solidFill>
                  <a:srgbClr val="C00000"/>
                </a:solidFill>
              </a:rPr>
              <a:t>interface</a:t>
            </a:r>
            <a:r>
              <a:rPr lang="en-NL" sz="2400"/>
              <a:t> links: idiomaticity</a:t>
            </a:r>
          </a:p>
          <a:p>
            <a:endParaRPr lang="en-NL" sz="2400"/>
          </a:p>
          <a:p>
            <a:pPr marL="0" indent="0">
              <a:buNone/>
            </a:pPr>
            <a:r>
              <a:rPr lang="en-US" sz="2400"/>
              <a:t>	Semantics:		[POST-WEDDING TIME]</a:t>
            </a:r>
            <a:r>
              <a:rPr lang="en-US" sz="2400" baseline="-25000"/>
              <a:t> 6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	Morphosyntax:	[</a:t>
            </a:r>
            <a:r>
              <a:rPr lang="en-US" sz="2400" baseline="-25000"/>
              <a:t>N</a:t>
            </a:r>
            <a:r>
              <a:rPr lang="en-US" sz="2400"/>
              <a:t> N</a:t>
            </a:r>
            <a:r>
              <a:rPr lang="en-US" sz="2400" baseline="-25000"/>
              <a:t>4</a:t>
            </a:r>
            <a:r>
              <a:rPr lang="en-US" sz="2400"/>
              <a:t> N</a:t>
            </a:r>
            <a:r>
              <a:rPr lang="en-US" sz="2400" baseline="-25000"/>
              <a:t>5</a:t>
            </a:r>
            <a:r>
              <a:rPr lang="en-US" sz="2400"/>
              <a:t>]</a:t>
            </a:r>
            <a:r>
              <a:rPr lang="en-US" sz="2400" baseline="-25000"/>
              <a:t> 6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	Phonology:		/hʌnɪ</a:t>
            </a:r>
            <a:r>
              <a:rPr lang="en-US" sz="2400" baseline="-25000"/>
              <a:t>4 </a:t>
            </a:r>
            <a:r>
              <a:rPr lang="en-US" sz="2400"/>
              <a:t>muːn</a:t>
            </a:r>
            <a:r>
              <a:rPr lang="en-US" sz="2400" baseline="-25000"/>
              <a:t>5</a:t>
            </a:r>
            <a:r>
              <a:rPr lang="en-US" sz="2400"/>
              <a:t>/</a:t>
            </a:r>
            <a:r>
              <a:rPr lang="en-US" sz="2400" baseline="-25000"/>
              <a:t>6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	Orthography:	&lt;honey</a:t>
            </a:r>
            <a:r>
              <a:rPr lang="en-US" sz="2400" baseline="-25000"/>
              <a:t>4</a:t>
            </a:r>
            <a:r>
              <a:rPr lang="en-US" sz="2400"/>
              <a:t>moon</a:t>
            </a:r>
            <a:r>
              <a:rPr lang="en-US" sz="2400" baseline="-25000"/>
              <a:t>5</a:t>
            </a:r>
            <a:r>
              <a:rPr lang="en-US" sz="2400"/>
              <a:t>&gt;</a:t>
            </a:r>
            <a:r>
              <a:rPr lang="en-US" sz="2400" baseline="-25000"/>
              <a:t>6</a:t>
            </a:r>
            <a:endParaRPr lang="en-US" sz="2400"/>
          </a:p>
          <a:p>
            <a:pPr marL="0" indent="0">
              <a:buNone/>
            </a:pPr>
            <a:r>
              <a:rPr lang="en-NL" sz="240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F3D4E0-67EB-434B-895C-4693FF3E4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45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663878"/>
      </p:ext>
    </p:extLst>
  </p:cSld>
  <p:clrMapOvr>
    <a:masterClrMapping/>
  </p:clrMapOvr>
  <p:transition spd="slow"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E4273-DF48-5543-9CEF-7B9B4AAA1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017EAA-F856-7047-BF03-6AE2BD946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/>
              <a:t>Specific </a:t>
            </a:r>
            <a:r>
              <a:rPr lang="en-NL" sz="2400">
                <a:solidFill>
                  <a:srgbClr val="C00000"/>
                </a:solidFill>
              </a:rPr>
              <a:t>relational</a:t>
            </a:r>
            <a:r>
              <a:rPr lang="en-NL" sz="2400"/>
              <a:t> links: allomorphy</a:t>
            </a:r>
          </a:p>
          <a:p>
            <a:pPr marL="0" indent="0">
              <a:buNone/>
            </a:pPr>
            <a:endParaRPr lang="en-GB" sz="2400"/>
          </a:p>
          <a:p>
            <a:pPr marL="0" indent="0">
              <a:buNone/>
            </a:pPr>
            <a:r>
              <a:rPr lang="en-GB" sz="2400" i="1"/>
              <a:t>	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strong</a:t>
            </a:r>
            <a:r>
              <a:rPr lang="en-GB" sz="2400"/>
              <a:t> and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streng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then</a:t>
            </a:r>
          </a:p>
          <a:p>
            <a:pPr marL="0" indent="0">
              <a:buNone/>
            </a:pPr>
            <a:r>
              <a:rPr lang="en-GB" sz="2400" i="1"/>
              <a:t>	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good</a:t>
            </a:r>
            <a:r>
              <a:rPr lang="en-GB" sz="2400"/>
              <a:t> and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bett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er</a:t>
            </a:r>
          </a:p>
          <a:p>
            <a:pPr marL="0" indent="0">
              <a:buNone/>
            </a:pPr>
            <a:r>
              <a:rPr lang="en-GB" sz="2400" i="1"/>
              <a:t>	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citie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GB" sz="2400"/>
              <a:t> and</a:t>
            </a:r>
            <a:r>
              <a:rPr lang="en-GB" sz="2400" i="1"/>
              <a:t> 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ox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en</a:t>
            </a:r>
            <a:br>
              <a:rPr lang="en-GB" sz="2400" i="1"/>
            </a:br>
            <a:endParaRPr lang="en-NL" sz="2400"/>
          </a:p>
          <a:p>
            <a:pPr marL="0" indent="0">
              <a:buNone/>
            </a:pPr>
            <a:r>
              <a:rPr lang="en-NL" sz="2400"/>
              <a:t>Linkage in semantics and morphosyntax, but only partially in phonology (or not at all: suppletion)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F3D4E0-67EB-434B-895C-4693FF3E4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46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250941"/>
      </p:ext>
    </p:extLst>
  </p:cSld>
  <p:clrMapOvr>
    <a:masterClrMapping/>
  </p:clrMapOvr>
  <p:transition spd="slow"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r>
              <a:rPr lang="en-NL" sz="2400"/>
              <a:t>Partial motivation: cranberry and strawberry morphs, bound roots:</a:t>
            </a:r>
          </a:p>
          <a:p>
            <a:endParaRPr lang="en-NL" sz="2400"/>
          </a:p>
          <a:p>
            <a:pPr marL="0" indent="0">
              <a:buNone/>
            </a:pPr>
            <a:r>
              <a:rPr lang="en-NL" sz="2400"/>
              <a:t>					[A/N-</a:t>
            </a:r>
            <a:r>
              <a:rPr lang="en-NL" sz="2400" i="1"/>
              <a:t>berry</a:t>
            </a:r>
            <a:r>
              <a:rPr lang="en-NL" sz="2400" baseline="-25000"/>
              <a:t>N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</a:t>
            </a:r>
            <a:endParaRPr lang="en-NL" sz="240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r>
              <a:rPr lang="en-NL" sz="2400"/>
              <a:t>	[</a:t>
            </a:r>
            <a:r>
              <a:rPr lang="en-NL" sz="2400" i="1"/>
              <a:t>black</a:t>
            </a:r>
            <a:r>
              <a:rPr lang="en-NL" sz="2400" baseline="-25000"/>
              <a:t>A</a:t>
            </a:r>
            <a:r>
              <a:rPr lang="en-NL" sz="2400"/>
              <a:t>-</a:t>
            </a:r>
            <a:r>
              <a:rPr lang="en-NL" sz="2400" i="1"/>
              <a:t>berry</a:t>
            </a:r>
            <a:r>
              <a:rPr lang="en-NL" sz="2400" baseline="-25000"/>
              <a:t>N</a:t>
            </a:r>
            <a:r>
              <a:rPr lang="en-NL" sz="2400"/>
              <a:t>]</a:t>
            </a:r>
            <a:r>
              <a:rPr lang="en-NL" sz="2400" baseline="-25000"/>
              <a:t>N            </a:t>
            </a:r>
            <a:r>
              <a:rPr lang="en-NL" sz="2400"/>
              <a:t>[</a:t>
            </a:r>
            <a:r>
              <a:rPr lang="en-NL" sz="2400" i="1"/>
              <a:t>goose</a:t>
            </a:r>
            <a:r>
              <a:rPr lang="en-NL" sz="2400" baseline="-25000"/>
              <a:t>N</a:t>
            </a:r>
            <a:r>
              <a:rPr lang="en-NL" sz="2400"/>
              <a:t>-</a:t>
            </a:r>
            <a:r>
              <a:rPr lang="en-NL" sz="2400" i="1"/>
              <a:t>berry</a:t>
            </a:r>
            <a:r>
              <a:rPr lang="en-NL" sz="2400" baseline="-25000"/>
              <a:t>N</a:t>
            </a:r>
            <a:r>
              <a:rPr lang="en-NL" sz="2400"/>
              <a:t>]</a:t>
            </a:r>
            <a:r>
              <a:rPr lang="en-NL" sz="2400" baseline="-25000"/>
              <a:t>N           </a:t>
            </a:r>
            <a:r>
              <a:rPr lang="en-NL" sz="2400"/>
              <a:t>[</a:t>
            </a:r>
            <a:r>
              <a:rPr lang="en-NL" sz="2400" i="1">
                <a:solidFill>
                  <a:srgbClr val="C00000"/>
                </a:solidFill>
              </a:rPr>
              <a:t>straw</a:t>
            </a:r>
            <a:r>
              <a:rPr lang="en-NL" sz="2400" baseline="-25000"/>
              <a:t>N</a:t>
            </a:r>
            <a:r>
              <a:rPr lang="en-NL" sz="2400"/>
              <a:t>-</a:t>
            </a:r>
            <a:r>
              <a:rPr lang="en-NL" sz="2400" i="1"/>
              <a:t>berry</a:t>
            </a:r>
            <a:r>
              <a:rPr lang="en-NL" sz="2400" baseline="-25000"/>
              <a:t>N</a:t>
            </a:r>
            <a:r>
              <a:rPr lang="en-NL" sz="2400"/>
              <a:t>]</a:t>
            </a:r>
            <a:r>
              <a:rPr lang="en-NL" sz="2400" baseline="-25000"/>
              <a:t>N	</a:t>
            </a:r>
            <a:r>
              <a:rPr lang="en-NL" sz="2400"/>
              <a:t>[</a:t>
            </a:r>
            <a:r>
              <a:rPr lang="en-NL" sz="2400" i="1">
                <a:solidFill>
                  <a:srgbClr val="C00000"/>
                </a:solidFill>
              </a:rPr>
              <a:t>cran</a:t>
            </a:r>
            <a:r>
              <a:rPr lang="en-NL" sz="2400"/>
              <a:t>-</a:t>
            </a:r>
            <a:r>
              <a:rPr lang="en-NL" sz="2400" i="1"/>
              <a:t>berry</a:t>
            </a:r>
            <a:r>
              <a:rPr lang="en-NL" sz="2400" baseline="-25000"/>
              <a:t>N</a:t>
            </a:r>
            <a:r>
              <a:rPr lang="en-NL" sz="2400"/>
              <a:t>]</a:t>
            </a:r>
            <a:r>
              <a:rPr lang="en-NL" sz="2400" baseline="-25000"/>
              <a:t>N</a:t>
            </a:r>
          </a:p>
          <a:p>
            <a:pPr marL="0" indent="0">
              <a:buNone/>
            </a:pPr>
            <a:endParaRPr lang="en-NL" sz="2400" baseline="-25000"/>
          </a:p>
          <a:p>
            <a:pPr marL="0" indent="0">
              <a:buNone/>
            </a:pPr>
            <a:r>
              <a:rPr lang="en-NL" sz="2400" baseline="-25000"/>
              <a:t>	</a:t>
            </a:r>
            <a:r>
              <a:rPr lang="en-NL" sz="2400"/>
              <a:t>[</a:t>
            </a:r>
            <a:r>
              <a:rPr lang="en-NL" sz="2400" i="1"/>
              <a:t>black</a:t>
            </a:r>
            <a:r>
              <a:rPr lang="en-NL" sz="2400"/>
              <a:t>]</a:t>
            </a:r>
            <a:r>
              <a:rPr lang="en-NL" sz="2400" baseline="-25000"/>
              <a:t>A	                      </a:t>
            </a:r>
            <a:r>
              <a:rPr lang="en-NL" sz="2400"/>
              <a:t>[</a:t>
            </a:r>
            <a:r>
              <a:rPr lang="en-NL" sz="2400" i="1"/>
              <a:t>goose</a:t>
            </a:r>
            <a:r>
              <a:rPr lang="en-NL" sz="2400"/>
              <a:t>]</a:t>
            </a:r>
            <a:r>
              <a:rPr lang="en-NL" sz="2400" baseline="-25000"/>
              <a:t>N		</a:t>
            </a:r>
            <a:r>
              <a:rPr lang="en-NL" sz="2400"/>
              <a:t>    [</a:t>
            </a:r>
            <a:r>
              <a:rPr lang="en-NL" sz="2400" i="1"/>
              <a:t>straw</a:t>
            </a:r>
            <a:r>
              <a:rPr lang="en-NL" sz="2400"/>
              <a:t>]</a:t>
            </a:r>
            <a:r>
              <a:rPr lang="en-NL" sz="2400" baseline="-25000"/>
              <a:t>N</a:t>
            </a:r>
            <a:endParaRPr lang="en-US" sz="2400" baseline="-2500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400" baseline="-25000"/>
          </a:p>
          <a:p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47</a:t>
            </a:fld>
            <a:endParaRPr lang="nl-NL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A0C3343-BDF5-7C4F-80BD-976DD1A605ED}"/>
              </a:ext>
            </a:extLst>
          </p:cNvPr>
          <p:cNvGrpSpPr/>
          <p:nvPr/>
        </p:nvGrpSpPr>
        <p:grpSpPr>
          <a:xfrm>
            <a:off x="2354759" y="3453135"/>
            <a:ext cx="7632848" cy="1008112"/>
            <a:chOff x="2426767" y="3068960"/>
            <a:chExt cx="7632848" cy="100811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8CEAE7A-0E42-A347-AB75-E5212C210ED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91063" y="3068960"/>
              <a:ext cx="648072" cy="864096"/>
            </a:xfrm>
            <a:prstGeom prst="line">
              <a:avLst/>
            </a:prstGeom>
            <a:ln w="12700">
              <a:solidFill>
                <a:schemeClr val="bg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DAA0BC4-8565-484F-8171-787EC96B3E8E}"/>
                </a:ext>
              </a:extLst>
            </p:cNvPr>
            <p:cNvCxnSpPr/>
            <p:nvPr/>
          </p:nvCxnSpPr>
          <p:spPr>
            <a:xfrm flipH="1">
              <a:off x="2426767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9E860BE-1746-564B-861A-8AEA9985F380}"/>
                </a:ext>
              </a:extLst>
            </p:cNvPr>
            <p:cNvCxnSpPr>
              <a:cxnSpLocks/>
            </p:cNvCxnSpPr>
            <p:nvPr/>
          </p:nvCxnSpPr>
          <p:spPr>
            <a:xfrm>
              <a:off x="5729861" y="3068960"/>
              <a:ext cx="4329754" cy="1008112"/>
            </a:xfrm>
            <a:prstGeom prst="line">
              <a:avLst/>
            </a:prstGeom>
            <a:ln w="12700"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6FBC7EE-1E1A-BB44-8A52-FB4FFBCCBBEE}"/>
              </a:ext>
            </a:extLst>
          </p:cNvPr>
          <p:cNvCxnSpPr>
            <a:cxnSpLocks/>
          </p:cNvCxnSpPr>
          <p:nvPr/>
        </p:nvCxnSpPr>
        <p:spPr>
          <a:xfrm>
            <a:off x="5657853" y="3453135"/>
            <a:ext cx="1881482" cy="1008112"/>
          </a:xfrm>
          <a:prstGeom prst="line">
            <a:avLst/>
          </a:prstGeom>
          <a:ln w="12700"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C9BBBC8-B269-8F49-8D1E-C6FE8CEF5769}"/>
              </a:ext>
            </a:extLst>
          </p:cNvPr>
          <p:cNvCxnSpPr/>
          <p:nvPr/>
        </p:nvCxnSpPr>
        <p:spPr>
          <a:xfrm>
            <a:off x="7683351" y="5037311"/>
            <a:ext cx="0" cy="360040"/>
          </a:xfrm>
          <a:prstGeom prst="line">
            <a:avLst/>
          </a:prstGeom>
          <a:ln w="12700"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19B8012-BDA1-E249-B13D-165154276442}"/>
              </a:ext>
            </a:extLst>
          </p:cNvPr>
          <p:cNvCxnSpPr/>
          <p:nvPr/>
        </p:nvCxnSpPr>
        <p:spPr>
          <a:xfrm>
            <a:off x="4731023" y="5037311"/>
            <a:ext cx="0" cy="36004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BDB2D71-C804-6945-8A20-EDC05CD2B2C7}"/>
              </a:ext>
            </a:extLst>
          </p:cNvPr>
          <p:cNvCxnSpPr/>
          <p:nvPr/>
        </p:nvCxnSpPr>
        <p:spPr>
          <a:xfrm>
            <a:off x="1850703" y="5037311"/>
            <a:ext cx="0" cy="36004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213248"/>
      </p:ext>
    </p:extLst>
  </p:cSld>
  <p:clrMapOvr>
    <a:masterClrMapping/>
  </p:clrMapOvr>
  <p:transition spd="slow">
    <p:wipe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1FA2C-B788-CA4D-8C76-6704B47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“Relational Morphology”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C4A356-1DA8-7F48-B864-7C07C4757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r>
              <a:rPr lang="en-NL" sz="2400"/>
              <a:t>Sister links: between words, but also between schemas</a:t>
            </a:r>
          </a:p>
          <a:p>
            <a:endParaRPr lang="en-NL" sz="2400"/>
          </a:p>
          <a:p>
            <a:endParaRPr lang="en-NL" sz="2400"/>
          </a:p>
          <a:p>
            <a:pPr marL="0" indent="0">
              <a:buNone/>
            </a:pPr>
            <a:r>
              <a:rPr lang="en-NL" sz="2400"/>
              <a:t>			[X</a:t>
            </a:r>
            <a:r>
              <a:rPr lang="en-NL" sz="2400" baseline="-25000"/>
              <a:t>x</a:t>
            </a:r>
            <a:r>
              <a:rPr lang="en-NL" sz="2400"/>
              <a:t> -</a:t>
            </a:r>
            <a:r>
              <a:rPr lang="en-NL" sz="2400" i="1"/>
              <a:t>or</a:t>
            </a:r>
            <a:r>
              <a:rPr lang="en-GB" sz="2400" baseline="-25000"/>
              <a:t>10</a:t>
            </a:r>
            <a:r>
              <a:rPr lang="en-NL" sz="2400"/>
              <a:t>]</a:t>
            </a:r>
            <a:r>
              <a:rPr lang="en-GB" sz="2400" baseline="-25000"/>
              <a:t>N				</a:t>
            </a:r>
            <a:r>
              <a:rPr lang="en-NL" sz="2400"/>
              <a:t>[X</a:t>
            </a:r>
            <a:r>
              <a:rPr lang="en-NL" sz="2400" baseline="-25000"/>
              <a:t>x</a:t>
            </a:r>
            <a:r>
              <a:rPr lang="en-NL" sz="2400"/>
              <a:t> -</a:t>
            </a:r>
            <a:r>
              <a:rPr lang="en-NL" sz="2400" i="1"/>
              <a:t>id</a:t>
            </a:r>
            <a:r>
              <a:rPr lang="en-GB" sz="2400" baseline="-25000"/>
              <a:t>9</a:t>
            </a:r>
            <a:r>
              <a:rPr lang="en-NL" sz="2400"/>
              <a:t>]</a:t>
            </a:r>
            <a:r>
              <a:rPr lang="en-GB" sz="2400" baseline="-25000"/>
              <a:t>A</a:t>
            </a:r>
            <a:endParaRPr lang="en-NL" sz="2400"/>
          </a:p>
          <a:p>
            <a:endParaRPr lang="en-NL" sz="2400"/>
          </a:p>
          <a:p>
            <a:pPr marL="0" indent="0">
              <a:buNone/>
            </a:pPr>
            <a:r>
              <a:rPr lang="en-NL" sz="2400"/>
              <a:t>	[</a:t>
            </a:r>
            <a:r>
              <a:rPr lang="en-GB" sz="2400" i="1"/>
              <a:t>horr</a:t>
            </a:r>
            <a:r>
              <a:rPr lang="en-GB" sz="2400" baseline="-25000"/>
              <a:t>7</a:t>
            </a:r>
            <a:r>
              <a:rPr lang="en-GB" sz="2400" i="1"/>
              <a:t> or</a:t>
            </a:r>
            <a:r>
              <a:rPr lang="en-GB" sz="2400" baseline="-25000"/>
              <a:t>10</a:t>
            </a:r>
            <a:r>
              <a:rPr lang="en-GB" sz="2400"/>
              <a:t>]</a:t>
            </a:r>
            <a:r>
              <a:rPr lang="en-GB" sz="2400" baseline="-25000"/>
              <a:t>N</a:t>
            </a:r>
            <a:r>
              <a:rPr lang="en-GB" sz="2400"/>
              <a:t>	</a:t>
            </a:r>
            <a:r>
              <a:rPr lang="en-GB" sz="2400" i="1"/>
              <a:t>	</a:t>
            </a:r>
            <a:r>
              <a:rPr lang="en-NL" sz="2400"/>
              <a:t> [</a:t>
            </a:r>
            <a:r>
              <a:rPr lang="en-GB" sz="2400" i="1"/>
              <a:t>splend</a:t>
            </a:r>
            <a:r>
              <a:rPr lang="en-GB" sz="2400" baseline="-25000"/>
              <a:t>8</a:t>
            </a:r>
            <a:r>
              <a:rPr lang="en-GB" sz="2400" i="1" baseline="-25000"/>
              <a:t> </a:t>
            </a:r>
            <a:r>
              <a:rPr lang="en-GB" sz="2400" i="1"/>
              <a:t>or</a:t>
            </a:r>
            <a:r>
              <a:rPr lang="en-GB" sz="2400" baseline="-25000"/>
              <a:t>10</a:t>
            </a:r>
            <a:r>
              <a:rPr lang="en-GB" sz="2400"/>
              <a:t>]</a:t>
            </a:r>
            <a:r>
              <a:rPr lang="en-GB" sz="2400" baseline="-25000"/>
              <a:t>N </a:t>
            </a:r>
            <a:r>
              <a:rPr lang="en-GB" sz="2400" i="1"/>
              <a:t>	</a:t>
            </a:r>
            <a:r>
              <a:rPr lang="en-GB" sz="2400"/>
              <a:t>[</a:t>
            </a:r>
            <a:r>
              <a:rPr lang="en-GB" sz="2400" i="1"/>
              <a:t>horr</a:t>
            </a:r>
            <a:r>
              <a:rPr lang="en-GB" sz="2400" baseline="-25000"/>
              <a:t>7</a:t>
            </a:r>
            <a:r>
              <a:rPr lang="en-GB" sz="2400" i="1"/>
              <a:t> id</a:t>
            </a:r>
            <a:r>
              <a:rPr lang="en-GB" sz="2400" baseline="-25000"/>
              <a:t> 9</a:t>
            </a:r>
            <a:r>
              <a:rPr lang="en-GB" sz="2400"/>
              <a:t>]</a:t>
            </a:r>
            <a:r>
              <a:rPr lang="en-GB" sz="2400" baseline="-25000"/>
              <a:t>A		</a:t>
            </a:r>
            <a:r>
              <a:rPr lang="en-NL" sz="2400"/>
              <a:t> [</a:t>
            </a:r>
            <a:r>
              <a:rPr lang="en-GB" sz="2400" i="1"/>
              <a:t>splend</a:t>
            </a:r>
            <a:r>
              <a:rPr lang="en-GB" sz="2400" baseline="-25000"/>
              <a:t>8 </a:t>
            </a:r>
            <a:r>
              <a:rPr lang="en-GB" sz="2400" i="1"/>
              <a:t>id</a:t>
            </a:r>
            <a:r>
              <a:rPr lang="en-GB" sz="2400" baseline="-25000"/>
              <a:t>9</a:t>
            </a:r>
            <a:r>
              <a:rPr lang="en-GB" sz="2400"/>
              <a:t>]</a:t>
            </a:r>
            <a:r>
              <a:rPr lang="en-GB" sz="2400" baseline="-25000"/>
              <a:t>A</a:t>
            </a:r>
            <a:endParaRPr lang="en-GB" sz="2400"/>
          </a:p>
          <a:p>
            <a:pPr marL="0" indent="0">
              <a:buNone/>
            </a:pPr>
            <a:endParaRPr lang="en-GB" sz="2400"/>
          </a:p>
          <a:p>
            <a:pPr marL="0" indent="0">
              <a:buNone/>
            </a:pPr>
            <a:endParaRPr lang="en-GB" sz="2400"/>
          </a:p>
          <a:p>
            <a:pPr marL="0" indent="0">
              <a:buNone/>
            </a:pPr>
            <a:r>
              <a:rPr lang="en-GB" sz="2400"/>
              <a:t>			“Second-order schemas” (Booij &amp; Masini 2015)</a:t>
            </a:r>
            <a:endParaRPr lang="en-NL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FB9473-FBDF-9F45-A53B-E30049E08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48</a:t>
            </a:fld>
            <a:endParaRPr lang="nl-NL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109B66B-C896-5F47-A4E1-D2EEADF27800}"/>
              </a:ext>
            </a:extLst>
          </p:cNvPr>
          <p:cNvCxnSpPr>
            <a:cxnSpLocks/>
          </p:cNvCxnSpPr>
          <p:nvPr/>
        </p:nvCxnSpPr>
        <p:spPr>
          <a:xfrm>
            <a:off x="3313768" y="4332711"/>
            <a:ext cx="504056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FA6A87-F7FD-0F4A-83C2-7AA85C3447CF}"/>
              </a:ext>
            </a:extLst>
          </p:cNvPr>
          <p:cNvCxnSpPr>
            <a:cxnSpLocks/>
          </p:cNvCxnSpPr>
          <p:nvPr/>
        </p:nvCxnSpPr>
        <p:spPr>
          <a:xfrm>
            <a:off x="8691463" y="4332711"/>
            <a:ext cx="504056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89D8737-F226-7E4E-8DE0-E1B302FA684A}"/>
              </a:ext>
            </a:extLst>
          </p:cNvPr>
          <p:cNvCxnSpPr>
            <a:cxnSpLocks/>
          </p:cNvCxnSpPr>
          <p:nvPr/>
        </p:nvCxnSpPr>
        <p:spPr>
          <a:xfrm>
            <a:off x="5127067" y="3309119"/>
            <a:ext cx="1944216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D8720AD-BD28-1445-A503-8BA2EB534559}"/>
              </a:ext>
            </a:extLst>
          </p:cNvPr>
          <p:cNvGrpSpPr/>
          <p:nvPr/>
        </p:nvGrpSpPr>
        <p:grpSpPr>
          <a:xfrm>
            <a:off x="2426767" y="3813175"/>
            <a:ext cx="2016224" cy="216024"/>
            <a:chOff x="2426767" y="3429000"/>
            <a:chExt cx="2016224" cy="216024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75BF389-A39B-B240-A755-F37313F89890}"/>
                </a:ext>
              </a:extLst>
            </p:cNvPr>
            <p:cNvCxnSpPr/>
            <p:nvPr/>
          </p:nvCxnSpPr>
          <p:spPr>
            <a:xfrm flipH="1">
              <a:off x="2426767" y="3429000"/>
              <a:ext cx="1008112" cy="216024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A9E067C-7336-0A4C-BE1E-748B2FC52CF0}"/>
                </a:ext>
              </a:extLst>
            </p:cNvPr>
            <p:cNvCxnSpPr>
              <a:cxnSpLocks/>
            </p:cNvCxnSpPr>
            <p:nvPr/>
          </p:nvCxnSpPr>
          <p:spPr>
            <a:xfrm>
              <a:off x="3434879" y="3429000"/>
              <a:ext cx="1008112" cy="216024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D37E09F-B2FF-8248-B093-C4935CE90C32}"/>
              </a:ext>
            </a:extLst>
          </p:cNvPr>
          <p:cNvGrpSpPr/>
          <p:nvPr/>
        </p:nvGrpSpPr>
        <p:grpSpPr>
          <a:xfrm>
            <a:off x="7539335" y="3827638"/>
            <a:ext cx="2016224" cy="216024"/>
            <a:chOff x="2426767" y="3429000"/>
            <a:chExt cx="2016224" cy="21602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7007764-8E89-344B-A194-68CABF1907EC}"/>
                </a:ext>
              </a:extLst>
            </p:cNvPr>
            <p:cNvCxnSpPr/>
            <p:nvPr/>
          </p:nvCxnSpPr>
          <p:spPr>
            <a:xfrm flipH="1">
              <a:off x="2426767" y="3429000"/>
              <a:ext cx="1008112" cy="216024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96674FB-12BE-2140-A7BA-5757B1B1AAD4}"/>
                </a:ext>
              </a:extLst>
            </p:cNvPr>
            <p:cNvCxnSpPr>
              <a:cxnSpLocks/>
            </p:cNvCxnSpPr>
            <p:nvPr/>
          </p:nvCxnSpPr>
          <p:spPr>
            <a:xfrm>
              <a:off x="3434879" y="3429000"/>
              <a:ext cx="1008112" cy="216024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al 19">
            <a:extLst>
              <a:ext uri="{FF2B5EF4-FFF2-40B4-BE49-F238E27FC236}">
                <a16:creationId xmlns:a16="http://schemas.microsoft.com/office/drawing/2014/main" id="{1E8118E1-C7DB-674B-A429-C3F07C3DDAF3}"/>
              </a:ext>
            </a:extLst>
          </p:cNvPr>
          <p:cNvSpPr/>
          <p:nvPr/>
        </p:nvSpPr>
        <p:spPr>
          <a:xfrm>
            <a:off x="3002831" y="3106792"/>
            <a:ext cx="648072" cy="50404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B9DA1E1-10C5-A04D-873D-CF0C9C2E9477}"/>
              </a:ext>
            </a:extLst>
          </p:cNvPr>
          <p:cNvSpPr/>
          <p:nvPr/>
        </p:nvSpPr>
        <p:spPr>
          <a:xfrm>
            <a:off x="7611342" y="3085406"/>
            <a:ext cx="648073" cy="525427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3217940"/>
      </p:ext>
    </p:extLst>
  </p:cSld>
  <p:clrMapOvr>
    <a:masterClrMapping/>
  </p:clrMapOvr>
  <p:transition spd="slow">
    <p:wipe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FA275-3E33-4D48-867D-72216AACA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Integration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465778-2ED3-9640-8B06-8312266D8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endParaRPr lang="en-NL" sz="2400"/>
          </a:p>
          <a:p>
            <a:pPr marL="0" indent="0">
              <a:buNone/>
            </a:pPr>
            <a:endParaRPr lang="en-NL" sz="2400"/>
          </a:p>
          <a:p>
            <a:r>
              <a:rPr lang="en-NL" sz="2400"/>
              <a:t>So what about </a:t>
            </a:r>
            <a:r>
              <a:rPr lang="en-NL" sz="2400" u="sng"/>
              <a:t>productive</a:t>
            </a:r>
            <a:r>
              <a:rPr lang="en-NL" sz="2400"/>
              <a:t> morphology?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443212-AE57-3E42-8F21-ACBF630535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49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346465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69C96-49D0-AA41-AB25-59E76CFD7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Unproductive morphology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7C3CF-2C63-B549-9B6F-BF74E51BA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/>
              <a:t>Morphological patterns not easily available for active use</a:t>
            </a:r>
          </a:p>
          <a:p>
            <a:endParaRPr lang="en-NL" sz="2400"/>
          </a:p>
          <a:p>
            <a:r>
              <a:rPr lang="en-NL" sz="2400"/>
              <a:t>Complex words that cannot be formed online</a:t>
            </a:r>
            <a:endParaRPr lang="en-NL" sz="2200"/>
          </a:p>
          <a:p>
            <a:pPr lvl="1"/>
            <a:r>
              <a:rPr lang="en-NL" sz="2200"/>
              <a:t>Parts are unavailable</a:t>
            </a:r>
          </a:p>
          <a:p>
            <a:pPr lvl="1"/>
            <a:r>
              <a:rPr lang="en-GB" sz="2200"/>
              <a:t>Parts/whole word have unpredictable meaning</a:t>
            </a:r>
          </a:p>
          <a:p>
            <a:pPr lvl="1"/>
            <a:r>
              <a:rPr lang="en-GB" sz="2200"/>
              <a:t>Parts/whole word have unpredictable form</a:t>
            </a:r>
          </a:p>
          <a:p>
            <a:pPr lvl="1"/>
            <a:endParaRPr lang="en-NL" sz="2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EFA42-12B8-7D48-A2CE-6B7FDE819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8BF9A37-3467-443C-A233-7AACB4D61FE7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4002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EDD6-04ED-184C-BCC2-6FC93C1E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Integration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4D57-9126-8E45-BB69-860D130B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r>
              <a:rPr lang="en-NL" sz="2400"/>
              <a:t>Productive schemas: open variable</a:t>
            </a:r>
          </a:p>
          <a:p>
            <a:pPr marL="0" indent="0">
              <a:buNone/>
            </a:pPr>
            <a:r>
              <a:rPr lang="en-NL" sz="2400"/>
              <a:t>					[V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</a:t>
            </a:r>
            <a:endParaRPr lang="en-NL" sz="240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NL" sz="2400"/>
              <a:t>					‘Person who Xs’</a:t>
            </a:r>
            <a:endParaRPr lang="en-US" sz="2400" baseline="-250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endParaRPr lang="en-NL" sz="2400"/>
          </a:p>
          <a:p>
            <a:pPr marL="0" indent="0">
              <a:buNone/>
            </a:pPr>
            <a:r>
              <a:rPr lang="en-NL" sz="2400"/>
              <a:t>	[</a:t>
            </a:r>
            <a:r>
              <a:rPr lang="en-NL" sz="2400" i="1"/>
              <a:t>read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		[</a:t>
            </a:r>
            <a:r>
              <a:rPr lang="en-NL" sz="2400" i="1"/>
              <a:t>sleep</a:t>
            </a:r>
            <a:r>
              <a:rPr lang="en-NL" sz="2400" baseline="-25000"/>
              <a:t>V</a:t>
            </a:r>
            <a:r>
              <a:rPr lang="en-NL" sz="2400"/>
              <a:t> -</a:t>
            </a:r>
            <a:r>
              <a:rPr lang="en-NL" sz="2400" i="1"/>
              <a:t>er</a:t>
            </a:r>
            <a:r>
              <a:rPr lang="en-NL" sz="2400"/>
              <a:t>]</a:t>
            </a:r>
            <a:r>
              <a:rPr lang="en-NL" sz="2400" baseline="-25000"/>
              <a:t>N</a:t>
            </a:r>
            <a:r>
              <a:rPr lang="en-NL" sz="2400"/>
              <a:t>			</a:t>
            </a:r>
            <a:r>
              <a:rPr lang="en-NL" sz="2400">
                <a:solidFill>
                  <a:srgbClr val="C00000"/>
                </a:solidFill>
              </a:rPr>
              <a:t>[</a:t>
            </a:r>
            <a:r>
              <a:rPr lang="en-NL" sz="2400" i="1">
                <a:solidFill>
                  <a:srgbClr val="C00000"/>
                </a:solidFill>
              </a:rPr>
              <a:t>zoom</a:t>
            </a:r>
            <a:r>
              <a:rPr lang="en-NL" sz="2400" baseline="-25000">
                <a:solidFill>
                  <a:srgbClr val="C00000"/>
                </a:solidFill>
              </a:rPr>
              <a:t>V/N</a:t>
            </a:r>
            <a:r>
              <a:rPr lang="en-NL" sz="2400">
                <a:solidFill>
                  <a:srgbClr val="C00000"/>
                </a:solidFill>
              </a:rPr>
              <a:t> -</a:t>
            </a:r>
            <a:r>
              <a:rPr lang="en-NL" sz="2400" i="1">
                <a:solidFill>
                  <a:srgbClr val="C00000"/>
                </a:solidFill>
              </a:rPr>
              <a:t>er</a:t>
            </a:r>
            <a:r>
              <a:rPr lang="en-NL" sz="2400">
                <a:solidFill>
                  <a:srgbClr val="C00000"/>
                </a:solidFill>
              </a:rPr>
              <a:t>]</a:t>
            </a:r>
            <a:r>
              <a:rPr lang="en-NL" sz="2400" baseline="-25000">
                <a:solidFill>
                  <a:srgbClr val="C00000"/>
                </a:solidFill>
              </a:rPr>
              <a:t>N</a:t>
            </a:r>
            <a:endParaRPr lang="en-NL" sz="240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NL" sz="2400"/>
              <a:t>	‘Person who reads’		‘Person who sleeps’</a:t>
            </a:r>
            <a:r>
              <a:rPr lang="en-US" sz="2400"/>
              <a:t>		</a:t>
            </a:r>
            <a:r>
              <a:rPr lang="en-NL" sz="2400">
                <a:solidFill>
                  <a:srgbClr val="C00000"/>
                </a:solidFill>
              </a:rPr>
              <a:t>‘Ps. who uses Zoom’</a:t>
            </a:r>
          </a:p>
          <a:p>
            <a:pPr marL="0" indent="0">
              <a:buNone/>
            </a:pPr>
            <a:r>
              <a:rPr lang="en-NL" sz="2400"/>
              <a:t>					</a:t>
            </a:r>
            <a:r>
              <a:rPr lang="en-NL" sz="2400">
                <a:solidFill>
                  <a:srgbClr val="C00000"/>
                </a:solidFill>
              </a:rPr>
              <a:t>‘sleeping (car on) train’	</a:t>
            </a:r>
            <a:r>
              <a:rPr lang="en-NL" sz="2400"/>
              <a:t>		</a:t>
            </a:r>
            <a:endParaRPr lang="en-US" sz="2400"/>
          </a:p>
          <a:p>
            <a:pPr marL="0" indent="0">
              <a:buNone/>
            </a:pP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20347-235C-D54C-9562-AC36E616A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50</a:t>
            </a:fld>
            <a:endParaRPr lang="nl-NL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A0C3343-BDF5-7C4F-80BD-976DD1A605ED}"/>
              </a:ext>
            </a:extLst>
          </p:cNvPr>
          <p:cNvGrpSpPr/>
          <p:nvPr/>
        </p:nvGrpSpPr>
        <p:grpSpPr>
          <a:xfrm>
            <a:off x="2354759" y="3525143"/>
            <a:ext cx="6615462" cy="864096"/>
            <a:chOff x="2426767" y="3068960"/>
            <a:chExt cx="6615462" cy="864096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8CEAE7A-0E42-A347-AB75-E5212C210ED1}"/>
                </a:ext>
              </a:extLst>
            </p:cNvPr>
            <p:cNvCxnSpPr/>
            <p:nvPr/>
          </p:nvCxnSpPr>
          <p:spPr>
            <a:xfrm>
              <a:off x="5739135" y="3068960"/>
              <a:ext cx="0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DAA0BC4-8565-484F-8171-787EC96B3E8E}"/>
                </a:ext>
              </a:extLst>
            </p:cNvPr>
            <p:cNvCxnSpPr/>
            <p:nvPr/>
          </p:nvCxnSpPr>
          <p:spPr>
            <a:xfrm flipH="1">
              <a:off x="2426767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9E860BE-1746-564B-861A-8AEA9985F380}"/>
                </a:ext>
              </a:extLst>
            </p:cNvPr>
            <p:cNvCxnSpPr>
              <a:cxnSpLocks/>
            </p:cNvCxnSpPr>
            <p:nvPr/>
          </p:nvCxnSpPr>
          <p:spPr>
            <a:xfrm>
              <a:off x="5729861" y="3068960"/>
              <a:ext cx="3312368" cy="86409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616B7E9D-D754-DB47-A36D-1E6B479BBAB9}"/>
              </a:ext>
            </a:extLst>
          </p:cNvPr>
          <p:cNvSpPr/>
          <p:nvPr/>
        </p:nvSpPr>
        <p:spPr>
          <a:xfrm>
            <a:off x="4875039" y="2084983"/>
            <a:ext cx="576064" cy="504052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803F319-61E9-D442-9B1A-C3512CC8550E}"/>
              </a:ext>
            </a:extLst>
          </p:cNvPr>
          <p:cNvSpPr/>
          <p:nvPr/>
        </p:nvSpPr>
        <p:spPr>
          <a:xfrm>
            <a:off x="6603231" y="2589035"/>
            <a:ext cx="576064" cy="504052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97118094"/>
      </p:ext>
    </p:extLst>
  </p:cSld>
  <p:clrMapOvr>
    <a:masterClrMapping/>
  </p:clrMapOvr>
  <p:transition spd="slow">
    <p:wipe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F898-B843-834A-BC04-1A056A64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Summary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EF8DE8-C6E7-714D-8C81-A60439B66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r>
              <a:rPr lang="en-NL" sz="2400"/>
              <a:t>Complex words can show any mixture of regularity and idiosyncrasy</a:t>
            </a:r>
          </a:p>
          <a:p>
            <a:r>
              <a:rPr lang="en-NL" sz="2400"/>
              <a:t>Morphological theory should be able to accommodate such words</a:t>
            </a:r>
          </a:p>
          <a:p>
            <a:endParaRPr lang="en-NL" sz="2400"/>
          </a:p>
          <a:p>
            <a:r>
              <a:rPr lang="en-NL" sz="2400"/>
              <a:t>Wanted: </a:t>
            </a:r>
            <a:endParaRPr lang="en-GB" sz="2400"/>
          </a:p>
          <a:p>
            <a:pPr marL="0" indent="0">
              <a:buNone/>
            </a:pPr>
            <a:r>
              <a:rPr lang="en-GB" sz="2400"/>
              <a:t>	a theory that allows for </a:t>
            </a:r>
            <a:r>
              <a:rPr lang="en-GB" sz="2400">
                <a:solidFill>
                  <a:srgbClr val="C00000"/>
                </a:solidFill>
              </a:rPr>
              <a:t>listing</a:t>
            </a:r>
            <a:r>
              <a:rPr lang="en-GB" sz="2400"/>
              <a:t> of complex words </a:t>
            </a:r>
            <a:r>
              <a:rPr lang="en-GB" sz="2400">
                <a:solidFill>
                  <a:srgbClr val="C00000"/>
                </a:solidFill>
              </a:rPr>
              <a:t>with internal structure</a:t>
            </a:r>
          </a:p>
          <a:p>
            <a:pPr marL="0" indent="0">
              <a:buNone/>
            </a:pPr>
            <a:r>
              <a:rPr lang="en-GB" sz="2400"/>
              <a:t>	a theory in which </a:t>
            </a:r>
            <a:r>
              <a:rPr lang="en-GB" sz="2400">
                <a:solidFill>
                  <a:srgbClr val="C00000"/>
                </a:solidFill>
              </a:rPr>
              <a:t>lexicon</a:t>
            </a:r>
            <a:r>
              <a:rPr lang="en-GB" sz="2400"/>
              <a:t> and </a:t>
            </a:r>
            <a:r>
              <a:rPr lang="en-GB" sz="2400">
                <a:solidFill>
                  <a:srgbClr val="C00000"/>
                </a:solidFill>
              </a:rPr>
              <a:t>grammar</a:t>
            </a:r>
            <a:r>
              <a:rPr lang="en-GB" sz="2400"/>
              <a:t> are integrated</a:t>
            </a:r>
            <a:r>
              <a:rPr lang="en-GB" sz="2400">
                <a:solidFill>
                  <a:srgbClr val="C00000"/>
                </a:solidFill>
              </a:rPr>
              <a:t> </a:t>
            </a:r>
            <a:r>
              <a:rPr lang="en-GB" sz="2400"/>
              <a:t>comfortably</a:t>
            </a:r>
            <a:endParaRPr lang="en-GB" sz="2400">
              <a:solidFill>
                <a:srgbClr val="C00000"/>
              </a:solidFill>
            </a:endParaRPr>
          </a:p>
          <a:p>
            <a:endParaRPr lang="en-NL" sz="2400"/>
          </a:p>
          <a:p>
            <a:r>
              <a:rPr lang="en-GB" sz="2400"/>
              <a:t>Schemas have two functions: generation (productive schemas) and motivation (all schemas)</a:t>
            </a:r>
          </a:p>
          <a:p>
            <a:r>
              <a:rPr lang="en-GB" sz="2400"/>
              <a:t>Actual words are of theoretical interest (pace GG)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4DD13-2BA6-334A-9E41-C59910205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51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815855"/>
      </p:ext>
    </p:extLst>
  </p:cSld>
  <p:clrMapOvr>
    <a:masterClrMapping/>
  </p:clrMapOvr>
  <p:transition spd="slow">
    <p:wipe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490662" y="894051"/>
            <a:ext cx="10319495" cy="3351172"/>
          </a:xfrm>
        </p:spPr>
        <p:txBody>
          <a:bodyPr/>
          <a:lstStyle/>
          <a:p>
            <a:r>
              <a:rPr lang="nl-NL" sz="4600"/>
              <a:t>Bedankt voor uw aandacht</a:t>
            </a:r>
            <a:endParaRPr lang="nl-NL" sz="460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8BF9A37-3467-443C-A233-7AACB4D61FE7}" type="slidenum">
              <a:rPr lang="nl-NL" smtClean="0"/>
              <a:pPr/>
              <a:t>52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835830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69C96-49D0-AA41-AB25-59E76CFD7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Unproductive morphology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7C3CF-2C63-B549-9B6F-BF74E51BA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>
                <a:solidFill>
                  <a:schemeClr val="bg1">
                    <a:lumMod val="75000"/>
                  </a:schemeClr>
                </a:solidFill>
              </a:rPr>
              <a:t>Morphological patterns not easily available for active use</a:t>
            </a:r>
          </a:p>
          <a:p>
            <a:endParaRPr lang="en-NL" sz="2400"/>
          </a:p>
          <a:p>
            <a:r>
              <a:rPr lang="en-NL" sz="2400"/>
              <a:t>Complex words that cannot be formed online </a:t>
            </a:r>
          </a:p>
          <a:p>
            <a:pPr lvl="1"/>
            <a:r>
              <a:rPr lang="en-NL" sz="2200"/>
              <a:t>Parts are unavailable</a:t>
            </a:r>
          </a:p>
          <a:p>
            <a:pPr lvl="1"/>
            <a:r>
              <a:rPr lang="en-GB" sz="2200"/>
              <a:t>Parts/whole word have unpredictable meaning</a:t>
            </a:r>
          </a:p>
          <a:p>
            <a:pPr lvl="1"/>
            <a:r>
              <a:rPr lang="en-GB" sz="2200"/>
              <a:t>Parts/whole word have unpredictable form</a:t>
            </a:r>
          </a:p>
          <a:p>
            <a:pPr lvl="1"/>
            <a:endParaRPr lang="en-NL" sz="2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EFA42-12B8-7D48-A2CE-6B7FDE819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8BF9A37-3467-443C-A233-7AACB4D61FE7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6146117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4C10-92CB-984F-B5F4-51D3A829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Parts not available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DFBC9A-05B0-8541-8536-5A7937C4E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pPr marL="0" indent="0">
              <a:buNone/>
            </a:pPr>
            <a:endParaRPr lang="en-GB" sz="2400"/>
          </a:p>
          <a:p>
            <a:endParaRPr lang="en-GB" sz="2400"/>
          </a:p>
          <a:p>
            <a:pPr marL="0" indent="0">
              <a:buNone/>
            </a:pPr>
            <a:endParaRPr lang="en-GB" sz="2400"/>
          </a:p>
          <a:p>
            <a:pPr marL="0" indent="0">
              <a:buNone/>
            </a:pPr>
            <a:endParaRPr lang="en-GB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A7CC3-064E-4D44-9777-426C351E3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8544326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4C10-92CB-984F-B5F4-51D3A829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Parts not available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DFBC9A-05B0-8541-8536-5A7937C4E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/>
              <a:t>Compounding: </a:t>
            </a:r>
            <a:r>
              <a:rPr lang="en-NL" sz="2400">
                <a:solidFill>
                  <a:srgbClr val="C00000"/>
                </a:solidFill>
              </a:rPr>
              <a:t>cranberry morphs</a:t>
            </a:r>
          </a:p>
          <a:p>
            <a:endParaRPr lang="en-NL" sz="2400"/>
          </a:p>
          <a:p>
            <a:r>
              <a:rPr lang="en-NL" sz="2400"/>
              <a:t>English</a:t>
            </a:r>
          </a:p>
          <a:p>
            <a:endParaRPr lang="en-NL" sz="2400"/>
          </a:p>
          <a:p>
            <a:pPr marL="0" indent="0">
              <a:buNone/>
            </a:pPr>
            <a:r>
              <a:rPr lang="en-NL" sz="2400"/>
              <a:t>	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cran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berry,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were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wolf,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mer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maid,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twi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light,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cob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web,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luke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warm, ice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berg</a:t>
            </a:r>
          </a:p>
          <a:p>
            <a:pPr marL="0" indent="0">
              <a:buNone/>
            </a:pPr>
            <a:endParaRPr lang="en-NL" sz="2400" i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A7CC3-064E-4D44-9777-426C351E3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14982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4C10-92CB-984F-B5F4-51D3A829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/>
              <a:t>Parts not available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DFBC9A-05B0-8541-8536-5A7937C4E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endParaRPr lang="en-NL" sz="2400"/>
          </a:p>
          <a:p>
            <a:endParaRPr lang="en-NL" sz="2400"/>
          </a:p>
          <a:p>
            <a:r>
              <a:rPr lang="en-NL" sz="2400"/>
              <a:t>Derivation: </a:t>
            </a:r>
            <a:r>
              <a:rPr lang="en-NL" sz="2400">
                <a:solidFill>
                  <a:srgbClr val="C00000"/>
                </a:solidFill>
              </a:rPr>
              <a:t>bound roots</a:t>
            </a:r>
          </a:p>
          <a:p>
            <a:endParaRPr lang="en-NL" sz="2400"/>
          </a:p>
          <a:p>
            <a:r>
              <a:rPr lang="en-NL" sz="2400"/>
              <a:t>English</a:t>
            </a:r>
          </a:p>
          <a:p>
            <a:pPr marL="0" indent="0">
              <a:buNone/>
            </a:pPr>
            <a:r>
              <a:rPr lang="en-NL" sz="2400"/>
              <a:t>	</a:t>
            </a:r>
            <a:r>
              <a:rPr lang="en-NL" sz="2400" i="1" u="sng">
                <a:solidFill>
                  <a:schemeClr val="accent1">
                    <a:lumMod val="75000"/>
                  </a:schemeClr>
                </a:solidFill>
              </a:rPr>
              <a:t>ug</a:t>
            </a:r>
            <a:r>
              <a:rPr lang="en-NL" sz="2400" i="1">
                <a:solidFill>
                  <a:schemeClr val="accent1">
                    <a:lumMod val="75000"/>
                  </a:schemeClr>
                </a:solidFill>
              </a:rPr>
              <a:t>ly, 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un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kempt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reck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less,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ruth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less,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plumb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er,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carpent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er</a:t>
            </a:r>
          </a:p>
          <a:p>
            <a:pPr marL="0" indent="0">
              <a:buNone/>
            </a:pPr>
            <a:endParaRPr lang="en-GB" sz="2400" i="1" u="sng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/>
              <a:t>Dutch and German</a:t>
            </a:r>
          </a:p>
          <a:p>
            <a:pPr marL="0" indent="0">
              <a:buNone/>
            </a:pPr>
            <a:r>
              <a:rPr lang="en-GB" sz="2400"/>
              <a:t>	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Sprook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je, </a:t>
            </a:r>
            <a:r>
              <a:rPr lang="en-GB" sz="2400" i="1" u="sng">
                <a:solidFill>
                  <a:schemeClr val="accent1">
                    <a:lumMod val="75000"/>
                  </a:schemeClr>
                </a:solidFill>
              </a:rPr>
              <a:t>Mär</a:t>
            </a:r>
            <a:r>
              <a:rPr lang="en-GB" sz="2400" i="1">
                <a:solidFill>
                  <a:schemeClr val="accent1">
                    <a:lumMod val="75000"/>
                  </a:schemeClr>
                </a:solidFill>
              </a:rPr>
              <a:t>chen </a:t>
            </a:r>
            <a:r>
              <a:rPr lang="en-GB" sz="2400"/>
              <a:t>‘fairytale’</a:t>
            </a:r>
          </a:p>
          <a:p>
            <a:pPr marL="0" indent="0">
              <a:buNone/>
            </a:pPr>
            <a:endParaRPr lang="en-NL" sz="2400" i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A7CC3-064E-4D44-9777-426C351E3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547601"/>
      </p:ext>
    </p:extLst>
  </p:cSld>
  <p:clrMapOvr>
    <a:masterClrMapping/>
  </p:clrMapOvr>
  <p:transition spd="slow"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7d3653d64a5d01771cfedefc4182b0567ea54e"/>
</p:tagLst>
</file>

<file path=ppt/theme/theme1.xml><?xml version="1.0" encoding="utf-8"?>
<a:theme xmlns:a="http://schemas.openxmlformats.org/drawingml/2006/main" name="Corporate template-set Universiteit Leiden">
  <a:themeElements>
    <a:clrScheme name="Custom 9">
      <a:dk1>
        <a:srgbClr val="000000"/>
      </a:dk1>
      <a:lt1>
        <a:srgbClr val="FFFFFF"/>
      </a:lt1>
      <a:dk2>
        <a:srgbClr val="8592BC"/>
      </a:dk2>
      <a:lt2>
        <a:srgbClr val="0C2577"/>
      </a:lt2>
      <a:accent1>
        <a:srgbClr val="9EBA2E"/>
      </a:accent1>
      <a:accent2>
        <a:srgbClr val="5CB1EB"/>
      </a:accent2>
      <a:accent3>
        <a:srgbClr val="34A3A9"/>
      </a:accent3>
      <a:accent4>
        <a:srgbClr val="F46E32"/>
      </a:accent4>
      <a:accent5>
        <a:srgbClr val="2C712D"/>
      </a:accent5>
      <a:accent6>
        <a:srgbClr val="B02079"/>
      </a:accent6>
      <a:hlink>
        <a:srgbClr val="0033CC"/>
      </a:hlink>
      <a:folHlink>
        <a:srgbClr val="7030A0"/>
      </a:folHlink>
    </a:clrScheme>
    <a:fontScheme name="Universiteit Leide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08000" tIns="108000" rIns="108000" bIns="108000" rtlCol="0">
        <a:noAutofit/>
      </a:bodyPr>
      <a:lstStyle>
        <a:defPPr>
          <a:defRPr noProof="0" dirty="0" err="1" smtClean="0">
            <a:solidFill>
              <a:schemeClr val="bg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16-9-mac-en-met-slidenr</Template>
  <TotalTime>4120</TotalTime>
  <Words>2329</Words>
  <Application>Microsoft Macintosh PowerPoint</Application>
  <PresentationFormat>Custom</PresentationFormat>
  <Paragraphs>492</Paragraphs>
  <Slides>52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Calibri</vt:lpstr>
      <vt:lpstr>Georgia</vt:lpstr>
      <vt:lpstr>Minion</vt:lpstr>
      <vt:lpstr>Corporate template-set Universiteit Leiden</vt:lpstr>
      <vt:lpstr>Morphology beyond the generative ideal</vt:lpstr>
      <vt:lpstr>A science of rules</vt:lpstr>
      <vt:lpstr>A science of rules</vt:lpstr>
      <vt:lpstr>Unproductive morphology</vt:lpstr>
      <vt:lpstr>Unproductive morphology</vt:lpstr>
      <vt:lpstr>Unproductive morphology</vt:lpstr>
      <vt:lpstr>Parts not available</vt:lpstr>
      <vt:lpstr>Parts not available</vt:lpstr>
      <vt:lpstr>Parts not available</vt:lpstr>
      <vt:lpstr>Parts not available</vt:lpstr>
      <vt:lpstr>Parts not available</vt:lpstr>
      <vt:lpstr>Parts not available</vt:lpstr>
      <vt:lpstr>Parts not available</vt:lpstr>
      <vt:lpstr>Unpredictable meaning</vt:lpstr>
      <vt:lpstr>Unpredictable meaning</vt:lpstr>
      <vt:lpstr>Unpredictable meaning</vt:lpstr>
      <vt:lpstr>Unpredictable meaning</vt:lpstr>
      <vt:lpstr>Unpredictable form</vt:lpstr>
      <vt:lpstr>Unpredictable form</vt:lpstr>
      <vt:lpstr>Unpredictable form</vt:lpstr>
      <vt:lpstr>Unpredictable form</vt:lpstr>
      <vt:lpstr>Procedure not available</vt:lpstr>
      <vt:lpstr>Procedure not available</vt:lpstr>
      <vt:lpstr>Procedure not available</vt:lpstr>
      <vt:lpstr>Unproductive morphology</vt:lpstr>
      <vt:lpstr>Unproductive morphology</vt:lpstr>
      <vt:lpstr>Unproductive morphology</vt:lpstr>
      <vt:lpstr>Morphological theory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“Relational Morphology”</vt:lpstr>
      <vt:lpstr>Integration</vt:lpstr>
      <vt:lpstr>Integration</vt:lpstr>
      <vt:lpstr>Summary</vt:lpstr>
      <vt:lpstr>Bedankt voor uw aandacht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Kibbelen, schnüffeln and tickling:  Verbal diminutives</dc:title>
  <dc:creator>Maurice Audring</dc:creator>
  <cp:lastModifiedBy>Audring, J.</cp:lastModifiedBy>
  <cp:revision>891</cp:revision>
  <dcterms:created xsi:type="dcterms:W3CDTF">2017-02-02T12:35:41Z</dcterms:created>
  <dcterms:modified xsi:type="dcterms:W3CDTF">2021-05-27T13:07:14Z</dcterms:modified>
</cp:coreProperties>
</file>