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8" r:id="rId2"/>
    <p:sldId id="374" r:id="rId3"/>
    <p:sldId id="375" r:id="rId4"/>
    <p:sldId id="376" r:id="rId5"/>
    <p:sldId id="342" r:id="rId6"/>
    <p:sldId id="344" r:id="rId7"/>
    <p:sldId id="343" r:id="rId8"/>
    <p:sldId id="345" r:id="rId9"/>
    <p:sldId id="275" r:id="rId10"/>
    <p:sldId id="259" r:id="rId11"/>
    <p:sldId id="348" r:id="rId12"/>
    <p:sldId id="350" r:id="rId13"/>
    <p:sldId id="349" r:id="rId14"/>
    <p:sldId id="352" r:id="rId15"/>
    <p:sldId id="353" r:id="rId16"/>
    <p:sldId id="354" r:id="rId17"/>
    <p:sldId id="351" r:id="rId18"/>
    <p:sldId id="355" r:id="rId19"/>
    <p:sldId id="358" r:id="rId20"/>
    <p:sldId id="356" r:id="rId21"/>
    <p:sldId id="357" r:id="rId22"/>
    <p:sldId id="262" r:id="rId23"/>
    <p:sldId id="359" r:id="rId24"/>
    <p:sldId id="360" r:id="rId25"/>
    <p:sldId id="361" r:id="rId26"/>
    <p:sldId id="362" r:id="rId27"/>
    <p:sldId id="363" r:id="rId28"/>
    <p:sldId id="364" r:id="rId29"/>
    <p:sldId id="379" r:id="rId30"/>
    <p:sldId id="380" r:id="rId31"/>
    <p:sldId id="365" r:id="rId32"/>
    <p:sldId id="367" r:id="rId33"/>
    <p:sldId id="366" r:id="rId34"/>
    <p:sldId id="368" r:id="rId35"/>
    <p:sldId id="369" r:id="rId36"/>
    <p:sldId id="370" r:id="rId37"/>
    <p:sldId id="371" r:id="rId38"/>
    <p:sldId id="372" r:id="rId39"/>
    <p:sldId id="373" r:id="rId40"/>
    <p:sldId id="340" r:id="rId4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AF316-9B80-43BD-97B3-69979F60BE09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C14A8-C2DC-4B8C-9741-77FD11A378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08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48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10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26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11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2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12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83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13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371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14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854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15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55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16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16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17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817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18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257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19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94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2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75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759BD1-AA7D-43B8-BCC5-E43E0A68319F}" type="slidenum">
              <a:rPr lang="fr-FR" altLang="fr-FR" smtClean="0"/>
              <a:pPr>
                <a:spcBef>
                  <a:spcPct val="0"/>
                </a:spcBef>
              </a:pPr>
              <a:t>20</a:t>
            </a:fld>
            <a:endParaRPr lang="fr-FR" altLang="fr-FR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745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759BD1-AA7D-43B8-BCC5-E43E0A68319F}" type="slidenum">
              <a:rPr lang="fr-FR" altLang="fr-FR" smtClean="0"/>
              <a:pPr>
                <a:spcBef>
                  <a:spcPct val="0"/>
                </a:spcBef>
              </a:pPr>
              <a:t>21</a:t>
            </a:fld>
            <a:endParaRPr lang="fr-FR" altLang="fr-FR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20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22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349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23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98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24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9011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25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4574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26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965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27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650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28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762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29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2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759BD1-AA7D-43B8-BCC5-E43E0A68319F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2253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30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430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31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528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32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641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33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642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34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894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35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3566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36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114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37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087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38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133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39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93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759BD1-AA7D-43B8-BCC5-E43E0A68319F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271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40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73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5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376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6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08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7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86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8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67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75A52-883F-4A26-BCE9-71F25C074461}" type="slidenum">
              <a:rPr lang="fr-FR" altLang="fr-FR" smtClean="0"/>
              <a:pPr>
                <a:spcBef>
                  <a:spcPct val="0"/>
                </a:spcBef>
              </a:pPr>
              <a:t>9</a:t>
            </a:fld>
            <a:endParaRPr lang="fr-FR" altLang="fr-F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4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99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32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81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47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91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09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66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08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98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98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73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47BA8-877C-48FB-A516-F040E9B15D4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47CC-63CE-43C6-8100-461EBDBD0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29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1919289" y="710230"/>
            <a:ext cx="850423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en-US" sz="4000" b="1" dirty="0">
                <a:solidFill>
                  <a:srgbClr val="0070C0"/>
                </a:solidFill>
              </a:rPr>
              <a:t>PF isn't any more dirty 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70C0"/>
                </a:solidFill>
              </a:rPr>
              <a:t>than </a:t>
            </a:r>
            <a:r>
              <a:rPr lang="en-US" sz="4000" b="1" dirty="0">
                <a:solidFill>
                  <a:srgbClr val="0070C0"/>
                </a:solidFill>
              </a:rPr>
              <a:t>syntax</a:t>
            </a:r>
            <a:endParaRPr lang="fr-FR" altLang="fr-FR" sz="40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840713" name="Text Box 9"/>
          <p:cNvSpPr txBox="1">
            <a:spLocks noChangeArrowheads="1"/>
          </p:cNvSpPr>
          <p:nvPr/>
        </p:nvSpPr>
        <p:spPr bwMode="auto">
          <a:xfrm>
            <a:off x="1919289" y="3222112"/>
            <a:ext cx="8504237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fr-CH" altLang="fr-FR" sz="2200" dirty="0" smtClean="0">
                <a:ea typeface="Arial Unicode MS" pitchFamily="34" charset="-128"/>
              </a:rPr>
              <a:t>Tobias </a:t>
            </a:r>
            <a:r>
              <a:rPr lang="fr-CH" altLang="fr-FR" sz="2200" dirty="0" err="1" smtClean="0">
                <a:ea typeface="Arial Unicode MS" pitchFamily="34" charset="-128"/>
              </a:rPr>
              <a:t>Scheer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0" indent="0" algn="ctr" eaLnBrk="1" hangingPunct="1">
              <a:spcBef>
                <a:spcPct val="50000"/>
              </a:spcBef>
            </a:pPr>
            <a:r>
              <a:rPr lang="fr-CH" altLang="fr-FR" sz="1600" dirty="0" smtClean="0">
                <a:ea typeface="Arial Unicode MS" pitchFamily="34" charset="-128"/>
              </a:rPr>
              <a:t>Université Côte d'Azur, CNRS 7320</a:t>
            </a:r>
            <a:endParaRPr lang="fr-CH" altLang="fr-FR" sz="1600" dirty="0">
              <a:ea typeface="Arial Unicode MS" pitchFamily="34" charset="-128"/>
            </a:endParaRPr>
          </a:p>
          <a:p>
            <a:pPr marL="0" indent="0" algn="ctr" eaLnBrk="1" hangingPunct="1">
              <a:spcBef>
                <a:spcPct val="50000"/>
              </a:spcBef>
            </a:pPr>
            <a:endParaRPr lang="fr-CH" altLang="fr-FR" sz="2200" dirty="0" smtClean="0">
              <a:ea typeface="Arial Unicode MS" pitchFamily="34" charset="-128"/>
            </a:endParaRPr>
          </a:p>
          <a:p>
            <a:pPr marL="0" indent="0" algn="ctr">
              <a:spcBef>
                <a:spcPct val="50000"/>
              </a:spcBef>
            </a:pPr>
            <a:r>
              <a:rPr lang="en-US" sz="2400" dirty="0"/>
              <a:t>Brussels Conference on Generative </a:t>
            </a:r>
            <a:r>
              <a:rPr lang="en-US" sz="2400" dirty="0" smtClean="0"/>
              <a:t>Linguistics</a:t>
            </a:r>
          </a:p>
          <a:p>
            <a:pPr marL="0" indent="0" algn="ctr">
              <a:spcBef>
                <a:spcPct val="50000"/>
              </a:spcBef>
            </a:pPr>
            <a:r>
              <a:rPr lang="en-US" sz="2400" dirty="0" smtClean="0"/>
              <a:t>(BCGL </a:t>
            </a:r>
            <a:r>
              <a:rPr lang="en-US" sz="2400" dirty="0"/>
              <a:t>14)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0" indent="0" algn="ctr" eaLnBrk="1" hangingPunct="1">
              <a:spcBef>
                <a:spcPct val="50000"/>
              </a:spcBef>
            </a:pPr>
            <a:r>
              <a:rPr lang="fr-CH" altLang="fr-FR" sz="2200" dirty="0" smtClean="0">
                <a:ea typeface="Arial Unicode MS" pitchFamily="34" charset="-128"/>
              </a:rPr>
              <a:t>16-17 </a:t>
            </a:r>
            <a:r>
              <a:rPr lang="fr-CH" altLang="fr-FR" sz="2200" dirty="0" err="1" smtClean="0">
                <a:ea typeface="Arial Unicode MS" pitchFamily="34" charset="-128"/>
              </a:rPr>
              <a:t>December</a:t>
            </a:r>
            <a:r>
              <a:rPr lang="fr-CH" altLang="fr-FR" sz="2200" dirty="0" smtClean="0">
                <a:ea typeface="Arial Unicode MS" pitchFamily="34" charset="-128"/>
              </a:rPr>
              <a:t> 2021</a:t>
            </a:r>
            <a:endParaRPr lang="fr-FR" altLang="fr-FR" sz="2200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29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431674" y="1646061"/>
            <a:ext cx="111605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altLang="fr-FR" sz="2200" dirty="0">
                <a:solidFill>
                  <a:srgbClr val="0070C0"/>
                </a:solidFill>
                <a:ea typeface="Arial Unicode MS" pitchFamily="34" charset="-128"/>
              </a:rPr>
              <a:t>Non-perfect syntactic-looking phenomena that on minimalist standards do not qualify as being syntactic anymore include </a:t>
            </a:r>
            <a:endParaRPr lang="fr-FR" altLang="fr-FR" sz="2200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dustbin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2" y="765174"/>
            <a:ext cx="2761393" cy="317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31674" y="2560711"/>
            <a:ext cx="786616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ellipsis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0" indent="0">
              <a:spcBef>
                <a:spcPct val="50000"/>
              </a:spcBef>
            </a:pPr>
            <a:r>
              <a:rPr lang="fr-CH" altLang="fr-FR" sz="2200" dirty="0">
                <a:ea typeface="Arial Unicode MS" pitchFamily="34" charset="-128"/>
              </a:rPr>
              <a:t>	 </a:t>
            </a:r>
            <a:r>
              <a:rPr lang="fr-CH" altLang="fr-FR" sz="2200" dirty="0" smtClean="0">
                <a:ea typeface="Arial Unicode MS" pitchFamily="34" charset="-128"/>
              </a:rPr>
              <a:t> of </a:t>
            </a:r>
            <a:r>
              <a:rPr lang="en-US" altLang="fr-FR" sz="2200" dirty="0">
                <a:ea typeface="Arial Unicode MS" pitchFamily="34" charset="-128"/>
              </a:rPr>
              <a:t>words, phrases and sometimes entire CPs 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77591" y="3608463"/>
            <a:ext cx="8589428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copy </a:t>
            </a:r>
            <a:r>
              <a:rPr lang="fr-CH" altLang="fr-FR" sz="2200" dirty="0" err="1" smtClean="0">
                <a:ea typeface="Arial Unicode MS" pitchFamily="34" charset="-128"/>
              </a:rPr>
              <a:t>deletion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0" indent="0">
              <a:spcBef>
                <a:spcPct val="50000"/>
              </a:spcBef>
            </a:pPr>
            <a:r>
              <a:rPr lang="fr-CH" altLang="fr-FR" sz="2200" dirty="0">
                <a:ea typeface="Arial Unicode MS" pitchFamily="34" charset="-128"/>
              </a:rPr>
              <a:t>	</a:t>
            </a:r>
            <a:r>
              <a:rPr lang="fr-CH" altLang="fr-FR" sz="2200" dirty="0" smtClean="0">
                <a:ea typeface="Arial Unicode MS" pitchFamily="34" charset="-128"/>
              </a:rPr>
              <a:t>  </a:t>
            </a:r>
            <a:r>
              <a:rPr lang="en-US" altLang="fr-FR" sz="2200" dirty="0">
                <a:ea typeface="Arial Unicode MS" pitchFamily="34" charset="-128"/>
              </a:rPr>
              <a:t>the highest copy is pronounced and all others are deleted "at PF"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314497" y="126745"/>
            <a:ext cx="7933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da-DK" altLang="fr-FR" dirty="0">
                <a:ea typeface="Arial Unicode MS" pitchFamily="34" charset="-128"/>
              </a:rPr>
              <a:t>Merchant </a:t>
            </a:r>
            <a:r>
              <a:rPr lang="da-DK" altLang="fr-FR" dirty="0" smtClean="0">
                <a:ea typeface="Arial Unicode MS" pitchFamily="34" charset="-128"/>
              </a:rPr>
              <a:t>(2001</a:t>
            </a:r>
            <a:r>
              <a:rPr lang="da-DK" altLang="fr-FR" dirty="0">
                <a:ea typeface="Arial Unicode MS" pitchFamily="34" charset="-128"/>
              </a:rPr>
              <a:t>, 2004, </a:t>
            </a:r>
            <a:r>
              <a:rPr lang="da-DK" altLang="fr-FR" dirty="0" smtClean="0">
                <a:ea typeface="Arial Unicode MS" pitchFamily="34" charset="-128"/>
              </a:rPr>
              <a:t>2018), </a:t>
            </a:r>
            <a:r>
              <a:rPr lang="da-DK" altLang="fr-FR" dirty="0">
                <a:ea typeface="Arial Unicode MS" pitchFamily="34" charset="-128"/>
              </a:rPr>
              <a:t>Fox &amp; Lasnik </a:t>
            </a:r>
            <a:r>
              <a:rPr lang="da-DK" altLang="fr-FR" dirty="0" smtClean="0">
                <a:ea typeface="Arial Unicode MS" pitchFamily="34" charset="-128"/>
              </a:rPr>
              <a:t>(2003), </a:t>
            </a:r>
            <a:r>
              <a:rPr lang="da-DK" altLang="fr-FR" dirty="0">
                <a:ea typeface="Arial Unicode MS" pitchFamily="34" charset="-128"/>
              </a:rPr>
              <a:t>Gengel </a:t>
            </a:r>
            <a:r>
              <a:rPr lang="da-DK" altLang="fr-FR" dirty="0" smtClean="0">
                <a:ea typeface="Arial Unicode MS" pitchFamily="34" charset="-128"/>
              </a:rPr>
              <a:t>(2009)</a:t>
            </a:r>
            <a:endParaRPr lang="fr-FR" altLang="fr-FR" dirty="0">
              <a:ea typeface="Arial Unicode MS" pitchFamily="34" charset="-12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314497" y="516271"/>
            <a:ext cx="76877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GB" dirty="0" smtClean="0"/>
              <a:t>Chomsky (1993), </a:t>
            </a:r>
            <a:r>
              <a:rPr lang="en-US" dirty="0" err="1"/>
              <a:t>Bošković</a:t>
            </a:r>
            <a:r>
              <a:rPr lang="en-US" dirty="0"/>
              <a:t> (2001) and Franks &amp; </a:t>
            </a:r>
            <a:r>
              <a:rPr lang="en-US" dirty="0" err="1"/>
              <a:t>Bošković</a:t>
            </a:r>
            <a:r>
              <a:rPr lang="en-US" dirty="0"/>
              <a:t> (2001)</a:t>
            </a:r>
            <a:r>
              <a:rPr lang="en-GB" dirty="0" smtClean="0"/>
              <a:t> </a:t>
            </a:r>
            <a:endParaRPr lang="fr-FR" altLang="fr-FR" dirty="0">
              <a:ea typeface="Arial Unicode MS" pitchFamily="34" charset="-128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2506" y="4842413"/>
            <a:ext cx="108164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PF </a:t>
            </a:r>
            <a:r>
              <a:rPr lang="fr-CH" altLang="fr-FR" sz="2200" dirty="0" err="1" smtClean="0">
                <a:ea typeface="Arial Unicode MS" pitchFamily="34" charset="-128"/>
              </a:rPr>
              <a:t>movement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60000" indent="0">
              <a:spcBef>
                <a:spcPct val="50000"/>
              </a:spcBef>
            </a:pPr>
            <a:r>
              <a:rPr lang="en-US" altLang="fr-FR" sz="2200" dirty="0" smtClean="0">
                <a:ea typeface="Arial Unicode MS" pitchFamily="34" charset="-128"/>
              </a:rPr>
              <a:t>remove </a:t>
            </a:r>
            <a:r>
              <a:rPr lang="en-US" altLang="fr-FR" sz="2200" dirty="0">
                <a:ea typeface="Arial Unicode MS" pitchFamily="34" charset="-128"/>
              </a:rPr>
              <a:t>displacement operations from NS that do not appear to have any syntactic or semantic motivation, or which violate otherwise well-established syntactic generalizations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309580" y="894814"/>
            <a:ext cx="84498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GB" dirty="0" err="1"/>
              <a:t>Sauerland</a:t>
            </a:r>
            <a:r>
              <a:rPr lang="en-GB" dirty="0"/>
              <a:t> </a:t>
            </a:r>
            <a:r>
              <a:rPr lang="en-GB" dirty="0" smtClean="0"/>
              <a:t>(1998), </a:t>
            </a:r>
            <a:r>
              <a:rPr lang="en-GB" dirty="0"/>
              <a:t>Chomsky </a:t>
            </a:r>
            <a:r>
              <a:rPr lang="en-GB" dirty="0" smtClean="0"/>
              <a:t>(2001</a:t>
            </a:r>
            <a:r>
              <a:rPr lang="en-GB" dirty="0"/>
              <a:t>: </a:t>
            </a:r>
            <a:r>
              <a:rPr lang="en-GB" dirty="0" smtClean="0"/>
              <a:t>21ff), </a:t>
            </a:r>
            <a:r>
              <a:rPr lang="en-GB" dirty="0" err="1"/>
              <a:t>Embick</a:t>
            </a:r>
            <a:r>
              <a:rPr lang="en-GB" dirty="0"/>
              <a:t> &amp; </a:t>
            </a:r>
            <a:r>
              <a:rPr lang="en-GB" dirty="0" err="1"/>
              <a:t>Noyer</a:t>
            </a:r>
            <a:r>
              <a:rPr lang="en-GB" dirty="0"/>
              <a:t> </a:t>
            </a:r>
            <a:r>
              <a:rPr lang="en-GB" dirty="0" smtClean="0"/>
              <a:t>(2001), </a:t>
            </a:r>
            <a:r>
              <a:rPr lang="en-GB" dirty="0" err="1"/>
              <a:t>Sauerland</a:t>
            </a:r>
            <a:r>
              <a:rPr lang="en-GB" dirty="0"/>
              <a:t> &amp; </a:t>
            </a:r>
            <a:r>
              <a:rPr lang="en-GB" dirty="0" err="1"/>
              <a:t>Elbourne</a:t>
            </a:r>
            <a:r>
              <a:rPr lang="en-GB" dirty="0"/>
              <a:t> </a:t>
            </a:r>
            <a:r>
              <a:rPr lang="en-GB" dirty="0" smtClean="0"/>
              <a:t>(2002)</a:t>
            </a:r>
            <a:endParaRPr lang="fr-FR" altLang="fr-FR" dirty="0">
              <a:ea typeface="Arial Unicode MS" pitchFamily="34" charset="-128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8967019" y="2560711"/>
            <a:ext cx="2879541" cy="2109612"/>
            <a:chOff x="8967019" y="2560711"/>
            <a:chExt cx="2879541" cy="2109612"/>
          </a:xfrm>
        </p:grpSpPr>
        <p:sp>
          <p:nvSpPr>
            <p:cNvPr id="5" name="Accolade fermante 4"/>
            <p:cNvSpPr/>
            <p:nvPr/>
          </p:nvSpPr>
          <p:spPr>
            <a:xfrm>
              <a:off x="8967019" y="2560711"/>
              <a:ext cx="314633" cy="2109612"/>
            </a:xfrm>
            <a:prstGeom prst="rightBrac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9550400" y="3380394"/>
              <a:ext cx="229616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deletion</a:t>
              </a:r>
              <a:r>
                <a:rPr lang="fr-CH" altLang="fr-FR" sz="2200" dirty="0" smtClean="0">
                  <a:ea typeface="Arial Unicode MS" pitchFamily="34" charset="-128"/>
                </a:rPr>
                <a:t> at PF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867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431674" y="1240644"/>
            <a:ext cx="111605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none of this is what phonologists call phonology</a:t>
            </a:r>
            <a:endParaRPr lang="fr-FR" altLang="fr-FR" sz="22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dustbin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2" y="765174"/>
            <a:ext cx="2761393" cy="317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31674" y="2010102"/>
            <a:ext cx="1076726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ellipsis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p</a:t>
            </a:r>
            <a:r>
              <a:rPr lang="en-US" altLang="fr-FR" sz="2200" dirty="0" smtClean="0">
                <a:ea typeface="Arial Unicode MS" pitchFamily="34" charset="-128"/>
              </a:rPr>
              <a:t>honological </a:t>
            </a:r>
            <a:r>
              <a:rPr lang="en-US" altLang="fr-FR" sz="2200" dirty="0">
                <a:ea typeface="Arial Unicode MS" pitchFamily="34" charset="-128"/>
              </a:rPr>
              <a:t>computation may delete features or segments, but certainly not words, VPs or </a:t>
            </a:r>
            <a:r>
              <a:rPr lang="en-US" altLang="fr-FR" sz="2200" dirty="0" smtClean="0">
                <a:ea typeface="Arial Unicode MS" pitchFamily="34" charset="-128"/>
              </a:rPr>
              <a:t>CPs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no </a:t>
            </a:r>
            <a:r>
              <a:rPr lang="en-US" altLang="fr-FR" sz="2200" dirty="0">
                <a:ea typeface="Arial Unicode MS" pitchFamily="34" charset="-128"/>
              </a:rPr>
              <a:t>phonological theory is suited for the manipulation of this kind of object, which phonologists look at like an ant looks at a jumbo </a:t>
            </a:r>
            <a:r>
              <a:rPr lang="en-US" altLang="fr-FR" sz="2200" dirty="0" smtClean="0">
                <a:ea typeface="Arial Unicode MS" pitchFamily="34" charset="-128"/>
              </a:rPr>
              <a:t>jet.</a:t>
            </a:r>
            <a:endParaRPr lang="fr-FR" altLang="fr-FR" sz="2200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7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dustbin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2" y="765174"/>
            <a:ext cx="2761393" cy="317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77590" y="953747"/>
            <a:ext cx="11283467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copy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deletion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lower </a:t>
            </a:r>
            <a:r>
              <a:rPr lang="en-US" altLang="fr-FR" sz="2200" dirty="0">
                <a:ea typeface="Arial Unicode MS" pitchFamily="34" charset="-128"/>
              </a:rPr>
              <a:t>copies are "deleted in PF, unless pronunciation in the head position would give rise to a PF violation" (Franks &amp; </a:t>
            </a:r>
            <a:r>
              <a:rPr lang="en-US" altLang="fr-FR" sz="2200" dirty="0" err="1">
                <a:ea typeface="Arial Unicode MS" pitchFamily="34" charset="-128"/>
              </a:rPr>
              <a:t>Bošković</a:t>
            </a:r>
            <a:r>
              <a:rPr lang="en-US" altLang="fr-FR" sz="2200" dirty="0">
                <a:ea typeface="Arial Unicode MS" pitchFamily="34" charset="-128"/>
              </a:rPr>
              <a:t> 2001: 176</a:t>
            </a:r>
            <a:r>
              <a:rPr lang="en-US" altLang="fr-FR" sz="2200" dirty="0" smtClean="0">
                <a:ea typeface="Arial Unicode MS" pitchFamily="34" charset="-128"/>
              </a:rPr>
              <a:t>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7590" y="2320437"/>
            <a:ext cx="1128346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PF violation:</a:t>
            </a:r>
          </a:p>
          <a:p>
            <a:pPr marL="911225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absence of a "</a:t>
            </a:r>
            <a:r>
              <a:rPr lang="en-US" altLang="fr-FR" sz="2200" dirty="0">
                <a:ea typeface="Arial Unicode MS" pitchFamily="34" charset="-128"/>
              </a:rPr>
              <a:t>repair" strategy which places a word before the enclitic. </a:t>
            </a:r>
            <a:endParaRPr lang="en-US" altLang="fr-FR" sz="2200" dirty="0" smtClean="0">
              <a:ea typeface="Arial Unicode MS" pitchFamily="34" charset="-128"/>
            </a:endParaRPr>
          </a:p>
          <a:p>
            <a:pPr marL="911225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the </a:t>
            </a:r>
            <a:r>
              <a:rPr lang="en-US" altLang="fr-FR" sz="2200" dirty="0">
                <a:ea typeface="Arial Unicode MS" pitchFamily="34" charset="-128"/>
              </a:rPr>
              <a:t>result is an enclitic without host, which leads to ungrammaticality</a:t>
            </a:r>
            <a:r>
              <a:rPr lang="en-US" altLang="fr-FR" sz="2200" dirty="0" smtClean="0">
                <a:ea typeface="Arial Unicode MS" pitchFamily="34" charset="-128"/>
              </a:rPr>
              <a:t>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7590" y="3814941"/>
            <a:ext cx="112834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Franks </a:t>
            </a:r>
            <a:r>
              <a:rPr lang="en-US" altLang="fr-FR" sz="2200" dirty="0">
                <a:ea typeface="Arial Unicode MS" pitchFamily="34" charset="-128"/>
              </a:rPr>
              <a:t>&amp; </a:t>
            </a:r>
            <a:r>
              <a:rPr lang="en-US" altLang="fr-FR" sz="2200" dirty="0" err="1">
                <a:ea typeface="Arial Unicode MS" pitchFamily="34" charset="-128"/>
              </a:rPr>
              <a:t>Bošković</a:t>
            </a:r>
            <a:r>
              <a:rPr lang="en-US" altLang="fr-FR" sz="2200" dirty="0">
                <a:ea typeface="Arial Unicode MS" pitchFamily="34" charset="-128"/>
              </a:rPr>
              <a:t> (2001: 175) say that the effect results from a "phonological difference</a:t>
            </a:r>
            <a:r>
              <a:rPr lang="en-US" altLang="fr-FR" sz="2200" dirty="0" smtClean="0">
                <a:ea typeface="Arial Unicode MS" pitchFamily="34" charset="-128"/>
              </a:rPr>
              <a:t>"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77590" y="4719511"/>
            <a:ext cx="1128346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nothing</a:t>
            </a:r>
            <a:r>
              <a:rPr lang="fr-CH" altLang="fr-FR" sz="2200" dirty="0" smtClean="0">
                <a:ea typeface="Arial Unicode MS" pitchFamily="34" charset="-128"/>
              </a:rPr>
              <a:t> of all </a:t>
            </a:r>
            <a:r>
              <a:rPr lang="fr-CH" altLang="fr-FR" sz="2200" dirty="0" err="1" smtClean="0">
                <a:ea typeface="Arial Unicode MS" pitchFamily="34" charset="-128"/>
              </a:rPr>
              <a:t>that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phonological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repairs that engage entire morphemes are certainly not the result of phonological </a:t>
            </a:r>
            <a:r>
              <a:rPr lang="en-US" altLang="fr-FR" sz="2200" dirty="0" smtClean="0">
                <a:ea typeface="Arial Unicode MS" pitchFamily="34" charset="-128"/>
              </a:rPr>
              <a:t>computation</a:t>
            </a:r>
          </a:p>
          <a:p>
            <a:pPr marL="911225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phonology has no idea whether an item is a copy or not, and in case it is, whether it is higher or lower.</a:t>
            </a:r>
            <a:endParaRPr lang="en-US" altLang="fr-FR" sz="2200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8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dustbin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2" y="765174"/>
            <a:ext cx="2761393" cy="317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2506" y="1587927"/>
            <a:ext cx="10816436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PF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movement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linearization upon Vocabulary Insertion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PF movement occurs after linearization and is based on linear precedence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thus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hierarchical</a:t>
            </a:r>
            <a:r>
              <a:rPr lang="fr-CH" altLang="fr-FR" sz="2200" dirty="0" smtClean="0">
                <a:ea typeface="Arial Unicode MS" pitchFamily="34" charset="-128"/>
              </a:rPr>
              <a:t> structure </a:t>
            </a:r>
            <a:r>
              <a:rPr lang="fr-CH" altLang="fr-FR" sz="2200" dirty="0" err="1" smtClean="0">
                <a:ea typeface="Arial Unicode MS" pitchFamily="34" charset="-128"/>
              </a:rPr>
              <a:t>with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syntactic</a:t>
            </a:r>
            <a:r>
              <a:rPr lang="fr-CH" altLang="fr-FR" sz="2200" dirty="0" smtClean="0">
                <a:ea typeface="Arial Unicode MS" pitchFamily="34" charset="-128"/>
              </a:rPr>
              <a:t> labels (</a:t>
            </a:r>
            <a:r>
              <a:rPr lang="fr-CH" altLang="fr-FR" sz="2200" dirty="0" err="1" smtClean="0">
                <a:ea typeface="Arial Unicode MS" pitchFamily="34" charset="-128"/>
              </a:rPr>
              <a:t>trees</a:t>
            </a:r>
            <a:r>
              <a:rPr lang="fr-CH" altLang="fr-FR" sz="2200" dirty="0" smtClean="0">
                <a:ea typeface="Arial Unicode MS" pitchFamily="34" charset="-128"/>
              </a:rPr>
              <a:t>), </a:t>
            </a:r>
            <a:r>
              <a:rPr lang="fr-CH" altLang="fr-FR" sz="2200" dirty="0" err="1" smtClean="0">
                <a:ea typeface="Arial Unicode MS" pitchFamily="34" charset="-128"/>
              </a:rPr>
              <a:t>linearity</a:t>
            </a:r>
            <a:r>
              <a:rPr lang="fr-CH" altLang="fr-FR" sz="2200" dirty="0" smtClean="0">
                <a:ea typeface="Arial Unicode MS" pitchFamily="34" charset="-128"/>
              </a:rPr>
              <a:t> and </a:t>
            </a:r>
            <a:r>
              <a:rPr lang="fr-CH" altLang="fr-FR" sz="2200" dirty="0" err="1" smtClean="0">
                <a:ea typeface="Arial Unicode MS" pitchFamily="34" charset="-128"/>
              </a:rPr>
              <a:t>phonological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material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coexist</a:t>
            </a:r>
            <a:r>
              <a:rPr lang="fr-CH" altLang="fr-FR" sz="2200" dirty="0" smtClean="0">
                <a:ea typeface="Arial Unicode MS" pitchFamily="34" charset="-128"/>
              </a:rPr>
              <a:t> in a </a:t>
            </a:r>
            <a:r>
              <a:rPr lang="fr-CH" altLang="fr-FR" sz="2200" dirty="0" err="1" smtClean="0">
                <a:ea typeface="Arial Unicode MS" pitchFamily="34" charset="-128"/>
              </a:rPr>
              <a:t>space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where</a:t>
            </a:r>
            <a:r>
              <a:rPr lang="fr-CH" altLang="fr-FR" sz="2200" dirty="0" smtClean="0">
                <a:ea typeface="Arial Unicode MS" pitchFamily="34" charset="-128"/>
              </a:rPr>
              <a:t> computation (PF </a:t>
            </a:r>
            <a:r>
              <a:rPr lang="fr-CH" altLang="fr-FR" sz="2200" dirty="0" err="1" smtClean="0">
                <a:ea typeface="Arial Unicode MS" pitchFamily="34" charset="-128"/>
              </a:rPr>
              <a:t>movement</a:t>
            </a:r>
            <a:r>
              <a:rPr lang="fr-CH" altLang="fr-FR" sz="2200" dirty="0" smtClean="0">
                <a:ea typeface="Arial Unicode MS" pitchFamily="34" charset="-128"/>
              </a:rPr>
              <a:t>)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carried</a:t>
            </a:r>
            <a:r>
              <a:rPr lang="fr-CH" altLang="fr-FR" sz="2200" dirty="0" smtClean="0">
                <a:ea typeface="Arial Unicode MS" pitchFamily="34" charset="-128"/>
              </a:rPr>
              <a:t> out.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31562" y="323393"/>
            <a:ext cx="4944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da-DK" altLang="fr-FR" dirty="0" smtClean="0">
                <a:ea typeface="Arial Unicode MS" pitchFamily="34" charset="-128"/>
              </a:rPr>
              <a:t>Embick &amp; Noyer (2001)</a:t>
            </a:r>
            <a:endParaRPr lang="fr-FR" altLang="fr-FR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13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1919289" y="2054319"/>
            <a:ext cx="8504237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en-GB" sz="5000" b="1" dirty="0">
                <a:solidFill>
                  <a:srgbClr val="0070C0"/>
                </a:solidFill>
              </a:rPr>
              <a:t>3</a:t>
            </a:r>
            <a:endParaRPr lang="en-GB" sz="5000" b="1" dirty="0" smtClean="0">
              <a:solidFill>
                <a:srgbClr val="0070C0"/>
              </a:solidFill>
            </a:endParaRPr>
          </a:p>
          <a:p>
            <a:pPr marL="0" indent="0" algn="ctr">
              <a:spcBef>
                <a:spcPct val="50000"/>
              </a:spcBef>
            </a:pPr>
            <a:r>
              <a:rPr lang="en-GB" sz="5000" b="1" dirty="0">
                <a:solidFill>
                  <a:srgbClr val="0070C0"/>
                </a:solidFill>
              </a:rPr>
              <a:t>A</a:t>
            </a:r>
            <a:r>
              <a:rPr lang="en-GB" sz="5000" b="1" dirty="0" smtClean="0">
                <a:solidFill>
                  <a:srgbClr val="0070C0"/>
                </a:solidFill>
              </a:rPr>
              <a:t> modular monster</a:t>
            </a:r>
            <a:endParaRPr lang="en-GB" sz="5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431675" y="1133125"/>
            <a:ext cx="777063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the </a:t>
            </a:r>
            <a:r>
              <a:rPr lang="fr-CH" altLang="fr-FR" sz="2200" dirty="0" err="1" smtClean="0">
                <a:ea typeface="Arial Unicode MS" pitchFamily="34" charset="-128"/>
              </a:rPr>
              <a:t>mind</a:t>
            </a:r>
            <a:r>
              <a:rPr lang="fr-CH" altLang="fr-FR" sz="2200" dirty="0" smtClean="0">
                <a:ea typeface="Arial Unicode MS" pitchFamily="34" charset="-128"/>
              </a:rPr>
              <a:t>/</a:t>
            </a:r>
            <a:r>
              <a:rPr lang="fr-CH" altLang="fr-FR" sz="2200" dirty="0" err="1" smtClean="0">
                <a:ea typeface="Arial Unicode MS" pitchFamily="34" charset="-128"/>
              </a:rPr>
              <a:t>brain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made of a </a:t>
            </a:r>
            <a:r>
              <a:rPr lang="fr-CH" altLang="fr-FR" sz="2200" dirty="0" err="1" smtClean="0">
                <a:ea typeface="Arial Unicode MS" pitchFamily="34" charset="-128"/>
              </a:rPr>
              <a:t>number</a:t>
            </a:r>
            <a:r>
              <a:rPr lang="fr-CH" altLang="fr-FR" sz="2200" dirty="0" smtClean="0">
                <a:ea typeface="Arial Unicode MS" pitchFamily="34" charset="-128"/>
              </a:rPr>
              <a:t> of distinct </a:t>
            </a:r>
            <a:r>
              <a:rPr lang="fr-CH" altLang="fr-FR" sz="2200" dirty="0" err="1" smtClean="0">
                <a:ea typeface="Arial Unicode MS" pitchFamily="34" charset="-128"/>
              </a:rPr>
              <a:t>functional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units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that</a:t>
            </a:r>
            <a:r>
              <a:rPr lang="fr-CH" altLang="fr-FR" sz="2200" dirty="0" smtClean="0">
                <a:ea typeface="Arial Unicode MS" pitchFamily="34" charset="-128"/>
              </a:rPr>
              <a:t> carry out computation, </a:t>
            </a:r>
            <a:r>
              <a:rPr lang="fr-CH" altLang="fr-FR" sz="2200" dirty="0" err="1" smtClean="0">
                <a:ea typeface="Arial Unicode MS" pitchFamily="34" charset="-128"/>
              </a:rPr>
              <a:t>each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being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competent</a:t>
            </a:r>
            <a:r>
              <a:rPr lang="fr-CH" altLang="fr-FR" sz="2200" dirty="0" smtClean="0">
                <a:ea typeface="Arial Unicode MS" pitchFamily="34" charset="-128"/>
              </a:rPr>
              <a:t> for a </a:t>
            </a:r>
            <a:r>
              <a:rPr lang="fr-CH" altLang="fr-FR" sz="2200" dirty="0" err="1" smtClean="0">
                <a:ea typeface="Arial Unicode MS" pitchFamily="34" charset="-128"/>
              </a:rPr>
              <a:t>specific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task</a:t>
            </a:r>
            <a:r>
              <a:rPr lang="fr-CH" altLang="fr-FR" sz="2200" dirty="0" smtClean="0">
                <a:ea typeface="Arial Unicode MS" pitchFamily="34" charset="-128"/>
              </a:rPr>
              <a:t> (</a:t>
            </a:r>
            <a:r>
              <a:rPr lang="fr-CH" altLang="fr-FR" sz="2200" dirty="0" err="1" smtClean="0">
                <a:ea typeface="Arial Unicode MS" pitchFamily="34" charset="-128"/>
              </a:rPr>
              <a:t>Fodor</a:t>
            </a:r>
            <a:r>
              <a:rPr lang="fr-CH" altLang="fr-FR" sz="2200" dirty="0" smtClean="0">
                <a:ea typeface="Arial Unicode MS" pitchFamily="34" charset="-128"/>
              </a:rPr>
              <a:t> 1983).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modularity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2" y="765174"/>
            <a:ext cx="2761393" cy="317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31675" y="2509167"/>
            <a:ext cx="786616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roots</a:t>
            </a:r>
            <a:r>
              <a:rPr lang="fr-CH" altLang="fr-FR" sz="2200" dirty="0" smtClean="0">
                <a:ea typeface="Arial Unicode MS" pitchFamily="34" charset="-128"/>
              </a:rPr>
              <a:t> in 19th </a:t>
            </a:r>
            <a:r>
              <a:rPr lang="fr-CH" altLang="fr-FR" sz="2200" dirty="0" err="1" smtClean="0">
                <a:ea typeface="Arial Unicode MS" pitchFamily="34" charset="-128"/>
              </a:rPr>
              <a:t>century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phrenology</a:t>
            </a:r>
            <a:r>
              <a:rPr lang="fr-CH" altLang="fr-FR" sz="2200" dirty="0" smtClean="0">
                <a:ea typeface="Arial Unicode MS" pitchFamily="34" charset="-128"/>
              </a:rPr>
              <a:t> (F-J Gall), </a:t>
            </a:r>
            <a:r>
              <a:rPr lang="fr-CH" altLang="fr-FR" sz="2200" dirty="0" err="1" smtClean="0">
                <a:ea typeface="Arial Unicode MS" pitchFamily="34" charset="-128"/>
              </a:rPr>
              <a:t>which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already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was</a:t>
            </a:r>
            <a:r>
              <a:rPr lang="fr-CH" altLang="fr-FR" sz="2200" dirty="0" smtClean="0">
                <a:ea typeface="Arial Unicode MS" pitchFamily="34" charset="-128"/>
              </a:rPr>
              <a:t> about the </a:t>
            </a:r>
            <a:r>
              <a:rPr lang="fr-CH" altLang="fr-FR" sz="2200" dirty="0" err="1" smtClean="0">
                <a:ea typeface="Arial Unicode MS" pitchFamily="34" charset="-128"/>
              </a:rPr>
              <a:t>mind</a:t>
            </a:r>
            <a:r>
              <a:rPr lang="fr-CH" altLang="fr-FR" sz="2200" dirty="0" smtClean="0">
                <a:ea typeface="Arial Unicode MS" pitchFamily="34" charset="-128"/>
              </a:rPr>
              <a:t> and the </a:t>
            </a:r>
            <a:r>
              <a:rPr lang="fr-CH" altLang="fr-FR" sz="2200" dirty="0" err="1" smtClean="0">
                <a:ea typeface="Arial Unicode MS" pitchFamily="34" charset="-128"/>
              </a:rPr>
              <a:t>brain</a:t>
            </a:r>
            <a:endParaRPr lang="fr-FR" altLang="fr-FR" sz="2200" dirty="0">
              <a:ea typeface="Arial Unicode MS" pitchFamily="34" charset="-128"/>
            </a:endParaRPr>
          </a:p>
        </p:txBody>
      </p:sp>
      <p:pic>
        <p:nvPicPr>
          <p:cNvPr id="13" name="Picture 4" descr="421px-Phrenology-journ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815" y="1357550"/>
            <a:ext cx="3792537" cy="539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77592" y="3480643"/>
            <a:ext cx="802187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"the theory of linguistic structure [is], essentially, the abstract study of 'levels of representation'. [...] [A] level has a certain fixed and finite 'alphabet' of elements, which we will call its 'primes.' " </a:t>
            </a:r>
            <a:r>
              <a:rPr lang="en-US" altLang="fr-FR" sz="2200" dirty="0" smtClean="0">
                <a:ea typeface="Arial Unicode MS" pitchFamily="34" charset="-128"/>
              </a:rPr>
              <a:t>LSLT (Chomsky </a:t>
            </a:r>
            <a:r>
              <a:rPr lang="en-US" altLang="fr-FR" sz="2200" dirty="0">
                <a:ea typeface="Arial Unicode MS" pitchFamily="34" charset="-128"/>
              </a:rPr>
              <a:t>1955-56: 105)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766782" y="598692"/>
            <a:ext cx="6059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fr-CH" altLang="fr-FR" dirty="0" err="1" smtClean="0">
                <a:ea typeface="Arial Unicode MS" pitchFamily="34" charset="-128"/>
              </a:rPr>
              <a:t>Phrenology</a:t>
            </a:r>
            <a:r>
              <a:rPr lang="fr-CH" altLang="fr-FR" dirty="0" smtClean="0">
                <a:ea typeface="Arial Unicode MS" pitchFamily="34" charset="-128"/>
              </a:rPr>
              <a:t>: Sabbatini (1997), van </a:t>
            </a:r>
            <a:r>
              <a:rPr lang="fr-CH" altLang="fr-FR" dirty="0" err="1" smtClean="0">
                <a:ea typeface="Arial Unicode MS" pitchFamily="34" charset="-128"/>
              </a:rPr>
              <a:t>Wyhe</a:t>
            </a:r>
            <a:r>
              <a:rPr lang="fr-CH" altLang="fr-FR" dirty="0" smtClean="0">
                <a:ea typeface="Arial Unicode MS" pitchFamily="34" charset="-128"/>
              </a:rPr>
              <a:t> (2004)</a:t>
            </a:r>
            <a:endParaRPr lang="fr-FR" altLang="fr-FR" dirty="0">
              <a:ea typeface="Arial Unicode MS" pitchFamily="34" charset="-128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766782" y="141737"/>
            <a:ext cx="80731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fr-CH" altLang="fr-FR" dirty="0" err="1" smtClean="0">
                <a:ea typeface="Arial Unicode MS" pitchFamily="34" charset="-128"/>
              </a:rPr>
              <a:t>Modularity</a:t>
            </a:r>
            <a:r>
              <a:rPr lang="fr-CH" altLang="fr-FR" dirty="0" smtClean="0">
                <a:ea typeface="Arial Unicode MS" pitchFamily="34" charset="-128"/>
              </a:rPr>
              <a:t>: Robbins (2017), </a:t>
            </a:r>
            <a:r>
              <a:rPr lang="fr-CH" altLang="fr-FR" dirty="0" err="1" smtClean="0">
                <a:ea typeface="Arial Unicode MS" pitchFamily="34" charset="-128"/>
              </a:rPr>
              <a:t>Gerrans</a:t>
            </a:r>
            <a:r>
              <a:rPr lang="fr-CH" altLang="fr-FR" dirty="0" smtClean="0">
                <a:ea typeface="Arial Unicode MS" pitchFamily="34" charset="-128"/>
              </a:rPr>
              <a:t> (2002), </a:t>
            </a:r>
            <a:r>
              <a:rPr lang="fr-CH" altLang="fr-FR" dirty="0" err="1" smtClean="0">
                <a:ea typeface="Arial Unicode MS" pitchFamily="34" charset="-128"/>
              </a:rPr>
              <a:t>Carruthers</a:t>
            </a:r>
            <a:r>
              <a:rPr lang="fr-CH" altLang="fr-FR" dirty="0" smtClean="0">
                <a:ea typeface="Arial Unicode MS" pitchFamily="34" charset="-128"/>
              </a:rPr>
              <a:t> (2006), </a:t>
            </a:r>
            <a:r>
              <a:rPr lang="fr-CH" altLang="fr-FR" dirty="0" err="1" smtClean="0">
                <a:ea typeface="Arial Unicode MS" pitchFamily="34" charset="-128"/>
              </a:rPr>
              <a:t>Segal</a:t>
            </a:r>
            <a:r>
              <a:rPr lang="fr-CH" altLang="fr-FR" dirty="0" smtClean="0">
                <a:ea typeface="Arial Unicode MS" pitchFamily="34" charset="-128"/>
              </a:rPr>
              <a:t> (1996)</a:t>
            </a:r>
            <a:endParaRPr lang="fr-FR" altLang="fr-FR" dirty="0">
              <a:ea typeface="Arial Unicode MS" pitchFamily="34" charset="-128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72674" y="5166877"/>
            <a:ext cx="802187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the so-called inverted T (or Y) describes language as a set of three distinct </a:t>
            </a:r>
            <a:r>
              <a:rPr lang="en-US" altLang="fr-FR" sz="2200" dirty="0" smtClean="0">
                <a:ea typeface="Arial Unicode MS" pitchFamily="34" charset="-128"/>
              </a:rPr>
              <a:t>systems. </a:t>
            </a:r>
            <a:r>
              <a:rPr lang="en-US" altLang="fr-FR" sz="2200" dirty="0">
                <a:ea typeface="Arial Unicode MS" pitchFamily="34" charset="-128"/>
              </a:rPr>
              <a:t>Aspects </a:t>
            </a:r>
            <a:r>
              <a:rPr lang="en-US" altLang="fr-FR" sz="2200" dirty="0" smtClean="0">
                <a:ea typeface="Arial Unicode MS" pitchFamily="34" charset="-128"/>
              </a:rPr>
              <a:t>(Chomsky </a:t>
            </a:r>
            <a:r>
              <a:rPr lang="en-US" altLang="fr-FR" sz="2200" dirty="0">
                <a:ea typeface="Arial Unicode MS" pitchFamily="34" charset="-128"/>
              </a:rPr>
              <a:t>1965: </a:t>
            </a:r>
            <a:r>
              <a:rPr lang="en-US" altLang="fr-FR" sz="2200" dirty="0" smtClean="0">
                <a:ea typeface="Arial Unicode MS" pitchFamily="34" charset="-128"/>
              </a:rPr>
              <a:t>15f)</a:t>
            </a:r>
            <a:endParaRPr lang="fr-FR" altLang="fr-FR" sz="2200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36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modularity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1" y="911977"/>
            <a:ext cx="580595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domain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specificity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modules are </a:t>
            </a:r>
            <a:r>
              <a:rPr lang="fr-CH" altLang="fr-FR" sz="2200" dirty="0" err="1" smtClean="0">
                <a:ea typeface="Arial Unicode MS" pitchFamily="34" charset="-128"/>
              </a:rPr>
              <a:t>only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competent</a:t>
            </a:r>
            <a:r>
              <a:rPr lang="fr-CH" altLang="fr-FR" sz="2200" dirty="0" smtClean="0">
                <a:ea typeface="Arial Unicode MS" pitchFamily="34" charset="-128"/>
              </a:rPr>
              <a:t> for </a:t>
            </a:r>
            <a:r>
              <a:rPr lang="fr-CH" altLang="fr-FR" sz="2200" dirty="0" err="1" smtClean="0">
                <a:ea typeface="Arial Unicode MS" pitchFamily="34" charset="-128"/>
              </a:rPr>
              <a:t>their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own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domain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they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work</a:t>
            </a:r>
            <a:r>
              <a:rPr lang="fr-CH" altLang="fr-FR" sz="2200" dirty="0" smtClean="0">
                <a:ea typeface="Arial Unicode MS" pitchFamily="34" charset="-128"/>
              </a:rPr>
              <a:t> on </a:t>
            </a:r>
            <a:r>
              <a:rPr lang="fr-CH" altLang="fr-FR" sz="2200" dirty="0" err="1" smtClean="0">
                <a:ea typeface="Arial Unicode MS" pitchFamily="34" charset="-128"/>
              </a:rPr>
              <a:t>their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own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proprietary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vocabulary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6348432" y="2620929"/>
            <a:ext cx="2127381" cy="4205959"/>
            <a:chOff x="6348432" y="2652041"/>
            <a:chExt cx="2127381" cy="4205959"/>
          </a:xfrm>
        </p:grpSpPr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6389469" y="3887956"/>
              <a:ext cx="2066268" cy="29700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number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person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animacy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mood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voice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smtClean="0">
                  <a:ea typeface="Arial Unicode MS" pitchFamily="34" charset="-128"/>
                </a:rPr>
                <a:t>quantification</a:t>
              </a:r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6348432" y="2652041"/>
              <a:ext cx="2127381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spcBef>
                  <a:spcPct val="50000"/>
                </a:spcBef>
              </a:pPr>
              <a:r>
                <a:rPr lang="fr-CH" altLang="fr-FR" sz="2200" b="1" dirty="0" err="1" smtClean="0">
                  <a:solidFill>
                    <a:srgbClr val="0070C0"/>
                  </a:solidFill>
                  <a:ea typeface="Arial Unicode MS" pitchFamily="34" charset="-128"/>
                </a:rPr>
                <a:t>syntax</a:t>
              </a:r>
              <a:r>
                <a:rPr lang="fr-CH" altLang="fr-FR" sz="2200" b="1" dirty="0" smtClean="0">
                  <a:solidFill>
                    <a:srgbClr val="0070C0"/>
                  </a:solidFill>
                  <a:ea typeface="Arial Unicode MS" pitchFamily="34" charset="-128"/>
                </a:rPr>
                <a:t>, </a:t>
              </a:r>
              <a:r>
                <a:rPr lang="fr-CH" altLang="fr-FR" sz="2200" b="1" dirty="0" err="1" smtClean="0">
                  <a:solidFill>
                    <a:srgbClr val="0070C0"/>
                  </a:solidFill>
                  <a:ea typeface="Arial Unicode MS" pitchFamily="34" charset="-128"/>
                </a:rPr>
                <a:t>morphology</a:t>
              </a:r>
              <a:r>
                <a:rPr lang="fr-CH" altLang="fr-FR" sz="2200" b="1" dirty="0" smtClean="0">
                  <a:solidFill>
                    <a:srgbClr val="0070C0"/>
                  </a:solidFill>
                  <a:ea typeface="Arial Unicode MS" pitchFamily="34" charset="-128"/>
                </a:rPr>
                <a:t>, </a:t>
              </a:r>
              <a:r>
                <a:rPr lang="fr-CH" altLang="fr-FR" sz="2200" b="1" dirty="0" err="1" smtClean="0">
                  <a:solidFill>
                    <a:srgbClr val="0070C0"/>
                  </a:solidFill>
                  <a:ea typeface="Arial Unicode MS" pitchFamily="34" charset="-128"/>
                </a:rPr>
                <a:t>semantics</a:t>
              </a:r>
              <a:endParaRPr lang="fr-FR" altLang="fr-FR" sz="2200" b="1" dirty="0">
                <a:solidFill>
                  <a:srgbClr val="0070C0"/>
                </a:solidFill>
                <a:ea typeface="Arial Unicode MS" pitchFamily="34" charset="-128"/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9915208" y="3233554"/>
            <a:ext cx="2006874" cy="3569901"/>
            <a:chOff x="9915208" y="3233554"/>
            <a:chExt cx="2006874" cy="3569901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10122138" y="3833411"/>
              <a:ext cx="1675908" cy="29700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labiality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stopness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voicing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palatality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sonorancy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marL="0" indent="0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tone</a:t>
              </a:r>
              <a:endParaRPr lang="fr-CH" altLang="fr-FR" sz="2200" dirty="0" smtClean="0">
                <a:ea typeface="Arial Unicode MS" pitchFamily="34" charset="-128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9915208" y="3233554"/>
              <a:ext cx="2006874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spcBef>
                  <a:spcPct val="50000"/>
                </a:spcBef>
              </a:pPr>
              <a:r>
                <a:rPr lang="fr-CH" altLang="fr-FR" sz="2200" b="1" dirty="0" err="1" smtClean="0">
                  <a:solidFill>
                    <a:srgbClr val="0070C0"/>
                  </a:solidFill>
                  <a:ea typeface="Arial Unicode MS" pitchFamily="34" charset="-128"/>
                </a:rPr>
                <a:t>phonology</a:t>
              </a:r>
              <a:endParaRPr lang="fr-FR" altLang="fr-FR" sz="2200" b="1" dirty="0">
                <a:solidFill>
                  <a:srgbClr val="0070C0"/>
                </a:solidFill>
                <a:ea typeface="Arial Unicode MS" pitchFamily="34" charset="-128"/>
              </a:endParaRPr>
            </a:p>
          </p:txBody>
        </p:sp>
      </p:grp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816504" y="2093235"/>
            <a:ext cx="502692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fr-CH" altLang="fr-FR" sz="2200" dirty="0" err="1" smtClean="0">
                <a:ea typeface="Arial Unicode MS" pitchFamily="34" charset="-128"/>
              </a:rPr>
              <a:t>most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prominent</a:t>
            </a:r>
            <a:r>
              <a:rPr lang="fr-CH" altLang="fr-FR" sz="2200" dirty="0" smtClean="0">
                <a:ea typeface="Arial Unicode MS" pitchFamily="34" charset="-128"/>
              </a:rPr>
              <a:t> split in </a:t>
            </a:r>
            <a:r>
              <a:rPr lang="fr-CH" altLang="fr-FR" sz="2200" dirty="0" err="1" smtClean="0">
                <a:ea typeface="Arial Unicode MS" pitchFamily="34" charset="-128"/>
              </a:rPr>
              <a:t>language</a:t>
            </a:r>
            <a:r>
              <a:rPr lang="fr-CH" altLang="fr-FR" sz="2200" dirty="0" smtClean="0">
                <a:ea typeface="Arial Unicode MS" pitchFamily="34" charset="-128"/>
              </a:rPr>
              <a:t>: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816504" y="149057"/>
            <a:ext cx="51250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fr-CH" altLang="fr-FR" dirty="0" err="1" smtClean="0">
                <a:ea typeface="Arial Unicode MS" pitchFamily="34" charset="-128"/>
              </a:rPr>
              <a:t>Fodor</a:t>
            </a:r>
            <a:r>
              <a:rPr lang="fr-CH" altLang="fr-FR" dirty="0" smtClean="0">
                <a:ea typeface="Arial Unicode MS" pitchFamily="34" charset="-128"/>
              </a:rPr>
              <a:t> (1983: 58-64), </a:t>
            </a:r>
            <a:r>
              <a:rPr lang="fr-CH" altLang="fr-FR" dirty="0" err="1" smtClean="0">
                <a:ea typeface="Arial Unicode MS" pitchFamily="34" charset="-128"/>
              </a:rPr>
              <a:t>Coltheart</a:t>
            </a:r>
            <a:r>
              <a:rPr lang="fr-CH" altLang="fr-FR" dirty="0" smtClean="0">
                <a:ea typeface="Arial Unicode MS" pitchFamily="34" charset="-128"/>
              </a:rPr>
              <a:t> (1999), </a:t>
            </a:r>
            <a:r>
              <a:rPr lang="fr-CH" altLang="fr-FR" dirty="0" err="1" smtClean="0">
                <a:ea typeface="Arial Unicode MS" pitchFamily="34" charset="-128"/>
              </a:rPr>
              <a:t>Carruthers</a:t>
            </a:r>
            <a:r>
              <a:rPr lang="fr-CH" altLang="fr-FR" dirty="0" smtClean="0">
                <a:ea typeface="Arial Unicode MS" pitchFamily="34" charset="-128"/>
              </a:rPr>
              <a:t> (2006: 3-12), Collins (2017: 224), </a:t>
            </a:r>
            <a:r>
              <a:rPr lang="en-US" dirty="0" err="1"/>
              <a:t>Jackendoff</a:t>
            </a:r>
            <a:r>
              <a:rPr lang="en-US" dirty="0"/>
              <a:t> (1997: 41, 2002: 218-227).</a:t>
            </a:r>
            <a:endParaRPr lang="fr-FR" altLang="fr-FR" dirty="0">
              <a:ea typeface="Arial Unicode MS" pitchFamily="34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23551" y="3187397"/>
            <a:ext cx="557412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since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different</a:t>
            </a:r>
            <a:r>
              <a:rPr lang="fr-CH" altLang="fr-FR" sz="2200" dirty="0" smtClean="0">
                <a:ea typeface="Arial Unicode MS" pitchFamily="34" charset="-128"/>
              </a:rPr>
              <a:t> modules do not </a:t>
            </a:r>
            <a:r>
              <a:rPr lang="fr-CH" altLang="fr-FR" sz="2200" dirty="0" err="1" smtClean="0">
                <a:ea typeface="Arial Unicode MS" pitchFamily="34" charset="-128"/>
              </a:rPr>
              <a:t>speak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same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language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they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cannot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interpret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vocabulary</a:t>
            </a:r>
            <a:r>
              <a:rPr lang="fr-CH" altLang="fr-FR" sz="2200" dirty="0" smtClean="0">
                <a:ea typeface="Arial Unicode MS" pitchFamily="34" charset="-128"/>
              </a:rPr>
              <a:t> of </a:t>
            </a:r>
            <a:r>
              <a:rPr lang="fr-CH" altLang="fr-FR" sz="2200" dirty="0" err="1" smtClean="0">
                <a:ea typeface="Arial Unicode MS" pitchFamily="34" charset="-128"/>
              </a:rPr>
              <a:t>their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neighbours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377591" y="4604070"/>
            <a:ext cx="5851918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solidFill>
                  <a:srgbClr val="FF0000"/>
                </a:solidFill>
                <a:ea typeface="Arial Unicode MS" pitchFamily="34" charset="-128"/>
              </a:rPr>
              <a:t>modularity</a:t>
            </a:r>
            <a:r>
              <a:rPr lang="fr-CH" altLang="fr-FR" sz="2200" dirty="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solidFill>
                  <a:srgbClr val="FF0000"/>
                </a:solidFill>
                <a:ea typeface="Arial Unicode MS" pitchFamily="34" charset="-128"/>
              </a:rPr>
              <a:t>enforces</a:t>
            </a:r>
            <a:r>
              <a:rPr lang="fr-CH" altLang="fr-FR" sz="2200" dirty="0" smtClean="0">
                <a:solidFill>
                  <a:srgbClr val="FF0000"/>
                </a:solidFill>
                <a:ea typeface="Arial Unicode MS" pitchFamily="34" charset="-128"/>
              </a:rPr>
              <a:t> translation</a:t>
            </a:r>
          </a:p>
          <a:p>
            <a:pPr marL="360000" indent="0">
              <a:spcBef>
                <a:spcPct val="50000"/>
              </a:spcBef>
            </a:pPr>
            <a:r>
              <a:rPr lang="fr-CH" altLang="fr-FR" sz="2200" dirty="0" smtClean="0">
                <a:ea typeface="Arial Unicode MS" pitchFamily="34" charset="-128"/>
              </a:rPr>
              <a:t>if modules </a:t>
            </a:r>
            <a:r>
              <a:rPr lang="fr-CH" altLang="fr-FR" sz="2200" dirty="0" err="1" smtClean="0">
                <a:ea typeface="Arial Unicode MS" pitchFamily="34" charset="-128"/>
              </a:rPr>
              <a:t>want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smtClean="0">
                <a:ea typeface="Arial Unicode MS" pitchFamily="34" charset="-128"/>
              </a:rPr>
              <a:t>to exchange information, the </a:t>
            </a:r>
            <a:r>
              <a:rPr lang="fr-CH" altLang="fr-FR" sz="2200" dirty="0" err="1" smtClean="0">
                <a:ea typeface="Arial Unicode MS" pitchFamily="34" charset="-128"/>
              </a:rPr>
              <a:t>vocabulary</a:t>
            </a:r>
            <a:r>
              <a:rPr lang="fr-CH" altLang="fr-FR" sz="2200" dirty="0" smtClean="0">
                <a:ea typeface="Arial Unicode MS" pitchFamily="34" charset="-128"/>
              </a:rPr>
              <a:t> of the </a:t>
            </a:r>
            <a:r>
              <a:rPr lang="fr-CH" altLang="fr-FR" sz="2200" dirty="0" err="1" smtClean="0">
                <a:ea typeface="Arial Unicode MS" pitchFamily="34" charset="-128"/>
              </a:rPr>
              <a:t>sending</a:t>
            </a:r>
            <a:r>
              <a:rPr lang="fr-CH" altLang="fr-FR" sz="2200" dirty="0" smtClean="0">
                <a:ea typeface="Arial Unicode MS" pitchFamily="34" charset="-128"/>
              </a:rPr>
              <a:t> module </a:t>
            </a:r>
            <a:r>
              <a:rPr lang="fr-CH" altLang="fr-FR" sz="2200" dirty="0" err="1" smtClean="0">
                <a:ea typeface="Arial Unicode MS" pitchFamily="34" charset="-128"/>
              </a:rPr>
              <a:t>needs</a:t>
            </a:r>
            <a:r>
              <a:rPr lang="fr-CH" altLang="fr-FR" sz="2200" dirty="0" smtClean="0">
                <a:ea typeface="Arial Unicode MS" pitchFamily="34" charset="-128"/>
              </a:rPr>
              <a:t> to </a:t>
            </a:r>
            <a:r>
              <a:rPr lang="fr-CH" altLang="fr-FR" sz="2200" dirty="0" err="1" smtClean="0">
                <a:ea typeface="Arial Unicode MS" pitchFamily="34" charset="-128"/>
              </a:rPr>
              <a:t>be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translated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into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vocabulary</a:t>
            </a:r>
            <a:r>
              <a:rPr lang="fr-CH" altLang="fr-FR" sz="2200" dirty="0" smtClean="0">
                <a:ea typeface="Arial Unicode MS" pitchFamily="34" charset="-128"/>
              </a:rPr>
              <a:t> of the </a:t>
            </a:r>
            <a:r>
              <a:rPr lang="fr-CH" altLang="fr-FR" sz="2200" dirty="0" err="1" smtClean="0">
                <a:ea typeface="Arial Unicode MS" pitchFamily="34" charset="-128"/>
              </a:rPr>
              <a:t>receiving</a:t>
            </a:r>
            <a:r>
              <a:rPr lang="fr-CH" altLang="fr-FR" sz="2200" dirty="0" smtClean="0">
                <a:ea typeface="Arial Unicode MS" pitchFamily="34" charset="-128"/>
              </a:rPr>
              <a:t> module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8435412" y="4539727"/>
            <a:ext cx="1601830" cy="605479"/>
            <a:chOff x="7963465" y="4539727"/>
            <a:chExt cx="1601830" cy="605479"/>
          </a:xfrm>
        </p:grpSpPr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7963465" y="4539727"/>
              <a:ext cx="160183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>
                <a:spcBef>
                  <a:spcPct val="50000"/>
                </a:spcBef>
              </a:pPr>
              <a:r>
                <a:rPr lang="fr-CH" altLang="fr-FR" sz="2200" dirty="0" smtClean="0">
                  <a:solidFill>
                    <a:srgbClr val="FF0000"/>
                  </a:solidFill>
                  <a:ea typeface="Arial Unicode MS" pitchFamily="34" charset="-128"/>
                </a:rPr>
                <a:t>translation</a:t>
              </a:r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8038529" y="5145206"/>
              <a:ext cx="1451702" cy="0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6821420" y="1147033"/>
            <a:ext cx="5125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GB" dirty="0" err="1"/>
              <a:t>Jackendoff</a:t>
            </a:r>
            <a:r>
              <a:rPr lang="en-GB" dirty="0"/>
              <a:t> </a:t>
            </a:r>
            <a:r>
              <a:rPr lang="en-GB" dirty="0" smtClean="0"/>
              <a:t>(1997</a:t>
            </a:r>
            <a:r>
              <a:rPr lang="en-GB" dirty="0"/>
              <a:t>: </a:t>
            </a:r>
            <a:r>
              <a:rPr lang="en-GB" dirty="0" smtClean="0"/>
              <a:t>41), Chomsky (2000</a:t>
            </a:r>
            <a:r>
              <a:rPr lang="en-GB" dirty="0"/>
              <a:t>: </a:t>
            </a:r>
            <a:r>
              <a:rPr lang="en-GB" dirty="0" smtClean="0"/>
              <a:t>118)</a:t>
            </a:r>
            <a:endParaRPr lang="fr-FR" altLang="fr-FR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490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22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smtClean="0"/>
              <a:t>a </a:t>
            </a:r>
            <a:r>
              <a:rPr lang="fr-CH" altLang="fr-FR" sz="2400" b="1" dirty="0" err="1" smtClean="0"/>
              <a:t>modular</a:t>
            </a:r>
            <a:r>
              <a:rPr lang="fr-CH" altLang="fr-FR" sz="2400" b="1" dirty="0" smtClean="0"/>
              <a:t> </a:t>
            </a:r>
            <a:r>
              <a:rPr lang="fr-CH" altLang="fr-FR" sz="2400" b="1" dirty="0" err="1" smtClean="0"/>
              <a:t>monster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2" y="765174"/>
            <a:ext cx="2761393" cy="317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2506" y="1587927"/>
            <a:ext cx="1081643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the coexistence of </a:t>
            </a:r>
            <a:r>
              <a:rPr lang="fr-CH" altLang="fr-FR" sz="2200" dirty="0" err="1" smtClean="0">
                <a:ea typeface="Arial Unicode MS" pitchFamily="34" charset="-128"/>
              </a:rPr>
              <a:t>two</a:t>
            </a:r>
            <a:r>
              <a:rPr lang="fr-CH" altLang="fr-FR" sz="2200" dirty="0" smtClean="0">
                <a:ea typeface="Arial Unicode MS" pitchFamily="34" charset="-128"/>
              </a:rPr>
              <a:t> distinct </a:t>
            </a:r>
            <a:r>
              <a:rPr lang="fr-CH" altLang="fr-FR" sz="2200" dirty="0" err="1" smtClean="0">
                <a:ea typeface="Arial Unicode MS" pitchFamily="34" charset="-128"/>
              </a:rPr>
              <a:t>vocabularies</a:t>
            </a:r>
            <a:r>
              <a:rPr lang="fr-CH" altLang="fr-FR" sz="2200" dirty="0" smtClean="0">
                <a:ea typeface="Arial Unicode MS" pitchFamily="34" charset="-128"/>
              </a:rPr>
              <a:t> in a </a:t>
            </a:r>
            <a:r>
              <a:rPr lang="fr-CH" altLang="fr-FR" sz="2200" dirty="0" err="1" smtClean="0">
                <a:ea typeface="Arial Unicode MS" pitchFamily="34" charset="-128"/>
              </a:rPr>
              <a:t>computational</a:t>
            </a:r>
            <a:r>
              <a:rPr lang="fr-CH" altLang="fr-FR" sz="2200" dirty="0" smtClean="0">
                <a:ea typeface="Arial Unicode MS" pitchFamily="34" charset="-128"/>
              </a:rPr>
              <a:t> system (module)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excluded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</a:p>
          <a:p>
            <a:pPr marL="911225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no </a:t>
            </a:r>
            <a:r>
              <a:rPr lang="fr-CH" altLang="fr-FR" sz="2200" dirty="0" err="1" smtClean="0">
                <a:ea typeface="Arial Unicode MS" pitchFamily="34" charset="-128"/>
              </a:rPr>
              <a:t>person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number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gender</a:t>
            </a:r>
            <a:r>
              <a:rPr lang="fr-CH" altLang="fr-FR" sz="2200" dirty="0" smtClean="0">
                <a:ea typeface="Arial Unicode MS" pitchFamily="34" charset="-128"/>
              </a:rPr>
              <a:t> etc. in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no </a:t>
            </a:r>
            <a:r>
              <a:rPr lang="fr-CH" altLang="fr-FR" sz="2200" dirty="0" err="1" smtClean="0">
                <a:ea typeface="Arial Unicode MS" pitchFamily="34" charset="-128"/>
              </a:rPr>
              <a:t>labiality</a:t>
            </a:r>
            <a:r>
              <a:rPr lang="fr-CH" altLang="fr-FR" sz="2200" dirty="0" smtClean="0">
                <a:ea typeface="Arial Unicode MS" pitchFamily="34" charset="-128"/>
              </a:rPr>
              <a:t>, occlusion etc. in morpho-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7422" y="3549466"/>
            <a:ext cx="108164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Vocabulary</a:t>
            </a:r>
            <a:r>
              <a:rPr lang="fr-CH" altLang="fr-FR" sz="2200" dirty="0" smtClean="0">
                <a:ea typeface="Arial Unicode MS" pitchFamily="34" charset="-128"/>
              </a:rPr>
              <a:t> Insertion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the translation </a:t>
            </a:r>
            <a:r>
              <a:rPr lang="fr-CH" altLang="fr-FR" sz="2200" dirty="0" err="1" smtClean="0">
                <a:ea typeface="Arial Unicode MS" pitchFamily="34" charset="-128"/>
              </a:rPr>
              <a:t>between</a:t>
            </a:r>
            <a:r>
              <a:rPr lang="fr-CH" altLang="fr-FR" sz="2200" dirty="0" smtClean="0">
                <a:ea typeface="Arial Unicode MS" pitchFamily="34" charset="-128"/>
              </a:rPr>
              <a:t> morpho-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 and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92338" y="4104988"/>
            <a:ext cx="1081643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therefore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the </a:t>
            </a:r>
            <a:r>
              <a:rPr lang="fr-CH" altLang="fr-FR" sz="2200" dirty="0" err="1" smtClean="0">
                <a:ea typeface="Arial Unicode MS" pitchFamily="34" charset="-128"/>
              </a:rPr>
              <a:t>minimalism-created</a:t>
            </a:r>
            <a:r>
              <a:rPr lang="fr-CH" altLang="fr-FR" sz="2200" dirty="0" smtClean="0">
                <a:ea typeface="Arial Unicode MS" pitchFamily="34" charset="-128"/>
              </a:rPr>
              <a:t> PF-but-not-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 system </a:t>
            </a:r>
            <a:r>
              <a:rPr lang="fr-CH" altLang="fr-FR" sz="2200" dirty="0" err="1" smtClean="0">
                <a:ea typeface="Arial Unicode MS" pitchFamily="34" charset="-128"/>
              </a:rPr>
              <a:t>cannot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exist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it</a:t>
            </a:r>
            <a:r>
              <a:rPr lang="fr-CH" altLang="fr-FR" sz="2200" dirty="0" smtClean="0">
                <a:ea typeface="Arial Unicode MS" pitchFamily="34" charset="-128"/>
              </a:rPr>
              <a:t> has </a:t>
            </a:r>
            <a:r>
              <a:rPr lang="fr-CH" altLang="fr-FR" sz="2200" dirty="0" err="1" smtClean="0">
                <a:ea typeface="Arial Unicode MS" pitchFamily="34" charset="-128"/>
              </a:rPr>
              <a:t>syntactic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trees</a:t>
            </a:r>
            <a:r>
              <a:rPr lang="fr-CH" altLang="fr-FR" sz="2200" dirty="0" smtClean="0">
                <a:ea typeface="Arial Unicode MS" pitchFamily="34" charset="-128"/>
              </a:rPr>
              <a:t> and labels </a:t>
            </a:r>
            <a:r>
              <a:rPr lang="fr-CH" altLang="fr-FR" sz="2200" dirty="0" err="1" smtClean="0">
                <a:ea typeface="Arial Unicode MS" pitchFamily="34" charset="-128"/>
              </a:rPr>
              <a:t>after</a:t>
            </a:r>
            <a:r>
              <a:rPr lang="fr-CH" altLang="fr-FR" sz="2200" dirty="0" smtClean="0">
                <a:ea typeface="Arial Unicode MS" pitchFamily="34" charset="-128"/>
              </a:rPr>
              <a:t> VI, i.e. in </a:t>
            </a:r>
            <a:r>
              <a:rPr lang="fr-CH" altLang="fr-FR" sz="2200" dirty="0" err="1" smtClean="0">
                <a:ea typeface="Arial Unicode MS" pitchFamily="34" charset="-128"/>
              </a:rPr>
              <a:t>presence</a:t>
            </a:r>
            <a:r>
              <a:rPr lang="fr-CH" altLang="fr-FR" sz="2200" dirty="0" smtClean="0">
                <a:ea typeface="Arial Unicode MS" pitchFamily="34" charset="-128"/>
              </a:rPr>
              <a:t> of </a:t>
            </a:r>
            <a:r>
              <a:rPr lang="fr-CH" altLang="fr-FR" sz="2200" dirty="0" err="1" smtClean="0">
                <a:ea typeface="Arial Unicode MS" pitchFamily="34" charset="-128"/>
              </a:rPr>
              <a:t>phonological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material</a:t>
            </a:r>
            <a:endParaRPr lang="fr-FR" altLang="fr-FR" sz="2200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788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smtClean="0"/>
              <a:t>a </a:t>
            </a:r>
            <a:r>
              <a:rPr lang="fr-CH" altLang="fr-FR" sz="2400" b="1" dirty="0" err="1" smtClean="0"/>
              <a:t>modular</a:t>
            </a:r>
            <a:r>
              <a:rPr lang="fr-CH" altLang="fr-FR" sz="2400" b="1" dirty="0" smtClean="0"/>
              <a:t> </a:t>
            </a:r>
            <a:r>
              <a:rPr lang="fr-CH" altLang="fr-FR" sz="2400" b="1" dirty="0" err="1" smtClean="0"/>
              <a:t>monster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2" y="765174"/>
            <a:ext cx="2761393" cy="317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2506" y="1587927"/>
            <a:ext cx="1081643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fr-CH" altLang="fr-FR" sz="2200" dirty="0" smtClean="0">
                <a:ea typeface="Arial Unicode MS" pitchFamily="34" charset="-128"/>
              </a:rPr>
              <a:t>post-VI plus </a:t>
            </a:r>
            <a:r>
              <a:rPr lang="fr-CH" altLang="fr-FR" sz="2200" dirty="0" err="1" smtClean="0">
                <a:ea typeface="Arial Unicode MS" pitchFamily="34" charset="-128"/>
              </a:rPr>
              <a:t>syntactic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trees</a:t>
            </a:r>
            <a:r>
              <a:rPr lang="fr-CH" altLang="fr-FR" sz="2200" dirty="0" smtClean="0">
                <a:ea typeface="Arial Unicode MS" pitchFamily="34" charset="-128"/>
              </a:rPr>
              <a:t> &amp; labels: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 the </a:t>
            </a:r>
            <a:r>
              <a:rPr lang="fr-CH" altLang="fr-FR" sz="2200" dirty="0" err="1" smtClean="0">
                <a:ea typeface="Arial Unicode MS" pitchFamily="34" charset="-128"/>
              </a:rPr>
              <a:t>environment</a:t>
            </a:r>
            <a:r>
              <a:rPr lang="fr-CH" altLang="fr-FR" sz="2200" dirty="0" smtClean="0">
                <a:ea typeface="Arial Unicode MS" pitchFamily="34" charset="-128"/>
              </a:rPr>
              <a:t> of all PF-but-not-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processes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mentioned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copy </a:t>
            </a:r>
            <a:r>
              <a:rPr lang="fr-CH" altLang="fr-FR" sz="2200" dirty="0" err="1" smtClean="0">
                <a:ea typeface="Arial Unicode MS" pitchFamily="34" charset="-128"/>
              </a:rPr>
              <a:t>deletion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ellipsis</a:t>
            </a:r>
            <a:r>
              <a:rPr lang="fr-CH" altLang="fr-FR" sz="2200" dirty="0" smtClean="0">
                <a:ea typeface="Arial Unicode MS" pitchFamily="34" charset="-128"/>
              </a:rPr>
              <a:t>, PF </a:t>
            </a:r>
            <a:r>
              <a:rPr lang="fr-CH" altLang="fr-FR" sz="2200" dirty="0" err="1" smtClean="0">
                <a:ea typeface="Arial Unicode MS" pitchFamily="34" charset="-128"/>
              </a:rPr>
              <a:t>movement</a:t>
            </a:r>
            <a:endParaRPr lang="fr-FR" altLang="fr-FR" sz="2200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78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1919289" y="2054319"/>
            <a:ext cx="8504237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en-GB" sz="5000" b="1" dirty="0" smtClean="0">
                <a:solidFill>
                  <a:srgbClr val="0070C0"/>
                </a:solidFill>
              </a:rPr>
              <a:t>4</a:t>
            </a:r>
            <a:endParaRPr lang="en-GB" sz="5000" b="1" dirty="0" smtClean="0">
              <a:solidFill>
                <a:srgbClr val="0070C0"/>
              </a:solidFill>
            </a:endParaRPr>
          </a:p>
          <a:p>
            <a:pPr marL="0" indent="0" algn="ctr">
              <a:spcBef>
                <a:spcPct val="50000"/>
              </a:spcBef>
            </a:pPr>
            <a:r>
              <a:rPr lang="en-GB" sz="5000" b="1" dirty="0">
                <a:solidFill>
                  <a:srgbClr val="0070C0"/>
                </a:solidFill>
              </a:rPr>
              <a:t>G</a:t>
            </a:r>
            <a:r>
              <a:rPr lang="en-GB" sz="5000" b="1" dirty="0" smtClean="0">
                <a:solidFill>
                  <a:srgbClr val="0070C0"/>
                </a:solidFill>
              </a:rPr>
              <a:t>rowing up:</a:t>
            </a:r>
          </a:p>
          <a:p>
            <a:pPr marL="0" indent="0" algn="ctr">
              <a:spcBef>
                <a:spcPct val="50000"/>
              </a:spcBef>
            </a:pPr>
            <a:r>
              <a:rPr lang="en-GB" sz="5000" b="1" dirty="0" smtClean="0">
                <a:solidFill>
                  <a:srgbClr val="0070C0"/>
                </a:solidFill>
              </a:rPr>
              <a:t>back to where we started</a:t>
            </a:r>
            <a:endParaRPr lang="en-GB" sz="5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1919289" y="2054319"/>
            <a:ext cx="8504237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en-GB" sz="5000" b="1" dirty="0" smtClean="0">
                <a:solidFill>
                  <a:srgbClr val="0070C0"/>
                </a:solidFill>
              </a:rPr>
              <a:t>1</a:t>
            </a:r>
            <a:endParaRPr lang="en-GB" sz="5000" b="1" dirty="0" smtClean="0">
              <a:solidFill>
                <a:srgbClr val="0070C0"/>
              </a:solidFill>
            </a:endParaRPr>
          </a:p>
          <a:p>
            <a:pPr marL="0" indent="0" algn="ctr">
              <a:spcBef>
                <a:spcPct val="50000"/>
              </a:spcBef>
            </a:pPr>
            <a:r>
              <a:rPr lang="en-GB" sz="5000" b="1" dirty="0" smtClean="0">
                <a:solidFill>
                  <a:srgbClr val="0070C0"/>
                </a:solidFill>
              </a:rPr>
              <a:t>The minimalism-created dustbin</a:t>
            </a:r>
            <a:endParaRPr lang="en-GB" sz="5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7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smtClean="0"/>
              <a:t>the </a:t>
            </a:r>
            <a:r>
              <a:rPr lang="fr-CH" altLang="fr-FR" sz="2400" b="1" dirty="0" err="1" smtClean="0"/>
              <a:t>inverted</a:t>
            </a:r>
            <a:r>
              <a:rPr lang="fr-CH" altLang="fr-FR" sz="2400" b="1" dirty="0" smtClean="0"/>
              <a:t> T</a:t>
            </a:r>
            <a:endParaRPr lang="fr-FR" altLang="fr-FR" sz="2400" b="1" dirty="0"/>
          </a:p>
        </p:txBody>
      </p:sp>
      <p:sp>
        <p:nvSpPr>
          <p:cNvPr id="212995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92819" y="1850906"/>
            <a:ext cx="1835150" cy="70788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H" altLang="fr-FR" sz="2200" dirty="0" err="1" smtClean="0">
                <a:ea typeface="Arial Unicode MS" pitchFamily="34" charset="-128"/>
              </a:rPr>
              <a:t>Lexicon</a:t>
            </a:r>
            <a:r>
              <a:rPr lang="fr-CH" altLang="fr-FR" sz="2200" dirty="0" smtClean="0">
                <a:ea typeface="Arial Unicode MS" pitchFamily="34" charset="-128"/>
              </a:rPr>
              <a:t> 1</a:t>
            </a:r>
          </a:p>
          <a:p>
            <a:pPr algn="ctr" eaLnBrk="1" hangingPunct="1"/>
            <a:r>
              <a:rPr lang="fr-CH" altLang="fr-FR" dirty="0" smtClean="0">
                <a:ea typeface="Arial Unicode MS" pitchFamily="34" charset="-128"/>
              </a:rPr>
              <a:t>(</a:t>
            </a:r>
            <a:r>
              <a:rPr lang="fr-CH" altLang="fr-FR" dirty="0" err="1" smtClean="0">
                <a:ea typeface="Arial Unicode MS" pitchFamily="34" charset="-128"/>
              </a:rPr>
              <a:t>synt</a:t>
            </a:r>
            <a:r>
              <a:rPr lang="fr-CH" altLang="fr-FR" dirty="0" smtClean="0">
                <a:ea typeface="Arial Unicode MS" pitchFamily="34" charset="-128"/>
              </a:rPr>
              <a:t>. items)</a:t>
            </a:r>
            <a:endParaRPr lang="fr-FR" altLang="fr-FR" dirty="0">
              <a:ea typeface="Arial Unicode MS" pitchFamily="34" charset="-128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2075510" y="1959207"/>
            <a:ext cx="6316589" cy="427038"/>
            <a:chOff x="2075510" y="1959207"/>
            <a:chExt cx="6316589" cy="427038"/>
          </a:xfrm>
        </p:grpSpPr>
        <p:sp>
          <p:nvSpPr>
            <p:cNvPr id="213012" name="Text Box 18"/>
            <p:cNvSpPr txBox="1">
              <a:spLocks noChangeArrowheads="1"/>
            </p:cNvSpPr>
            <p:nvPr/>
          </p:nvSpPr>
          <p:spPr bwMode="auto">
            <a:xfrm>
              <a:off x="2985074" y="1959207"/>
              <a:ext cx="5407025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smtClean="0">
                  <a:ea typeface="Arial Unicode MS" pitchFamily="34" charset="-128"/>
                </a:rPr>
                <a:t>morpho-</a:t>
              </a:r>
              <a:r>
                <a:rPr lang="fr-CH" altLang="fr-FR" sz="2200" dirty="0" err="1" smtClean="0">
                  <a:ea typeface="Arial Unicode MS" pitchFamily="34" charset="-128"/>
                </a:rPr>
                <a:t>syntax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cxnSp>
          <p:nvCxnSpPr>
            <p:cNvPr id="4" name="Connecteur droit avec flèche 3"/>
            <p:cNvCxnSpPr/>
            <p:nvPr/>
          </p:nvCxnSpPr>
          <p:spPr>
            <a:xfrm flipV="1">
              <a:off x="2075510" y="2187379"/>
              <a:ext cx="2332717" cy="26288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e 30"/>
          <p:cNvGrpSpPr/>
          <p:nvPr/>
        </p:nvGrpSpPr>
        <p:grpSpPr>
          <a:xfrm>
            <a:off x="296643" y="3898772"/>
            <a:ext cx="2801399" cy="707886"/>
            <a:chOff x="296643" y="3926068"/>
            <a:chExt cx="2801399" cy="707886"/>
          </a:xfrm>
        </p:grpSpPr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296643" y="3926068"/>
              <a:ext cx="183515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CH" altLang="fr-FR" sz="2200" dirty="0" err="1" smtClean="0">
                  <a:ea typeface="Arial Unicode MS" pitchFamily="34" charset="-128"/>
                </a:rPr>
                <a:t>Lexicon</a:t>
              </a:r>
              <a:r>
                <a:rPr lang="fr-CH" altLang="fr-FR" sz="2200" dirty="0" smtClean="0">
                  <a:ea typeface="Arial Unicode MS" pitchFamily="34" charset="-128"/>
                </a:rPr>
                <a:t> 2</a:t>
              </a:r>
            </a:p>
            <a:p>
              <a:pPr algn="ctr" eaLnBrk="1" hangingPunct="1"/>
              <a:r>
                <a:rPr lang="fr-CH" altLang="fr-FR" dirty="0" smtClean="0">
                  <a:ea typeface="Arial Unicode MS" pitchFamily="34" charset="-128"/>
                </a:rPr>
                <a:t>(</a:t>
              </a:r>
              <a:r>
                <a:rPr lang="fr-CH" altLang="fr-FR" dirty="0" err="1" smtClean="0">
                  <a:ea typeface="Arial Unicode MS" pitchFamily="34" charset="-128"/>
                </a:rPr>
                <a:t>phonol</a:t>
              </a:r>
              <a:r>
                <a:rPr lang="fr-CH" altLang="fr-FR" dirty="0" smtClean="0">
                  <a:ea typeface="Arial Unicode MS" pitchFamily="34" charset="-128"/>
                </a:rPr>
                <a:t>. items)</a:t>
              </a:r>
              <a:endParaRPr lang="fr-FR" altLang="fr-FR" dirty="0">
                <a:ea typeface="Arial Unicode MS" pitchFamily="34" charset="-128"/>
              </a:endParaRPr>
            </a:p>
          </p:txBody>
        </p:sp>
        <p:cxnSp>
          <p:nvCxnSpPr>
            <p:cNvPr id="53" name="Connecteur droit avec flèche 52"/>
            <p:cNvCxnSpPr/>
            <p:nvPr/>
          </p:nvCxnSpPr>
          <p:spPr>
            <a:xfrm flipV="1">
              <a:off x="2075510" y="4260223"/>
              <a:ext cx="1022532" cy="784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7683905" y="128224"/>
            <a:ext cx="38163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 altLang="fr-FR" dirty="0" smtClean="0"/>
              <a:t>Chomsky (1965) et passim, </a:t>
            </a:r>
            <a:r>
              <a:rPr lang="fr-CH" altLang="fr-FR" dirty="0" err="1" smtClean="0"/>
              <a:t>overview</a:t>
            </a:r>
            <a:r>
              <a:rPr lang="fr-CH" altLang="fr-FR" dirty="0" smtClean="0"/>
              <a:t> </a:t>
            </a:r>
            <a:r>
              <a:rPr lang="en-GB" dirty="0" err="1"/>
              <a:t>Boeckx</a:t>
            </a:r>
            <a:r>
              <a:rPr lang="en-GB" dirty="0"/>
              <a:t> &amp; </a:t>
            </a:r>
            <a:r>
              <a:rPr lang="en-GB" dirty="0" err="1"/>
              <a:t>Uriagereka</a:t>
            </a:r>
            <a:r>
              <a:rPr lang="en-GB" dirty="0"/>
              <a:t> </a:t>
            </a:r>
            <a:r>
              <a:rPr lang="en-GB" dirty="0" smtClean="0"/>
              <a:t>(2007)</a:t>
            </a:r>
            <a:endParaRPr lang="fr-FR" altLang="fr-FR" dirty="0"/>
          </a:p>
        </p:txBody>
      </p:sp>
      <p:sp>
        <p:nvSpPr>
          <p:cNvPr id="40" name="Rectangle 39"/>
          <p:cNvSpPr/>
          <p:nvPr/>
        </p:nvSpPr>
        <p:spPr>
          <a:xfrm>
            <a:off x="3098042" y="1481260"/>
            <a:ext cx="5161055" cy="365117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ext Box 34"/>
          <p:cNvSpPr txBox="1">
            <a:spLocks noChangeArrowheads="1"/>
          </p:cNvSpPr>
          <p:nvPr/>
        </p:nvSpPr>
        <p:spPr bwMode="auto">
          <a:xfrm>
            <a:off x="8840958" y="2398728"/>
            <a:ext cx="249563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altLang="fr-FR" sz="2200" b="1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inverted</a:t>
            </a:r>
            <a:r>
              <a:rPr lang="fr-CH" altLang="fr-FR" sz="2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 T</a:t>
            </a:r>
          </a:p>
          <a:p>
            <a:pPr algn="ctr" eaLnBrk="1" hangingPunct="1">
              <a:spcBef>
                <a:spcPct val="50000"/>
              </a:spcBef>
            </a:pPr>
            <a:r>
              <a:rPr lang="fr-CH" altLang="fr-FR" sz="2200" b="1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before</a:t>
            </a:r>
            <a:r>
              <a:rPr lang="fr-CH" altLang="fr-FR" sz="2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fr-CH" altLang="fr-FR" sz="2200" b="1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minimalism</a:t>
            </a:r>
            <a:endParaRPr lang="fr-FR" altLang="fr-FR" sz="2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Arial Unicode MS" pitchFamily="34" charset="-128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3085459" y="2565629"/>
            <a:ext cx="5084721" cy="2171593"/>
            <a:chOff x="3085459" y="2565629"/>
            <a:chExt cx="5084721" cy="2171593"/>
          </a:xfrm>
        </p:grpSpPr>
        <p:sp>
          <p:nvSpPr>
            <p:cNvPr id="213014" name="Text Box 20"/>
            <p:cNvSpPr txBox="1">
              <a:spLocks noChangeArrowheads="1"/>
            </p:cNvSpPr>
            <p:nvPr/>
          </p:nvSpPr>
          <p:spPr bwMode="auto">
            <a:xfrm>
              <a:off x="6335030" y="3970567"/>
              <a:ext cx="18351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semantics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grpSp>
          <p:nvGrpSpPr>
            <p:cNvPr id="213015" name="Group 23"/>
            <p:cNvGrpSpPr>
              <a:grpSpLocks/>
            </p:cNvGrpSpPr>
            <p:nvPr/>
          </p:nvGrpSpPr>
          <p:grpSpPr bwMode="auto">
            <a:xfrm>
              <a:off x="4785630" y="2565629"/>
              <a:ext cx="1549400" cy="1684338"/>
              <a:chOff x="3356" y="1706"/>
              <a:chExt cx="976" cy="1061"/>
            </a:xfrm>
          </p:grpSpPr>
          <p:sp>
            <p:nvSpPr>
              <p:cNvPr id="213016" name="Line 21"/>
              <p:cNvSpPr>
                <a:spLocks noChangeShapeType="1"/>
              </p:cNvSpPr>
              <p:nvPr/>
            </p:nvSpPr>
            <p:spPr bwMode="auto">
              <a:xfrm>
                <a:off x="3878" y="1706"/>
                <a:ext cx="0" cy="10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3017" name="Line 22"/>
              <p:cNvSpPr>
                <a:spLocks noChangeShapeType="1"/>
              </p:cNvSpPr>
              <p:nvPr/>
            </p:nvSpPr>
            <p:spPr bwMode="auto">
              <a:xfrm>
                <a:off x="3356" y="2767"/>
                <a:ext cx="9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3085459" y="3798503"/>
              <a:ext cx="1835150" cy="93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p</a:t>
              </a:r>
              <a:r>
                <a:rPr lang="fr-CH" altLang="fr-FR" sz="2200" dirty="0" err="1" smtClean="0">
                  <a:ea typeface="Arial Unicode MS" pitchFamily="34" charset="-128"/>
                </a:rPr>
                <a:t>honology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smtClean="0">
                  <a:ea typeface="Arial Unicode MS" pitchFamily="34" charset="-128"/>
                </a:rPr>
                <a:t>= PF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99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smtClean="0"/>
              <a:t>the </a:t>
            </a:r>
            <a:r>
              <a:rPr lang="fr-CH" altLang="fr-FR" sz="2400" b="1" dirty="0" err="1" smtClean="0"/>
              <a:t>inverted</a:t>
            </a:r>
            <a:r>
              <a:rPr lang="fr-CH" altLang="fr-FR" sz="2400" b="1" dirty="0" smtClean="0"/>
              <a:t> T</a:t>
            </a:r>
            <a:endParaRPr lang="fr-FR" altLang="fr-FR" sz="2400" b="1" dirty="0"/>
          </a:p>
        </p:txBody>
      </p:sp>
      <p:sp>
        <p:nvSpPr>
          <p:cNvPr id="212995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92819" y="1850906"/>
            <a:ext cx="1835150" cy="70788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H" altLang="fr-FR" sz="2200" dirty="0" err="1" smtClean="0">
                <a:ea typeface="Arial Unicode MS" pitchFamily="34" charset="-128"/>
              </a:rPr>
              <a:t>Lexicon</a:t>
            </a:r>
            <a:r>
              <a:rPr lang="fr-CH" altLang="fr-FR" sz="2200" dirty="0" smtClean="0">
                <a:ea typeface="Arial Unicode MS" pitchFamily="34" charset="-128"/>
              </a:rPr>
              <a:t> 1</a:t>
            </a:r>
          </a:p>
          <a:p>
            <a:pPr algn="ctr" eaLnBrk="1" hangingPunct="1"/>
            <a:r>
              <a:rPr lang="fr-CH" altLang="fr-FR" dirty="0" smtClean="0">
                <a:ea typeface="Arial Unicode MS" pitchFamily="34" charset="-128"/>
              </a:rPr>
              <a:t>(</a:t>
            </a:r>
            <a:r>
              <a:rPr lang="fr-CH" altLang="fr-FR" dirty="0" err="1" smtClean="0">
                <a:ea typeface="Arial Unicode MS" pitchFamily="34" charset="-128"/>
              </a:rPr>
              <a:t>synt</a:t>
            </a:r>
            <a:r>
              <a:rPr lang="fr-CH" altLang="fr-FR" dirty="0" smtClean="0">
                <a:ea typeface="Arial Unicode MS" pitchFamily="34" charset="-128"/>
              </a:rPr>
              <a:t>. items)</a:t>
            </a:r>
            <a:endParaRPr lang="fr-FR" altLang="fr-FR" dirty="0">
              <a:ea typeface="Arial Unicode MS" pitchFamily="34" charset="-128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2075510" y="1959207"/>
            <a:ext cx="6778707" cy="427038"/>
            <a:chOff x="2075510" y="1959207"/>
            <a:chExt cx="6778707" cy="427038"/>
          </a:xfrm>
        </p:grpSpPr>
        <p:sp>
          <p:nvSpPr>
            <p:cNvPr id="213012" name="Text Box 18"/>
            <p:cNvSpPr txBox="1">
              <a:spLocks noChangeArrowheads="1"/>
            </p:cNvSpPr>
            <p:nvPr/>
          </p:nvSpPr>
          <p:spPr bwMode="auto">
            <a:xfrm>
              <a:off x="3447192" y="1959207"/>
              <a:ext cx="5407025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smtClean="0">
                  <a:ea typeface="Arial Unicode MS" pitchFamily="34" charset="-128"/>
                </a:rPr>
                <a:t>morpho-</a:t>
              </a:r>
              <a:r>
                <a:rPr lang="fr-CH" altLang="fr-FR" sz="2200" dirty="0" err="1" smtClean="0">
                  <a:ea typeface="Arial Unicode MS" pitchFamily="34" charset="-128"/>
                </a:rPr>
                <a:t>syntax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cxnSp>
          <p:nvCxnSpPr>
            <p:cNvPr id="4" name="Connecteur droit avec flèche 3"/>
            <p:cNvCxnSpPr/>
            <p:nvPr/>
          </p:nvCxnSpPr>
          <p:spPr>
            <a:xfrm flipV="1">
              <a:off x="2075510" y="2172726"/>
              <a:ext cx="2997935" cy="40941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3013" name="Text Box 19"/>
          <p:cNvSpPr txBox="1">
            <a:spLocks noChangeArrowheads="1"/>
          </p:cNvSpPr>
          <p:nvPr/>
        </p:nvSpPr>
        <p:spPr bwMode="auto">
          <a:xfrm>
            <a:off x="3196287" y="3975329"/>
            <a:ext cx="1275909" cy="427038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altLang="fr-FR" sz="2200" dirty="0" smtClean="0">
                <a:ea typeface="Arial Unicode MS" pitchFamily="34" charset="-128"/>
              </a:rPr>
              <a:t>??</a:t>
            </a:r>
            <a:endParaRPr lang="fr-FR" altLang="fr-FR" sz="2200" dirty="0">
              <a:ea typeface="Arial Unicode MS" pitchFamily="34" charset="-128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4785629" y="2534157"/>
            <a:ext cx="4289119" cy="1863448"/>
            <a:chOff x="4785629" y="2534157"/>
            <a:chExt cx="4289119" cy="1863448"/>
          </a:xfrm>
        </p:grpSpPr>
        <p:sp>
          <p:nvSpPr>
            <p:cNvPr id="213014" name="Text Box 20"/>
            <p:cNvSpPr txBox="1">
              <a:spLocks noChangeArrowheads="1"/>
            </p:cNvSpPr>
            <p:nvPr/>
          </p:nvSpPr>
          <p:spPr bwMode="auto">
            <a:xfrm>
              <a:off x="7239598" y="3970567"/>
              <a:ext cx="18351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semantics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sp>
          <p:nvSpPr>
            <p:cNvPr id="213016" name="Line 21"/>
            <p:cNvSpPr>
              <a:spLocks noChangeShapeType="1"/>
            </p:cNvSpPr>
            <p:nvPr/>
          </p:nvSpPr>
          <p:spPr bwMode="auto">
            <a:xfrm>
              <a:off x="6223909" y="2534157"/>
              <a:ext cx="0" cy="1684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3017" name="Line 22"/>
            <p:cNvSpPr>
              <a:spLocks noChangeShapeType="1"/>
            </p:cNvSpPr>
            <p:nvPr/>
          </p:nvSpPr>
          <p:spPr bwMode="auto">
            <a:xfrm flipV="1">
              <a:off x="4785629" y="4218495"/>
              <a:ext cx="2686887" cy="314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296643" y="3977428"/>
            <a:ext cx="2644087" cy="707886"/>
            <a:chOff x="296643" y="3898772"/>
            <a:chExt cx="2644087" cy="707886"/>
          </a:xfrm>
        </p:grpSpPr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296643" y="3898772"/>
              <a:ext cx="183515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CH" altLang="fr-FR" sz="2200" dirty="0" err="1" smtClean="0">
                  <a:ea typeface="Arial Unicode MS" pitchFamily="34" charset="-128"/>
                </a:rPr>
                <a:t>Lexicon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algn="ctr" eaLnBrk="1" hangingPunct="1"/>
              <a:r>
                <a:rPr lang="fr-CH" altLang="fr-FR" dirty="0" smtClean="0">
                  <a:ea typeface="Arial Unicode MS" pitchFamily="34" charset="-128"/>
                </a:rPr>
                <a:t>(</a:t>
              </a:r>
              <a:r>
                <a:rPr lang="fr-CH" altLang="fr-FR" dirty="0" err="1" smtClean="0">
                  <a:ea typeface="Arial Unicode MS" pitchFamily="34" charset="-128"/>
                </a:rPr>
                <a:t>phonol</a:t>
              </a:r>
              <a:r>
                <a:rPr lang="fr-CH" altLang="fr-FR" dirty="0" smtClean="0">
                  <a:ea typeface="Arial Unicode MS" pitchFamily="34" charset="-128"/>
                </a:rPr>
                <a:t>. items)</a:t>
              </a:r>
              <a:endParaRPr lang="fr-FR" altLang="fr-FR" dirty="0">
                <a:ea typeface="Arial Unicode MS" pitchFamily="34" charset="-128"/>
              </a:endParaRPr>
            </a:p>
          </p:txBody>
        </p:sp>
        <p:cxnSp>
          <p:nvCxnSpPr>
            <p:cNvPr id="53" name="Connecteur droit avec flèche 52"/>
            <p:cNvCxnSpPr/>
            <p:nvPr/>
          </p:nvCxnSpPr>
          <p:spPr>
            <a:xfrm flipV="1">
              <a:off x="1918198" y="4166087"/>
              <a:ext cx="1022532" cy="784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2920984" y="4397605"/>
            <a:ext cx="1835150" cy="1088344"/>
            <a:chOff x="2950480" y="4402367"/>
            <a:chExt cx="1835150" cy="1088344"/>
          </a:xfrm>
        </p:grpSpPr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950480" y="5059824"/>
              <a:ext cx="183515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phonology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cxnSp>
          <p:nvCxnSpPr>
            <p:cNvPr id="7" name="Connecteur droit avec flèche 6"/>
            <p:cNvCxnSpPr>
              <a:stCxn id="213013" idx="2"/>
            </p:cNvCxnSpPr>
            <p:nvPr/>
          </p:nvCxnSpPr>
          <p:spPr>
            <a:xfrm>
              <a:off x="3868055" y="4402367"/>
              <a:ext cx="0" cy="69214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2586775" y="1476690"/>
            <a:ext cx="6498231" cy="4477088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9185141" y="454977"/>
            <a:ext cx="2738170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altLang="fr-FR" sz="22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inverted</a:t>
            </a:r>
            <a:r>
              <a:rPr lang="fr-CH" altLang="fr-FR" sz="2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 T</a:t>
            </a:r>
          </a:p>
          <a:p>
            <a:pPr algn="ctr" eaLnBrk="1" hangingPunct="1">
              <a:spcBef>
                <a:spcPct val="50000"/>
              </a:spcBef>
            </a:pPr>
            <a:r>
              <a:rPr lang="fr-CH" altLang="fr-FR" sz="22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with</a:t>
            </a:r>
            <a:endParaRPr lang="fr-CH" altLang="fr-FR" sz="220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Arial Unicode MS" pitchFamily="34" charset="-128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r-CH" altLang="fr-FR" sz="22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minimalist</a:t>
            </a:r>
            <a:endParaRPr lang="fr-CH" altLang="fr-FR" sz="220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Arial Unicode MS" pitchFamily="34" charset="-128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r-CH" altLang="fr-FR" sz="2200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teething</a:t>
            </a:r>
            <a:r>
              <a:rPr lang="fr-CH" altLang="fr-FR" sz="2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 troubles</a:t>
            </a:r>
            <a:endParaRPr lang="fr-FR" altLang="fr-FR" sz="2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Arial Unicode MS" pitchFamily="34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985074" y="3328373"/>
            <a:ext cx="1766361" cy="2354673"/>
            <a:chOff x="2985074" y="3715234"/>
            <a:chExt cx="1766361" cy="1962742"/>
          </a:xfrm>
        </p:grpSpPr>
        <p:sp>
          <p:nvSpPr>
            <p:cNvPr id="30" name="Rectangle 29"/>
            <p:cNvSpPr/>
            <p:nvPr/>
          </p:nvSpPr>
          <p:spPr>
            <a:xfrm>
              <a:off x="2985074" y="3715234"/>
              <a:ext cx="1684849" cy="196274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3880511" y="3795530"/>
              <a:ext cx="870924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CH" altLang="fr-FR" sz="2200" dirty="0" smtClean="0">
                  <a:solidFill>
                    <a:srgbClr val="FF0000"/>
                  </a:solidFill>
                  <a:ea typeface="Arial Unicode MS" pitchFamily="34" charset="-128"/>
                </a:rPr>
                <a:t>PF</a:t>
              </a:r>
              <a:endParaRPr lang="fr-FR" altLang="fr-FR" dirty="0">
                <a:solidFill>
                  <a:srgbClr val="FF0000"/>
                </a:solidFill>
                <a:ea typeface="Arial Unicode MS" pitchFamily="34" charset="-128"/>
              </a:endParaRPr>
            </a:p>
          </p:txBody>
        </p:sp>
      </p:grp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4785629" y="4339276"/>
            <a:ext cx="1438280" cy="93871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VI</a:t>
            </a:r>
          </a:p>
          <a:p>
            <a:pPr algn="ctr" eaLnBrk="1" hangingPunct="1">
              <a:spcBef>
                <a:spcPct val="50000"/>
              </a:spcBef>
            </a:pPr>
            <a:endParaRPr lang="fr-FR" altLang="fr-FR" sz="22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9199890" y="2957294"/>
            <a:ext cx="273817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altLang="fr-FR" sz="2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and an innovation:</a:t>
            </a:r>
          </a:p>
          <a:p>
            <a:pPr algn="ctr" eaLnBrk="1" hangingPunct="1">
              <a:spcBef>
                <a:spcPct val="50000"/>
              </a:spcBef>
            </a:pPr>
            <a:r>
              <a:rPr lang="fr-CH" altLang="fr-FR" sz="22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Late</a:t>
            </a:r>
            <a:r>
              <a:rPr lang="fr-CH" altLang="fr-FR" sz="2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 Insertion</a:t>
            </a:r>
            <a:endParaRPr lang="fr-FR" altLang="fr-FR" sz="2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Arial Unicode MS" pitchFamily="34" charset="-128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3039632" y="4018787"/>
            <a:ext cx="1630291" cy="4308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endParaRPr lang="fr-FR" altLang="fr-FR" dirty="0">
              <a:ea typeface="Arial Unicode MS" pitchFamily="34" charset="-128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9204804" y="4643528"/>
            <a:ext cx="273817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altLang="fr-FR" sz="22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grown</a:t>
            </a:r>
            <a:r>
              <a:rPr lang="fr-CH" altLang="fr-FR" sz="2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 up</a:t>
            </a:r>
          </a:p>
          <a:p>
            <a:pPr algn="ctr" eaLnBrk="1" hangingPunct="1">
              <a:spcBef>
                <a:spcPct val="50000"/>
              </a:spcBef>
            </a:pPr>
            <a:r>
              <a:rPr lang="fr-CH" altLang="fr-FR" sz="22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rPr>
              <a:t>minimalism</a:t>
            </a:r>
            <a:endParaRPr lang="fr-FR" altLang="fr-FR" sz="2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024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1.85185E-6 L 0.13568 0.1141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3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4" y="569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13" grpId="0" animBg="1"/>
      <p:bldP spid="29" grpId="0" animBg="1"/>
      <p:bldP spid="31" grpId="0"/>
      <p:bldP spid="32" grpId="0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historical</a:t>
            </a:r>
            <a:r>
              <a:rPr lang="fr-CH" altLang="fr-FR" sz="2400" b="1" dirty="0" smtClean="0"/>
              <a:t> situation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1277529"/>
            <a:ext cx="1086388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sealed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suitcases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up to and </a:t>
            </a:r>
            <a:r>
              <a:rPr lang="fr-CH" altLang="fr-FR" sz="2200" dirty="0" err="1" smtClean="0">
                <a:ea typeface="Arial Unicode MS" pitchFamily="34" charset="-128"/>
              </a:rPr>
              <a:t>including</a:t>
            </a:r>
            <a:r>
              <a:rPr lang="fr-CH" altLang="fr-FR" sz="2200" dirty="0" smtClean="0">
                <a:ea typeface="Arial Unicode MS" pitchFamily="34" charset="-128"/>
              </a:rPr>
              <a:t> GB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VI </a:t>
            </a:r>
            <a:r>
              <a:rPr lang="fr-CH" altLang="fr-FR" sz="2200" dirty="0" err="1" smtClean="0">
                <a:ea typeface="Arial Unicode MS" pitchFamily="34" charset="-128"/>
              </a:rPr>
              <a:t>took</a:t>
            </a:r>
            <a:r>
              <a:rPr lang="fr-CH" altLang="fr-FR" sz="2200" dirty="0" smtClean="0">
                <a:ea typeface="Arial Unicode MS" pitchFamily="34" charset="-128"/>
              </a:rPr>
              <a:t> place at the </a:t>
            </a:r>
            <a:r>
              <a:rPr lang="fr-CH" altLang="fr-FR" sz="2200" dirty="0" err="1" smtClean="0">
                <a:ea typeface="Arial Unicode MS" pitchFamily="34" charset="-128"/>
              </a:rPr>
              <a:t>outset</a:t>
            </a:r>
            <a:r>
              <a:rPr lang="fr-CH" altLang="fr-FR" sz="2200" dirty="0" smtClean="0">
                <a:ea typeface="Arial Unicode MS" pitchFamily="34" charset="-128"/>
              </a:rPr>
              <a:t> of </a:t>
            </a:r>
            <a:r>
              <a:rPr lang="fr-CH" altLang="fr-FR" sz="2200" dirty="0" err="1" smtClean="0">
                <a:ea typeface="Arial Unicode MS" pitchFamily="34" charset="-128"/>
              </a:rPr>
              <a:t>syntactic</a:t>
            </a:r>
            <a:r>
              <a:rPr lang="fr-CH" altLang="fr-FR" sz="2200" dirty="0" smtClean="0">
                <a:ea typeface="Arial Unicode MS" pitchFamily="34" charset="-128"/>
              </a:rPr>
              <a:t> computation (</a:t>
            </a:r>
            <a:r>
              <a:rPr lang="fr-CH" altLang="fr-FR" sz="2200" dirty="0" err="1" smtClean="0">
                <a:ea typeface="Arial Unicode MS" pitchFamily="34" charset="-128"/>
              </a:rPr>
              <a:t>during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numeration</a:t>
            </a:r>
            <a:r>
              <a:rPr lang="fr-CH" altLang="fr-FR" sz="2200" dirty="0" smtClean="0">
                <a:ea typeface="Arial Unicode MS" pitchFamily="34" charset="-128"/>
              </a:rPr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phonological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material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was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hooked</a:t>
            </a:r>
            <a:r>
              <a:rPr lang="fr-CH" altLang="fr-FR" sz="2200" dirty="0" smtClean="0">
                <a:ea typeface="Arial Unicode MS" pitchFamily="34" charset="-128"/>
              </a:rPr>
              <a:t> on </a:t>
            </a:r>
            <a:r>
              <a:rPr lang="fr-CH" altLang="fr-FR" sz="2200" dirty="0" err="1" smtClean="0">
                <a:ea typeface="Arial Unicode MS" pitchFamily="34" charset="-128"/>
              </a:rPr>
              <a:t>morphemes</a:t>
            </a:r>
            <a:r>
              <a:rPr lang="fr-CH" altLang="fr-FR" sz="2200" dirty="0" smtClean="0">
                <a:ea typeface="Arial Unicode MS" pitchFamily="34" charset="-128"/>
              </a:rPr>
              <a:t> and </a:t>
            </a:r>
            <a:r>
              <a:rPr lang="fr-CH" altLang="fr-FR" sz="2200" dirty="0" err="1" smtClean="0">
                <a:ea typeface="Arial Unicode MS" pitchFamily="34" charset="-128"/>
              </a:rPr>
              <a:t>carried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through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syntactic</a:t>
            </a:r>
            <a:r>
              <a:rPr lang="fr-CH" altLang="fr-FR" sz="2200" dirty="0" smtClean="0">
                <a:ea typeface="Arial Unicode MS" pitchFamily="34" charset="-128"/>
              </a:rPr>
              <a:t> computation </a:t>
            </a:r>
            <a:r>
              <a:rPr lang="fr-CH" altLang="fr-FR" sz="2200" dirty="0" err="1" smtClean="0">
                <a:ea typeface="Arial Unicode MS" pitchFamily="34" charset="-128"/>
              </a:rPr>
              <a:t>without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doing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anything</a:t>
            </a:r>
            <a:r>
              <a:rPr lang="fr-CH" altLang="fr-FR" sz="2200" dirty="0" smtClean="0">
                <a:ea typeface="Arial Unicode MS" pitchFamily="34" charset="-128"/>
              </a:rPr>
              <a:t> (</a:t>
            </a:r>
            <a:r>
              <a:rPr lang="fr-CH" altLang="fr-FR" sz="2200" dirty="0" err="1" smtClean="0">
                <a:ea typeface="Arial Unicode MS" pitchFamily="34" charset="-128"/>
              </a:rPr>
              <a:t>sealed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suitcases</a:t>
            </a:r>
            <a:r>
              <a:rPr lang="fr-CH" altLang="fr-FR" sz="2200" dirty="0" smtClean="0">
                <a:ea typeface="Arial Unicode MS" pitchFamily="34" charset="-128"/>
              </a:rPr>
              <a:t>)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77589" y="3408938"/>
            <a:ext cx="11100177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b="1" dirty="0" err="1">
                <a:solidFill>
                  <a:srgbClr val="0070C0"/>
                </a:solidFill>
                <a:ea typeface="Arial Unicode MS" pitchFamily="34" charset="-128"/>
              </a:rPr>
              <a:t>sealed</a:t>
            </a:r>
            <a:r>
              <a:rPr lang="fr-CH" altLang="fr-FR" sz="2200" b="1" dirty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suitcases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crashed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for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two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reasons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the input to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: </a:t>
            </a:r>
            <a:r>
              <a:rPr lang="fr-CH" altLang="fr-FR" sz="2200" dirty="0" err="1" smtClean="0">
                <a:ea typeface="Arial Unicode MS" pitchFamily="34" charset="-128"/>
              </a:rPr>
              <a:t>pieces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were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smaller</a:t>
            </a:r>
            <a:r>
              <a:rPr lang="fr-CH" altLang="fr-FR" sz="2200" dirty="0" smtClean="0">
                <a:ea typeface="Arial Unicode MS" pitchFamily="34" charset="-128"/>
              </a:rPr>
              <a:t> and </a:t>
            </a:r>
            <a:r>
              <a:rPr lang="fr-CH" altLang="fr-FR" sz="2200" dirty="0" err="1" smtClean="0">
                <a:ea typeface="Arial Unicode MS" pitchFamily="34" charset="-128"/>
              </a:rPr>
              <a:t>smaller</a:t>
            </a:r>
            <a:r>
              <a:rPr lang="fr-CH" altLang="fr-FR" sz="2200" dirty="0" smtClean="0">
                <a:ea typeface="Arial Unicode MS" pitchFamily="34" charset="-128"/>
              </a:rPr>
              <a:t> and at </a:t>
            </a:r>
            <a:r>
              <a:rPr lang="fr-CH" altLang="fr-FR" sz="2200" dirty="0" err="1" smtClean="0">
                <a:ea typeface="Arial Unicode MS" pitchFamily="34" charset="-128"/>
              </a:rPr>
              <a:t>some</a:t>
            </a:r>
            <a:r>
              <a:rPr lang="fr-CH" altLang="fr-FR" sz="2200" dirty="0" smtClean="0">
                <a:ea typeface="Arial Unicode MS" pitchFamily="34" charset="-128"/>
              </a:rPr>
              <a:t> point </a:t>
            </a:r>
            <a:r>
              <a:rPr lang="fr-CH" altLang="fr-FR" sz="2200" dirty="0" err="1" smtClean="0">
                <a:ea typeface="Arial Unicode MS" pitchFamily="34" charset="-128"/>
              </a:rPr>
              <a:t>below</a:t>
            </a:r>
            <a:r>
              <a:rPr lang="fr-CH" altLang="fr-FR" sz="2200" dirty="0" smtClean="0">
                <a:ea typeface="Arial Unicode MS" pitchFamily="34" charset="-128"/>
              </a:rPr>
              <a:t> the size of a </a:t>
            </a:r>
            <a:r>
              <a:rPr lang="fr-CH" altLang="fr-FR" sz="2200" dirty="0" err="1" smtClean="0">
                <a:ea typeface="Arial Unicode MS" pitchFamily="34" charset="-128"/>
              </a:rPr>
              <a:t>morpheme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smtClean="0">
                <a:ea typeface="Arial Unicode MS" pitchFamily="34" charset="-128"/>
              </a:rPr>
              <a:t>= a </a:t>
            </a:r>
            <a:r>
              <a:rPr lang="fr-CH" altLang="fr-FR" sz="2200" dirty="0" err="1" smtClean="0">
                <a:ea typeface="Arial Unicode MS" pitchFamily="34" charset="-128"/>
              </a:rPr>
              <a:t>Vocabulary</a:t>
            </a:r>
            <a:r>
              <a:rPr lang="fr-CH" altLang="fr-FR" sz="2200" dirty="0" smtClean="0">
                <a:ea typeface="Arial Unicode MS" pitchFamily="34" charset="-128"/>
              </a:rPr>
              <a:t> Item.</a:t>
            </a:r>
          </a:p>
          <a:p>
            <a:pPr marL="900000" lvl="1" indent="0"/>
            <a:r>
              <a:rPr lang="fr-CH" altLang="fr-FR" sz="2200" dirty="0" smtClean="0">
                <a:ea typeface="Arial Unicode MS" pitchFamily="34" charset="-128"/>
              </a:rPr>
              <a:t>==&gt; explosion of the </a:t>
            </a:r>
            <a:r>
              <a:rPr lang="fr-CH" altLang="fr-FR" sz="2200" dirty="0" err="1" smtClean="0">
                <a:ea typeface="Arial Unicode MS" pitchFamily="34" charset="-128"/>
              </a:rPr>
              <a:t>functional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sequence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Late</a:t>
            </a:r>
            <a:r>
              <a:rPr lang="fr-CH" altLang="fr-FR" sz="2200" dirty="0" smtClean="0">
                <a:ea typeface="Arial Unicode MS" pitchFamily="34" charset="-128"/>
              </a:rPr>
              <a:t> Insertion (DM)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04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historical</a:t>
            </a:r>
            <a:r>
              <a:rPr lang="fr-CH" altLang="fr-FR" sz="2400" b="1" dirty="0" smtClean="0"/>
              <a:t> situation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2378745"/>
            <a:ext cx="108638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a first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reaction</a:t>
            </a:r>
            <a:r>
              <a:rPr lang="fr-CH" altLang="fr-FR" sz="2200" b="1" dirty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on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minimalist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requirements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: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understandable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, but…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we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need</a:t>
            </a:r>
            <a:r>
              <a:rPr lang="fr-CH" altLang="fr-FR" sz="2200" dirty="0" smtClean="0">
                <a:ea typeface="Arial Unicode MS" pitchFamily="34" charset="-128"/>
              </a:rPr>
              <a:t> to </a:t>
            </a:r>
            <a:r>
              <a:rPr lang="fr-CH" altLang="fr-FR" sz="2200" dirty="0" err="1" smtClean="0">
                <a:ea typeface="Arial Unicode MS" pitchFamily="34" charset="-128"/>
              </a:rPr>
              <a:t>unload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stuff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from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where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does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it</a:t>
            </a:r>
            <a:r>
              <a:rPr lang="fr-CH" altLang="fr-FR" sz="2200" dirty="0" smtClean="0">
                <a:ea typeface="Arial Unicode MS" pitchFamily="34" charset="-128"/>
              </a:rPr>
              <a:t> go?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to the </a:t>
            </a:r>
            <a:r>
              <a:rPr lang="fr-CH" altLang="fr-FR" sz="2200" dirty="0" err="1" smtClean="0">
                <a:ea typeface="Arial Unicode MS" pitchFamily="34" charset="-128"/>
              </a:rPr>
              <a:t>neighbor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downstairs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we'll</a:t>
            </a:r>
            <a:r>
              <a:rPr lang="fr-CH" altLang="fr-FR" sz="2200" dirty="0" smtClean="0">
                <a:ea typeface="Arial Unicode MS" pitchFamily="34" charset="-128"/>
              </a:rPr>
              <a:t> call </a:t>
            </a:r>
            <a:r>
              <a:rPr lang="fr-CH" altLang="fr-FR" sz="2200" dirty="0" err="1" smtClean="0">
                <a:ea typeface="Arial Unicode MS" pitchFamily="34" charset="-128"/>
              </a:rPr>
              <a:t>it</a:t>
            </a:r>
            <a:r>
              <a:rPr lang="fr-CH" altLang="fr-FR" sz="2200" dirty="0" smtClean="0">
                <a:ea typeface="Arial Unicode MS" pitchFamily="34" charset="-128"/>
              </a:rPr>
              <a:t> PF </a:t>
            </a:r>
            <a:r>
              <a:rPr lang="fr-CH" altLang="fr-FR" sz="2200" dirty="0" err="1" smtClean="0">
                <a:ea typeface="Arial Unicode MS" pitchFamily="34" charset="-128"/>
              </a:rPr>
              <a:t>instead</a:t>
            </a:r>
            <a:r>
              <a:rPr lang="fr-CH" altLang="fr-FR" sz="2200" dirty="0" smtClean="0">
                <a:ea typeface="Arial Unicode MS" pitchFamily="34" charset="-128"/>
              </a:rPr>
              <a:t> of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  <a:endParaRPr lang="fr-CH" altLang="fr-FR" sz="2200" dirty="0"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dirty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anyway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because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outside</a:t>
            </a:r>
            <a:r>
              <a:rPr lang="fr-CH" altLang="fr-FR" sz="2200" dirty="0" smtClean="0">
                <a:ea typeface="Arial Unicode MS" pitchFamily="34" charset="-128"/>
              </a:rPr>
              <a:t> of FLN, </a:t>
            </a:r>
            <a:r>
              <a:rPr lang="fr-CH" altLang="fr-FR" sz="2200" dirty="0" err="1" smtClean="0">
                <a:ea typeface="Arial Unicode MS" pitchFamily="34" charset="-128"/>
              </a:rPr>
              <a:t>so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our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dirty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stuff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can</a:t>
            </a:r>
            <a:r>
              <a:rPr lang="fr-CH" altLang="fr-FR" sz="2200" dirty="0" smtClean="0">
                <a:ea typeface="Arial Unicode MS" pitchFamily="34" charset="-128"/>
              </a:rPr>
              <a:t> go </a:t>
            </a:r>
            <a:r>
              <a:rPr lang="fr-CH" altLang="fr-FR" sz="2200" dirty="0" err="1" smtClean="0">
                <a:ea typeface="Arial Unicode MS" pitchFamily="34" charset="-128"/>
              </a:rPr>
              <a:t>there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77589" y="4205355"/>
            <a:ext cx="1110017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a first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reaction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on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Late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Insertion by DM: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understandable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, but…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the output of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 and </a:t>
            </a:r>
            <a:r>
              <a:rPr lang="fr-CH" altLang="fr-FR" sz="2200" dirty="0" err="1" smtClean="0">
                <a:ea typeface="Arial Unicode MS" pitchFamily="34" charset="-128"/>
              </a:rPr>
              <a:t>our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Vocabulary</a:t>
            </a:r>
            <a:r>
              <a:rPr lang="fr-CH" altLang="fr-FR" sz="2200" dirty="0" smtClean="0">
                <a:ea typeface="Arial Unicode MS" pitchFamily="34" charset="-128"/>
              </a:rPr>
              <a:t> Items </a:t>
            </a:r>
            <a:r>
              <a:rPr lang="fr-CH" altLang="fr-FR" sz="2200" dirty="0" err="1" smtClean="0">
                <a:ea typeface="Arial Unicode MS" pitchFamily="34" charset="-128"/>
              </a:rPr>
              <a:t>don't</a:t>
            </a:r>
            <a:r>
              <a:rPr lang="fr-CH" altLang="fr-FR" sz="2200" dirty="0" smtClean="0">
                <a:ea typeface="Arial Unicode MS" pitchFamily="34" charset="-128"/>
              </a:rPr>
              <a:t> match. How do </a:t>
            </a:r>
            <a:r>
              <a:rPr lang="fr-CH" altLang="fr-FR" sz="2200" dirty="0" err="1" smtClean="0">
                <a:ea typeface="Arial Unicode MS" pitchFamily="34" charset="-128"/>
              </a:rPr>
              <a:t>we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get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them</a:t>
            </a:r>
            <a:r>
              <a:rPr lang="fr-CH" altLang="fr-FR" sz="2200" dirty="0" smtClean="0">
                <a:ea typeface="Arial Unicode MS" pitchFamily="34" charset="-128"/>
              </a:rPr>
              <a:t> to match?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by brute force: fission, fusion, </a:t>
            </a:r>
            <a:r>
              <a:rPr lang="fr-CH" altLang="fr-FR" sz="2200" dirty="0" err="1" smtClean="0">
                <a:ea typeface="Arial Unicode MS" pitchFamily="34" charset="-128"/>
              </a:rPr>
              <a:t>impoverishment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this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negation</a:t>
            </a:r>
            <a:r>
              <a:rPr lang="fr-CH" altLang="fr-FR" sz="2200" dirty="0" smtClean="0">
                <a:ea typeface="Arial Unicode MS" pitchFamily="34" charset="-128"/>
              </a:rPr>
              <a:t> of </a:t>
            </a:r>
            <a:r>
              <a:rPr lang="fr-CH" altLang="fr-FR" sz="2200" dirty="0" err="1" smtClean="0">
                <a:ea typeface="Arial Unicode MS" pitchFamily="34" charset="-128"/>
              </a:rPr>
              <a:t>our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own</a:t>
            </a:r>
            <a:r>
              <a:rPr lang="fr-CH" altLang="fr-FR" sz="2200" dirty="0" smtClean="0">
                <a:ea typeface="Arial Unicode MS" pitchFamily="34" charset="-128"/>
              </a:rPr>
              <a:t> ambition (one </a:t>
            </a:r>
            <a:r>
              <a:rPr lang="fr-CH" altLang="fr-FR" sz="2200" dirty="0" err="1" smtClean="0">
                <a:ea typeface="Arial Unicode MS" pitchFamily="34" charset="-128"/>
              </a:rPr>
              <a:t>engine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morphology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with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smaller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pieces</a:t>
            </a:r>
            <a:r>
              <a:rPr lang="fr-CH" altLang="fr-FR" sz="2200" dirty="0" smtClean="0">
                <a:ea typeface="Arial Unicode MS" pitchFamily="34" charset="-128"/>
              </a:rPr>
              <a:t>, but fission etc.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unheard</a:t>
            </a:r>
            <a:r>
              <a:rPr lang="fr-CH" altLang="fr-FR" sz="2200" dirty="0" smtClean="0">
                <a:ea typeface="Arial Unicode MS" pitchFamily="34" charset="-128"/>
              </a:rPr>
              <a:t> of in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), but </a:t>
            </a:r>
            <a:r>
              <a:rPr lang="fr-CH" altLang="fr-FR" sz="2200" dirty="0" err="1" smtClean="0">
                <a:ea typeface="Arial Unicode MS" pitchFamily="34" charset="-128"/>
              </a:rPr>
              <a:t>we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don't</a:t>
            </a:r>
            <a:r>
              <a:rPr lang="fr-CH" altLang="fr-FR" sz="2200" dirty="0" smtClean="0">
                <a:ea typeface="Arial Unicode MS" pitchFamily="34" charset="-128"/>
              </a:rPr>
              <a:t> talk </a:t>
            </a:r>
            <a:r>
              <a:rPr lang="fr-CH" altLang="fr-FR" sz="2200" dirty="0" err="1" smtClean="0">
                <a:ea typeface="Arial Unicode MS" pitchFamily="34" charset="-128"/>
              </a:rPr>
              <a:t>too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much</a:t>
            </a:r>
            <a:r>
              <a:rPr lang="fr-CH" altLang="fr-FR" sz="2200" dirty="0" smtClean="0">
                <a:ea typeface="Arial Unicode MS" pitchFamily="34" charset="-128"/>
              </a:rPr>
              <a:t> about </a:t>
            </a:r>
            <a:r>
              <a:rPr lang="fr-CH" altLang="fr-FR" sz="2200" dirty="0" err="1" smtClean="0">
                <a:ea typeface="Arial Unicode MS" pitchFamily="34" charset="-128"/>
              </a:rPr>
              <a:t>it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72672" y="965616"/>
            <a:ext cx="1110017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then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minimalism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entered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the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scene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Minimalism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was</a:t>
            </a:r>
            <a:r>
              <a:rPr lang="fr-CH" altLang="fr-FR" sz="2200" dirty="0" smtClean="0">
                <a:ea typeface="Arial Unicode MS" pitchFamily="34" charset="-128"/>
              </a:rPr>
              <a:t> not the </a:t>
            </a:r>
            <a:r>
              <a:rPr lang="fr-CH" altLang="fr-FR" sz="2200" dirty="0" err="1" smtClean="0">
                <a:ea typeface="Arial Unicode MS" pitchFamily="34" charset="-128"/>
              </a:rPr>
              <a:t>reason</a:t>
            </a:r>
            <a:r>
              <a:rPr lang="fr-CH" altLang="fr-FR" sz="2200" dirty="0" smtClean="0">
                <a:ea typeface="Arial Unicode MS" pitchFamily="34" charset="-128"/>
              </a:rPr>
              <a:t> for </a:t>
            </a:r>
            <a:r>
              <a:rPr lang="fr-CH" altLang="fr-FR" sz="2200" dirty="0" err="1" smtClean="0">
                <a:ea typeface="Arial Unicode MS" pitchFamily="34" charset="-128"/>
              </a:rPr>
              <a:t>Late</a:t>
            </a:r>
            <a:r>
              <a:rPr lang="fr-CH" altLang="fr-FR" sz="2200" dirty="0" smtClean="0">
                <a:ea typeface="Arial Unicode MS" pitchFamily="34" charset="-128"/>
              </a:rPr>
              <a:t> Insertion and the </a:t>
            </a:r>
            <a:r>
              <a:rPr lang="fr-CH" altLang="fr-FR" sz="2200" dirty="0" err="1" smtClean="0">
                <a:ea typeface="Arial Unicode MS" pitchFamily="34" charset="-128"/>
              </a:rPr>
              <a:t>ruin</a:t>
            </a:r>
            <a:r>
              <a:rPr lang="fr-CH" altLang="fr-FR" sz="2200" dirty="0" smtClean="0">
                <a:ea typeface="Arial Unicode MS" pitchFamily="34" charset="-128"/>
              </a:rPr>
              <a:t> of </a:t>
            </a:r>
            <a:r>
              <a:rPr lang="fr-CH" altLang="fr-FR" sz="2200" dirty="0" err="1" smtClean="0">
                <a:ea typeface="Arial Unicode MS" pitchFamily="34" charset="-128"/>
              </a:rPr>
              <a:t>sealed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suitcases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but </a:t>
            </a:r>
            <a:r>
              <a:rPr lang="fr-CH" altLang="fr-FR" sz="2200" dirty="0" err="1" smtClean="0">
                <a:ea typeface="Arial Unicode MS" pitchFamily="34" charset="-128"/>
              </a:rPr>
              <a:t>it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was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independently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reinforcing</a:t>
            </a:r>
            <a:r>
              <a:rPr lang="fr-CH" altLang="fr-FR" sz="2200" dirty="0" smtClean="0">
                <a:ea typeface="Arial Unicode MS" pitchFamily="34" charset="-128"/>
              </a:rPr>
              <a:t> the focus on (</a:t>
            </a:r>
            <a:r>
              <a:rPr lang="fr-CH" altLang="fr-FR" sz="2200" dirty="0" err="1" smtClean="0">
                <a:ea typeface="Arial Unicode MS" pitchFamily="34" charset="-128"/>
              </a:rPr>
              <a:t>late</a:t>
            </a:r>
            <a:r>
              <a:rPr lang="fr-CH" altLang="fr-FR" sz="2200" dirty="0" smtClean="0">
                <a:ea typeface="Arial Unicode MS" pitchFamily="34" charset="-128"/>
              </a:rPr>
              <a:t>) VI: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interface-</a:t>
            </a:r>
            <a:r>
              <a:rPr lang="fr-CH" altLang="fr-FR" sz="2200" dirty="0" err="1" smtClean="0">
                <a:ea typeface="Arial Unicode MS" pitchFamily="34" charset="-128"/>
              </a:rPr>
              <a:t>driven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9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historical</a:t>
            </a:r>
            <a:r>
              <a:rPr lang="fr-CH" altLang="fr-FR" sz="2400" b="1" dirty="0" smtClean="0"/>
              <a:t> situation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3322642"/>
            <a:ext cx="1086388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where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could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all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this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go?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to </a:t>
            </a:r>
            <a:r>
              <a:rPr lang="fr-CH" altLang="fr-FR" sz="2200" dirty="0" err="1" smtClean="0">
                <a:ea typeface="Arial Unicode MS" pitchFamily="34" charset="-128"/>
              </a:rPr>
              <a:t>Vocabulary</a:t>
            </a:r>
            <a:r>
              <a:rPr lang="fr-CH" altLang="fr-FR" sz="2200" dirty="0" smtClean="0">
                <a:ea typeface="Arial Unicode MS" pitchFamily="34" charset="-128"/>
              </a:rPr>
              <a:t> Insertion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which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only</a:t>
            </a:r>
            <a:r>
              <a:rPr lang="fr-CH" altLang="fr-FR" sz="2200" dirty="0" smtClean="0">
                <a:ea typeface="Arial Unicode MS" pitchFamily="34" charset="-128"/>
              </a:rPr>
              <a:t> place in the </a:t>
            </a:r>
            <a:r>
              <a:rPr lang="fr-CH" altLang="fr-FR" sz="2200" dirty="0" err="1" smtClean="0">
                <a:ea typeface="Arial Unicode MS" pitchFamily="34" charset="-128"/>
              </a:rPr>
              <a:t>landscape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that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exists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anyway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as </a:t>
            </a:r>
            <a:r>
              <a:rPr lang="fr-CH" altLang="fr-FR" sz="2200" dirty="0" err="1" smtClean="0">
                <a:ea typeface="Arial Unicode MS" pitchFamily="34" charset="-128"/>
              </a:rPr>
              <a:t>minimalists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we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don't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want</a:t>
            </a:r>
            <a:r>
              <a:rPr lang="fr-CH" altLang="fr-FR" sz="2200" dirty="0" smtClean="0">
                <a:ea typeface="Arial Unicode MS" pitchFamily="34" charset="-128"/>
              </a:rPr>
              <a:t> to </a:t>
            </a:r>
            <a:r>
              <a:rPr lang="fr-CH" altLang="fr-FR" sz="2200" dirty="0" err="1" smtClean="0">
                <a:ea typeface="Arial Unicode MS" pitchFamily="34" charset="-128"/>
              </a:rPr>
              <a:t>add</a:t>
            </a:r>
            <a:r>
              <a:rPr lang="fr-CH" altLang="fr-FR" sz="2200" dirty="0" smtClean="0">
                <a:ea typeface="Arial Unicode MS" pitchFamily="34" charset="-128"/>
              </a:rPr>
              <a:t> more </a:t>
            </a:r>
            <a:r>
              <a:rPr lang="fr-CH" altLang="fr-FR" sz="2200" dirty="0" err="1" smtClean="0">
                <a:ea typeface="Arial Unicode MS" pitchFamily="34" charset="-128"/>
              </a:rPr>
              <a:t>dustbins</a:t>
            </a:r>
            <a:r>
              <a:rPr lang="fr-CH" altLang="fr-FR" sz="2200" dirty="0" smtClean="0">
                <a:ea typeface="Arial Unicode MS" pitchFamily="34" charset="-128"/>
              </a:rPr>
              <a:t>, do </a:t>
            </a:r>
            <a:r>
              <a:rPr lang="fr-CH" altLang="fr-FR" sz="2200" dirty="0" err="1" smtClean="0">
                <a:ea typeface="Arial Unicode MS" pitchFamily="34" charset="-128"/>
              </a:rPr>
              <a:t>we</a:t>
            </a:r>
            <a:r>
              <a:rPr lang="fr-CH" altLang="fr-FR" sz="2200" dirty="0" smtClean="0">
                <a:ea typeface="Arial Unicode MS" pitchFamily="34" charset="-128"/>
              </a:rPr>
              <a:t>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see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Newell</a:t>
            </a:r>
            <a:r>
              <a:rPr lang="fr-CH" altLang="fr-FR" sz="2200" dirty="0" smtClean="0">
                <a:ea typeface="Arial Unicode MS" pitchFamily="34" charset="-128"/>
              </a:rPr>
              <a:t> &amp; </a:t>
            </a:r>
            <a:r>
              <a:rPr lang="fr-CH" altLang="fr-FR" sz="2200" dirty="0" err="1" smtClean="0">
                <a:ea typeface="Arial Unicode MS" pitchFamily="34" charset="-128"/>
              </a:rPr>
              <a:t>Sailor's</a:t>
            </a:r>
            <a:r>
              <a:rPr lang="fr-CH" altLang="fr-FR" sz="2200" dirty="0" smtClean="0">
                <a:ea typeface="Arial Unicode MS" pitchFamily="34" charset="-128"/>
              </a:rPr>
              <a:t> and </a:t>
            </a:r>
            <a:r>
              <a:rPr lang="fr-CH" altLang="fr-FR" sz="2200" dirty="0" err="1" smtClean="0">
                <a:ea typeface="Arial Unicode MS" pitchFamily="34" charset="-128"/>
              </a:rPr>
              <a:t>Sailor's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talks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72672" y="965616"/>
            <a:ext cx="11100177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growing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up,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leaving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teething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troubles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behind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us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PF-but-not-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 (the </a:t>
            </a:r>
            <a:r>
              <a:rPr lang="fr-CH" altLang="fr-FR" sz="2200" dirty="0" err="1" smtClean="0">
                <a:ea typeface="Arial Unicode MS" pitchFamily="34" charset="-128"/>
              </a:rPr>
              <a:t>minimalist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dustbin</a:t>
            </a:r>
            <a:r>
              <a:rPr lang="fr-CH" altLang="fr-FR" sz="2200" dirty="0" smtClean="0">
                <a:ea typeface="Arial Unicode MS" pitchFamily="34" charset="-128"/>
              </a:rPr>
              <a:t>) </a:t>
            </a:r>
            <a:r>
              <a:rPr lang="fr-CH" altLang="fr-FR" sz="2200" dirty="0" err="1" smtClean="0">
                <a:ea typeface="Arial Unicode MS" pitchFamily="34" charset="-128"/>
              </a:rPr>
              <a:t>needs</a:t>
            </a:r>
            <a:r>
              <a:rPr lang="fr-CH" altLang="fr-FR" sz="2200" dirty="0" smtClean="0">
                <a:ea typeface="Arial Unicode MS" pitchFamily="34" charset="-128"/>
              </a:rPr>
              <a:t> to 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fission, fusion, </a:t>
            </a:r>
            <a:r>
              <a:rPr lang="fr-CH" altLang="fr-FR" sz="2200" dirty="0" err="1" smtClean="0">
                <a:ea typeface="Arial Unicode MS" pitchFamily="34" charset="-128"/>
              </a:rPr>
              <a:t>impoverishment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needs</a:t>
            </a:r>
            <a:r>
              <a:rPr lang="fr-CH" altLang="fr-FR" sz="2200" dirty="0" smtClean="0">
                <a:ea typeface="Arial Unicode MS" pitchFamily="34" charset="-128"/>
              </a:rPr>
              <a:t> to 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a </a:t>
            </a:r>
            <a:r>
              <a:rPr lang="fr-CH" altLang="fr-FR" sz="2200" dirty="0" err="1" smtClean="0">
                <a:ea typeface="Arial Unicode MS" pitchFamily="34" charset="-128"/>
              </a:rPr>
              <a:t>third</a:t>
            </a:r>
            <a:r>
              <a:rPr lang="fr-CH" altLang="fr-FR" sz="2200" dirty="0" smtClean="0">
                <a:ea typeface="Arial Unicode MS" pitchFamily="34" charset="-128"/>
              </a:rPr>
              <a:t> item </a:t>
            </a:r>
            <a:r>
              <a:rPr lang="fr-CH" altLang="fr-FR" sz="2200" dirty="0" err="1" smtClean="0">
                <a:ea typeface="Arial Unicode MS" pitchFamily="34" charset="-128"/>
              </a:rPr>
              <a:t>may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added</a:t>
            </a:r>
            <a:r>
              <a:rPr lang="fr-CH" altLang="fr-FR" sz="2200" dirty="0" smtClean="0">
                <a:ea typeface="Arial Unicode MS" pitchFamily="34" charset="-128"/>
              </a:rPr>
              <a:t>: </a:t>
            </a:r>
            <a:r>
              <a:rPr lang="fr-CH" altLang="fr-FR" sz="2200" dirty="0" err="1" smtClean="0">
                <a:ea typeface="Arial Unicode MS" pitchFamily="34" charset="-128"/>
              </a:rPr>
              <a:t>allomorphy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computed</a:t>
            </a:r>
            <a:r>
              <a:rPr lang="fr-CH" altLang="fr-FR" sz="2200" dirty="0" smtClean="0">
                <a:ea typeface="Arial Unicode MS" pitchFamily="34" charset="-128"/>
              </a:rPr>
              <a:t> in an </a:t>
            </a:r>
            <a:r>
              <a:rPr lang="fr-CH" altLang="fr-FR" sz="2200" dirty="0" err="1" smtClean="0">
                <a:ea typeface="Arial Unicode MS" pitchFamily="34" charset="-128"/>
              </a:rPr>
              <a:t>undefined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intermundia</a:t>
            </a:r>
            <a:r>
              <a:rPr lang="fr-CH" altLang="fr-FR" sz="2200" dirty="0" smtClean="0">
                <a:ea typeface="Arial Unicode MS" pitchFamily="34" charset="-128"/>
              </a:rPr>
              <a:t> (</a:t>
            </a:r>
            <a:r>
              <a:rPr lang="fr-CH" altLang="fr-FR" sz="2200" dirty="0" err="1" smtClean="0">
                <a:ea typeface="Arial Unicode MS" pitchFamily="34" charset="-128"/>
              </a:rPr>
              <a:t>modular</a:t>
            </a:r>
            <a:r>
              <a:rPr lang="fr-CH" altLang="fr-FR" sz="2200" dirty="0" smtClean="0">
                <a:ea typeface="Arial Unicode MS" pitchFamily="34" charset="-128"/>
              </a:rPr>
              <a:t> no man's land)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312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historical</a:t>
            </a:r>
            <a:r>
              <a:rPr lang="fr-CH" altLang="fr-FR" sz="2400" b="1" dirty="0" smtClean="0"/>
              <a:t> situation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1788808"/>
            <a:ext cx="108638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dirty="0" err="1" smtClean="0">
                <a:ea typeface="Arial Unicode MS" pitchFamily="34" charset="-128"/>
              </a:rPr>
              <a:t>nanosyntax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does</a:t>
            </a:r>
            <a:r>
              <a:rPr lang="fr-CH" altLang="fr-FR" sz="2200" dirty="0" smtClean="0">
                <a:ea typeface="Arial Unicode MS" pitchFamily="34" charset="-128"/>
              </a:rPr>
              <a:t> all </a:t>
            </a:r>
            <a:r>
              <a:rPr lang="fr-CH" altLang="fr-FR" sz="2200" dirty="0" err="1" smtClean="0">
                <a:ea typeface="Arial Unicode MS" pitchFamily="34" charset="-128"/>
              </a:rPr>
              <a:t>that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no </a:t>
            </a:r>
            <a:r>
              <a:rPr lang="fr-CH" altLang="fr-FR" sz="2200" dirty="0" err="1" smtClean="0">
                <a:ea typeface="Arial Unicode MS" pitchFamily="34" charset="-128"/>
              </a:rPr>
              <a:t>modularity-violating</a:t>
            </a:r>
            <a:r>
              <a:rPr lang="fr-CH" altLang="fr-FR" sz="2200" dirty="0" smtClean="0">
                <a:ea typeface="Arial Unicode MS" pitchFamily="34" charset="-128"/>
              </a:rPr>
              <a:t> component (PF-but-not-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no fission, fusion, </a:t>
            </a:r>
            <a:r>
              <a:rPr lang="fr-CH" altLang="fr-FR" sz="2200" dirty="0" err="1" smtClean="0">
                <a:ea typeface="Arial Unicode MS" pitchFamily="34" charset="-128"/>
              </a:rPr>
              <a:t>impoverishment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no </a:t>
            </a:r>
            <a:r>
              <a:rPr lang="fr-CH" altLang="fr-FR" sz="2200" dirty="0" err="1" smtClean="0">
                <a:ea typeface="Arial Unicode MS" pitchFamily="34" charset="-128"/>
              </a:rPr>
              <a:t>allomorphy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calculus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anywhere</a:t>
            </a:r>
            <a:r>
              <a:rPr lang="fr-CH" altLang="fr-FR" sz="2200" dirty="0" smtClean="0">
                <a:ea typeface="Arial Unicode MS" pitchFamily="34" charset="-128"/>
              </a:rPr>
              <a:t> (</a:t>
            </a:r>
            <a:r>
              <a:rPr lang="fr-CH" altLang="fr-FR" sz="2200" dirty="0" err="1" smtClean="0">
                <a:ea typeface="Arial Unicode MS" pitchFamily="34" charset="-128"/>
              </a:rPr>
              <a:t>allomorphy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i="1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VI)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72672" y="965616"/>
            <a:ext cx="111001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the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elephant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in the room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18636" y="3563532"/>
            <a:ext cx="1086388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dirty="0" err="1" smtClean="0">
                <a:ea typeface="Arial Unicode MS" pitchFamily="34" charset="-128"/>
              </a:rPr>
              <a:t>labor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shifted</a:t>
            </a:r>
            <a:r>
              <a:rPr lang="fr-CH" altLang="fr-FR" sz="2200" dirty="0" smtClean="0">
                <a:ea typeface="Arial Unicode MS" pitchFamily="34" charset="-128"/>
              </a:rPr>
              <a:t> back to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rather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than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after</a:t>
            </a:r>
            <a:r>
              <a:rPr lang="fr-CH" altLang="fr-FR" sz="2200" dirty="0" smtClean="0">
                <a:ea typeface="Arial Unicode MS" pitchFamily="34" charset="-128"/>
              </a:rPr>
              <a:t> VI, all </a:t>
            </a:r>
            <a:r>
              <a:rPr lang="fr-CH" altLang="fr-FR" sz="2200" dirty="0" err="1" smtClean="0">
                <a:ea typeface="Arial Unicode MS" pitchFamily="34" charset="-128"/>
              </a:rPr>
              <a:t>that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managed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before</a:t>
            </a:r>
            <a:r>
              <a:rPr lang="fr-CH" altLang="fr-FR" sz="2200" dirty="0" smtClean="0">
                <a:ea typeface="Arial Unicode MS" pitchFamily="34" charset="-128"/>
              </a:rPr>
              <a:t> and </a:t>
            </a:r>
            <a:r>
              <a:rPr lang="fr-CH" altLang="fr-FR" sz="2200" dirty="0" err="1" smtClean="0">
                <a:ea typeface="Arial Unicode MS" pitchFamily="34" charset="-128"/>
              </a:rPr>
              <a:t>upon</a:t>
            </a:r>
            <a:r>
              <a:rPr lang="fr-CH" altLang="fr-FR" sz="2200" dirty="0" smtClean="0">
                <a:ea typeface="Arial Unicode MS" pitchFamily="34" charset="-128"/>
              </a:rPr>
              <a:t> VI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recall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that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was</a:t>
            </a:r>
            <a:r>
              <a:rPr lang="fr-CH" altLang="fr-FR" sz="2200" dirty="0" smtClean="0">
                <a:ea typeface="Arial Unicode MS" pitchFamily="34" charset="-128"/>
              </a:rPr>
              <a:t> the conclusion </a:t>
            </a:r>
            <a:r>
              <a:rPr lang="fr-CH" altLang="fr-FR" sz="2200" dirty="0" err="1" smtClean="0">
                <a:ea typeface="Arial Unicode MS" pitchFamily="34" charset="-128"/>
              </a:rPr>
              <a:t>reached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earlier</a:t>
            </a:r>
            <a:r>
              <a:rPr lang="fr-CH" altLang="fr-FR" sz="2200" dirty="0" smtClean="0">
                <a:ea typeface="Arial Unicode MS" pitchFamily="34" charset="-128"/>
              </a:rPr>
              <a:t>: shift of </a:t>
            </a:r>
            <a:r>
              <a:rPr lang="fr-CH" altLang="fr-FR" sz="2200" dirty="0" err="1" smtClean="0">
                <a:ea typeface="Arial Unicode MS" pitchFamily="34" charset="-128"/>
              </a:rPr>
              <a:t>labor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from</a:t>
            </a:r>
            <a:r>
              <a:rPr lang="fr-CH" altLang="fr-FR" sz="2200" dirty="0" smtClean="0">
                <a:ea typeface="Arial Unicode MS" pitchFamily="34" charset="-128"/>
              </a:rPr>
              <a:t> PF to VI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massive </a:t>
            </a:r>
            <a:r>
              <a:rPr lang="fr-CH" altLang="fr-FR" sz="2200" dirty="0" err="1" smtClean="0">
                <a:ea typeface="Arial Unicode MS" pitchFamily="34" charset="-128"/>
              </a:rPr>
              <a:t>spell</a:t>
            </a:r>
            <a:r>
              <a:rPr lang="fr-CH" altLang="fr-FR" sz="2200" dirty="0" smtClean="0">
                <a:ea typeface="Arial Unicode MS" pitchFamily="34" charset="-128"/>
              </a:rPr>
              <a:t> out-</a:t>
            </a:r>
            <a:r>
              <a:rPr lang="fr-CH" altLang="fr-FR" sz="2200" dirty="0" err="1" smtClean="0">
                <a:ea typeface="Arial Unicode MS" pitchFamily="34" charset="-128"/>
              </a:rPr>
              <a:t>driven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syntactic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movement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smtClean="0">
                <a:ea typeface="Arial Unicode MS" pitchFamily="34" charset="-128"/>
              </a:rPr>
              <a:t>to </a:t>
            </a:r>
            <a:r>
              <a:rPr lang="fr-CH" altLang="fr-FR" sz="2200" dirty="0" err="1" smtClean="0">
                <a:ea typeface="Arial Unicode MS" pitchFamily="34" charset="-128"/>
              </a:rPr>
              <a:t>create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syntactic</a:t>
            </a:r>
            <a:r>
              <a:rPr lang="fr-CH" altLang="fr-FR" sz="2200" dirty="0" smtClean="0">
                <a:ea typeface="Arial Unicode MS" pitchFamily="34" charset="-128"/>
              </a:rPr>
              <a:t> structure </a:t>
            </a:r>
            <a:r>
              <a:rPr lang="fr-CH" altLang="fr-FR" sz="2200" dirty="0" err="1" smtClean="0">
                <a:ea typeface="Arial Unicode MS" pitchFamily="34" charset="-128"/>
              </a:rPr>
              <a:t>required</a:t>
            </a:r>
            <a:r>
              <a:rPr lang="fr-CH" altLang="fr-FR" sz="2200" dirty="0" smtClean="0">
                <a:ea typeface="Arial Unicode MS" pitchFamily="34" charset="-128"/>
              </a:rPr>
              <a:t> by the lexical items </a:t>
            </a:r>
            <a:r>
              <a:rPr lang="fr-CH" altLang="fr-FR" sz="2200" dirty="0" err="1" smtClean="0">
                <a:ea typeface="Arial Unicode MS" pitchFamily="34" charset="-128"/>
              </a:rPr>
              <a:t>available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792604" y="2114130"/>
            <a:ext cx="230801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just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spell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-out </a:t>
            </a:r>
          </a:p>
          <a:p>
            <a:pPr marL="0" indent="0" algn="ctr"/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and </a:t>
            </a:r>
          </a:p>
          <a:p>
            <a:pPr marL="0" indent="0" algn="ctr"/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VI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2" name="Accolade fermante 1"/>
          <p:cNvSpPr/>
          <p:nvPr/>
        </p:nvSpPr>
        <p:spPr>
          <a:xfrm>
            <a:off x="8367252" y="2212258"/>
            <a:ext cx="285136" cy="924232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13721" y="5544729"/>
            <a:ext cx="1086388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dirty="0" err="1" smtClean="0">
                <a:ea typeface="Arial Unicode MS" pitchFamily="34" charset="-128"/>
              </a:rPr>
              <a:t>who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bothered</a:t>
            </a:r>
            <a:r>
              <a:rPr lang="fr-CH" altLang="fr-FR" sz="2200" dirty="0" smtClean="0">
                <a:ea typeface="Arial Unicode MS" pitchFamily="34" charset="-128"/>
              </a:rPr>
              <a:t> by interface </a:t>
            </a:r>
            <a:r>
              <a:rPr lang="fr-CH" altLang="fr-FR" sz="2200" dirty="0" err="1" smtClean="0">
                <a:ea typeface="Arial Unicode MS" pitchFamily="34" charset="-128"/>
              </a:rPr>
              <a:t>labor</a:t>
            </a:r>
            <a:r>
              <a:rPr lang="fr-CH" altLang="fr-FR" sz="2200" dirty="0" smtClean="0">
                <a:ea typeface="Arial Unicode MS" pitchFamily="34" charset="-128"/>
              </a:rPr>
              <a:t>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current</a:t>
            </a:r>
            <a:r>
              <a:rPr lang="fr-CH" altLang="fr-FR" sz="2200" dirty="0" smtClean="0">
                <a:ea typeface="Arial Unicode MS" pitchFamily="34" charset="-128"/>
              </a:rPr>
              <a:t>: </a:t>
            </a:r>
            <a:r>
              <a:rPr lang="fr-CH" altLang="fr-FR" sz="2200" dirty="0" err="1" smtClean="0">
                <a:ea typeface="Arial Unicode MS" pitchFamily="34" charset="-128"/>
              </a:rPr>
              <a:t>phonologists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modularity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nanosyntax</a:t>
            </a:r>
            <a:r>
              <a:rPr lang="fr-CH" altLang="fr-FR" sz="2200" dirty="0" smtClean="0">
                <a:ea typeface="Arial Unicode MS" pitchFamily="34" charset="-128"/>
              </a:rPr>
              <a:t>: </a:t>
            </a:r>
            <a:r>
              <a:rPr lang="fr-CH" altLang="fr-FR" sz="2200" dirty="0" err="1" smtClean="0">
                <a:ea typeface="Arial Unicode MS" pitchFamily="34" charset="-128"/>
              </a:rPr>
              <a:t>syntacticians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38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1919289" y="2054319"/>
            <a:ext cx="8504237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en-GB" sz="5000" b="1" dirty="0">
                <a:solidFill>
                  <a:srgbClr val="0070C0"/>
                </a:solidFill>
              </a:rPr>
              <a:t>5</a:t>
            </a:r>
            <a:endParaRPr lang="en-GB" sz="5000" b="1" dirty="0" smtClean="0">
              <a:solidFill>
                <a:srgbClr val="0070C0"/>
              </a:solidFill>
            </a:endParaRPr>
          </a:p>
          <a:p>
            <a:pPr marL="0" indent="0" algn="ctr">
              <a:spcBef>
                <a:spcPct val="50000"/>
              </a:spcBef>
            </a:pPr>
            <a:r>
              <a:rPr lang="en-GB" sz="5000" b="1" dirty="0">
                <a:solidFill>
                  <a:srgbClr val="0070C0"/>
                </a:solidFill>
              </a:rPr>
              <a:t>G</a:t>
            </a:r>
            <a:r>
              <a:rPr lang="en-GB" sz="5000" b="1" dirty="0" smtClean="0">
                <a:solidFill>
                  <a:srgbClr val="0070C0"/>
                </a:solidFill>
              </a:rPr>
              <a:t>rowing up #2:</a:t>
            </a:r>
          </a:p>
          <a:p>
            <a:pPr marL="0" indent="0" algn="ctr">
              <a:spcBef>
                <a:spcPct val="50000"/>
              </a:spcBef>
            </a:pPr>
            <a:r>
              <a:rPr lang="en-GB" sz="5000" b="1" dirty="0" smtClean="0">
                <a:solidFill>
                  <a:srgbClr val="0070C0"/>
                </a:solidFill>
              </a:rPr>
              <a:t>who does the interface?</a:t>
            </a:r>
          </a:p>
        </p:txBody>
      </p:sp>
    </p:spTree>
    <p:extLst>
      <p:ext uri="{BB962C8B-B14F-4D97-AF65-F5344CB8AC3E}">
        <p14:creationId xmlns:p14="http://schemas.microsoft.com/office/powerpoint/2010/main" val="94936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who</a:t>
            </a:r>
            <a:r>
              <a:rPr lang="fr-CH" altLang="fr-FR" sz="2400" b="1" dirty="0" smtClean="0"/>
              <a:t> </a:t>
            </a:r>
            <a:r>
              <a:rPr lang="fr-CH" altLang="fr-FR" sz="2400" b="1" dirty="0" err="1" smtClean="0"/>
              <a:t>does</a:t>
            </a:r>
            <a:r>
              <a:rPr lang="fr-CH" altLang="fr-FR" sz="2400" b="1" dirty="0" smtClean="0"/>
              <a:t> the interface?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4276372"/>
            <a:ext cx="1086388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what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about DM?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DM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a </a:t>
            </a:r>
            <a:r>
              <a:rPr lang="fr-CH" altLang="fr-FR" sz="2200" dirty="0" err="1" smtClean="0">
                <a:ea typeface="Arial Unicode MS" pitchFamily="34" charset="-128"/>
              </a:rPr>
              <a:t>theory</a:t>
            </a:r>
            <a:r>
              <a:rPr lang="fr-CH" altLang="fr-FR" sz="2200" dirty="0" smtClean="0">
                <a:ea typeface="Arial Unicode MS" pitchFamily="34" charset="-128"/>
              </a:rPr>
              <a:t> of </a:t>
            </a:r>
            <a:r>
              <a:rPr lang="fr-CH" altLang="fr-FR" sz="2200" dirty="0" err="1" smtClean="0">
                <a:ea typeface="Arial Unicode MS" pitchFamily="34" charset="-128"/>
              </a:rPr>
              <a:t>morphology</a:t>
            </a:r>
            <a:r>
              <a:rPr lang="fr-CH" altLang="fr-FR" sz="2200" dirty="0" smtClean="0">
                <a:ea typeface="Arial Unicode MS" pitchFamily="34" charset="-128"/>
              </a:rPr>
              <a:t>, not of the interface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classically</a:t>
            </a:r>
            <a:r>
              <a:rPr lang="fr-CH" altLang="fr-FR" sz="2200" dirty="0" smtClean="0">
                <a:ea typeface="Arial Unicode MS" pitchFamily="34" charset="-128"/>
              </a:rPr>
              <a:t>, DM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done</a:t>
            </a:r>
            <a:r>
              <a:rPr lang="fr-CH" altLang="fr-FR" sz="2200" dirty="0" smtClean="0">
                <a:ea typeface="Arial Unicode MS" pitchFamily="34" charset="-128"/>
              </a:rPr>
              <a:t> by </a:t>
            </a:r>
            <a:r>
              <a:rPr lang="fr-CH" altLang="fr-FR" sz="2200" dirty="0" err="1" smtClean="0">
                <a:ea typeface="Arial Unicode MS" pitchFamily="34" charset="-128"/>
              </a:rPr>
              <a:t>syntacticians</a:t>
            </a:r>
            <a:r>
              <a:rPr lang="fr-CH" altLang="fr-FR" sz="2200" dirty="0" smtClean="0">
                <a:ea typeface="Arial Unicode MS" pitchFamily="34" charset="-128"/>
              </a:rPr>
              <a:t>. No </a:t>
            </a:r>
            <a:r>
              <a:rPr lang="fr-CH" altLang="fr-FR" sz="2200" dirty="0" err="1" smtClean="0">
                <a:ea typeface="Arial Unicode MS" pitchFamily="34" charset="-128"/>
              </a:rPr>
              <a:t>phonologists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around</a:t>
            </a:r>
            <a:r>
              <a:rPr lang="fr-CH" altLang="fr-FR" sz="2200" dirty="0" smtClean="0">
                <a:ea typeface="Arial Unicode MS" pitchFamily="34" charset="-128"/>
              </a:rPr>
              <a:t>.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isn't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really</a:t>
            </a:r>
            <a:r>
              <a:rPr lang="fr-CH" altLang="fr-FR" sz="2200" dirty="0" smtClean="0">
                <a:ea typeface="Arial Unicode MS" pitchFamily="34" charset="-128"/>
              </a:rPr>
              <a:t> a </a:t>
            </a:r>
            <a:r>
              <a:rPr lang="fr-CH" altLang="fr-FR" sz="2200" dirty="0" err="1" smtClean="0">
                <a:ea typeface="Arial Unicode MS" pitchFamily="34" charset="-128"/>
              </a:rPr>
              <a:t>concern</a:t>
            </a:r>
            <a:r>
              <a:rPr lang="fr-CH" altLang="fr-FR" sz="2200" dirty="0" smtClean="0">
                <a:ea typeface="Arial Unicode MS" pitchFamily="34" charset="-128"/>
              </a:rPr>
              <a:t>. </a:t>
            </a:r>
            <a:r>
              <a:rPr lang="fr-CH" altLang="fr-FR" sz="2200" dirty="0" err="1" smtClean="0">
                <a:ea typeface="Arial Unicode MS" pitchFamily="34" charset="-128"/>
              </a:rPr>
              <a:t>When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appears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it's</a:t>
            </a:r>
            <a:r>
              <a:rPr lang="fr-CH" altLang="fr-FR" sz="2200" dirty="0" smtClean="0">
                <a:ea typeface="Arial Unicode MS" pitchFamily="34" charset="-128"/>
              </a:rPr>
              <a:t> in the guise of SPE (</a:t>
            </a:r>
            <a:r>
              <a:rPr lang="fr-CH" altLang="fr-FR" sz="2200" dirty="0" err="1" smtClean="0">
                <a:ea typeface="Arial Unicode MS" pitchFamily="34" charset="-128"/>
              </a:rPr>
              <a:t>Halle's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heritage</a:t>
            </a:r>
            <a:r>
              <a:rPr lang="fr-CH" altLang="fr-FR" sz="2200" dirty="0" smtClean="0">
                <a:ea typeface="Arial Unicode MS" pitchFamily="34" charset="-128"/>
              </a:rPr>
              <a:t>).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72672" y="965616"/>
            <a:ext cx="1110017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phonology-centrism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interface theories have always been designed by </a:t>
            </a:r>
            <a:r>
              <a:rPr lang="en-US" altLang="fr-FR" sz="2200" dirty="0" smtClean="0">
                <a:ea typeface="Arial Unicode MS" pitchFamily="34" charset="-128"/>
              </a:rPr>
              <a:t>phonologists: SPE, Lexical Phonology, Prosodic Phonology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2672" y="2056998"/>
            <a:ext cx="1110017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why? Because the output of the interface heavily impacts the phonologist's job.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you cannot do phonology without knowing what comes down from </a:t>
            </a:r>
            <a:r>
              <a:rPr lang="en-US" altLang="fr-FR" sz="2200" dirty="0" err="1">
                <a:ea typeface="Arial Unicode MS" pitchFamily="34" charset="-128"/>
              </a:rPr>
              <a:t>morpho</a:t>
            </a:r>
            <a:r>
              <a:rPr lang="en-US" altLang="fr-FR" sz="2200" dirty="0">
                <a:ea typeface="Arial Unicode MS" pitchFamily="34" charset="-128"/>
              </a:rPr>
              <a:t>-syntax</a:t>
            </a:r>
            <a:r>
              <a:rPr lang="en-US" altLang="fr-FR" sz="2200" dirty="0" smtClean="0">
                <a:ea typeface="Arial Unicode MS" pitchFamily="34" charset="-128"/>
              </a:rPr>
              <a:t>.</a:t>
            </a:r>
            <a:endParaRPr lang="en-US" altLang="fr-FR" sz="2200" dirty="0">
              <a:ea typeface="Arial Unicode MS" pitchFamily="34" charset="-128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72672" y="2833747"/>
            <a:ext cx="1110017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but you can do syntax without knowing where the result goes:</a:t>
            </a:r>
          </a:p>
          <a:p>
            <a:pPr marL="360000" indent="0"/>
            <a:r>
              <a:rPr lang="en-US" altLang="fr-FR" sz="2200" dirty="0" smtClean="0">
                <a:ea typeface="Arial Unicode MS" pitchFamily="34" charset="-128"/>
              </a:rPr>
              <a:t>==&gt; </a:t>
            </a:r>
            <a:r>
              <a:rPr lang="en-US" altLang="fr-FR" sz="2200" b="1" dirty="0" smtClean="0">
                <a:ea typeface="Arial Unicode MS" pitchFamily="34" charset="-128"/>
              </a:rPr>
              <a:t>fire and forget </a:t>
            </a:r>
          </a:p>
        </p:txBody>
      </p:sp>
    </p:spTree>
    <p:extLst>
      <p:ext uri="{BB962C8B-B14F-4D97-AF65-F5344CB8AC3E}">
        <p14:creationId xmlns:p14="http://schemas.microsoft.com/office/powerpoint/2010/main" val="1369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who</a:t>
            </a:r>
            <a:r>
              <a:rPr lang="fr-CH" altLang="fr-FR" sz="2400" b="1" dirty="0" smtClean="0"/>
              <a:t> </a:t>
            </a:r>
            <a:r>
              <a:rPr lang="fr-CH" altLang="fr-FR" sz="2400" b="1" dirty="0" err="1" smtClean="0"/>
              <a:t>does</a:t>
            </a:r>
            <a:r>
              <a:rPr lang="fr-CH" altLang="fr-FR" sz="2400" b="1" dirty="0" smtClean="0"/>
              <a:t> the interface?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8467" y="1046467"/>
            <a:ext cx="108638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know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thyself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, know the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other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, talk to the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other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the </a:t>
            </a:r>
            <a:r>
              <a:rPr lang="fr-CH" altLang="fr-FR" sz="2200" dirty="0" err="1" smtClean="0">
                <a:ea typeface="Arial Unicode MS" pitchFamily="34" charset="-128"/>
              </a:rPr>
              <a:t>minimalism-created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dustbin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exists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because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syntacticians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who</a:t>
            </a:r>
            <a:r>
              <a:rPr lang="fr-CH" altLang="fr-FR" sz="2200" dirty="0" smtClean="0">
                <a:ea typeface="Arial Unicode MS" pitchFamily="34" charset="-128"/>
              </a:rPr>
              <a:t> have made </a:t>
            </a:r>
            <a:r>
              <a:rPr lang="fr-CH" altLang="fr-FR" sz="2200" dirty="0" err="1" smtClean="0">
                <a:ea typeface="Arial Unicode MS" pitchFamily="34" charset="-128"/>
              </a:rPr>
              <a:t>it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didn't</a:t>
            </a:r>
            <a:r>
              <a:rPr lang="fr-CH" altLang="fr-FR" sz="2200" dirty="0" smtClean="0">
                <a:ea typeface="Arial Unicode MS" pitchFamily="34" charset="-128"/>
              </a:rPr>
              <a:t> talk to </a:t>
            </a:r>
            <a:r>
              <a:rPr lang="fr-CH" altLang="fr-FR" sz="2200" dirty="0" err="1" smtClean="0">
                <a:ea typeface="Arial Unicode MS" pitchFamily="34" charset="-128"/>
              </a:rPr>
              <a:t>phonologists</a:t>
            </a:r>
            <a:endParaRPr lang="fr-CH" altLang="fr-FR" sz="2200" dirty="0"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didn't</a:t>
            </a:r>
            <a:r>
              <a:rPr lang="fr-CH" altLang="fr-FR" sz="2200" dirty="0" smtClean="0">
                <a:ea typeface="Arial Unicode MS" pitchFamily="34" charset="-128"/>
              </a:rPr>
              <a:t> have </a:t>
            </a:r>
            <a:r>
              <a:rPr lang="fr-CH" altLang="fr-FR" sz="2200" dirty="0" err="1" smtClean="0">
                <a:ea typeface="Arial Unicode MS" pitchFamily="34" charset="-128"/>
              </a:rPr>
              <a:t>modularity</a:t>
            </a:r>
            <a:r>
              <a:rPr lang="fr-CH" altLang="fr-FR" sz="2200" dirty="0" smtClean="0">
                <a:ea typeface="Arial Unicode MS" pitchFamily="34" charset="-128"/>
              </a:rPr>
              <a:t> on </a:t>
            </a:r>
            <a:r>
              <a:rPr lang="fr-CH" altLang="fr-FR" sz="2200" dirty="0" err="1" smtClean="0">
                <a:ea typeface="Arial Unicode MS" pitchFamily="34" charset="-128"/>
              </a:rPr>
              <a:t>their</a:t>
            </a:r>
            <a:r>
              <a:rPr lang="fr-CH" altLang="fr-FR" sz="2200" dirty="0" smtClean="0">
                <a:ea typeface="Arial Unicode MS" pitchFamily="34" charset="-128"/>
              </a:rPr>
              <a:t> agenda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8467" y="2491807"/>
            <a:ext cx="1086388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for a long time (and </a:t>
            </a:r>
            <a:r>
              <a:rPr lang="fr-CH" altLang="fr-FR" sz="2200" dirty="0" err="1" smtClean="0">
                <a:ea typeface="Arial Unicode MS" pitchFamily="34" charset="-128"/>
              </a:rPr>
              <a:t>still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today</a:t>
            </a:r>
            <a:r>
              <a:rPr lang="fr-CH" altLang="fr-FR" sz="2200" dirty="0" smtClean="0">
                <a:ea typeface="Arial Unicode MS" pitchFamily="34" charset="-128"/>
              </a:rPr>
              <a:t>), </a:t>
            </a:r>
            <a:r>
              <a:rPr lang="fr-CH" altLang="fr-FR" sz="2200" dirty="0" err="1" smtClean="0">
                <a:ea typeface="Arial Unicode MS" pitchFamily="34" charset="-128"/>
              </a:rPr>
              <a:t>phonologists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were</a:t>
            </a:r>
            <a:r>
              <a:rPr lang="fr-CH" altLang="fr-FR" sz="2200" dirty="0" smtClean="0">
                <a:ea typeface="Arial Unicode MS" pitchFamily="34" charset="-128"/>
              </a:rPr>
              <a:t> happy </a:t>
            </a:r>
            <a:r>
              <a:rPr lang="fr-CH" altLang="fr-FR" sz="2200" dirty="0" err="1" smtClean="0">
                <a:ea typeface="Arial Unicode MS" pitchFamily="34" charset="-128"/>
              </a:rPr>
              <a:t>with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their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domestic</a:t>
            </a:r>
            <a:r>
              <a:rPr lang="fr-CH" altLang="fr-FR" sz="2200" dirty="0" smtClean="0">
                <a:ea typeface="Arial Unicode MS" pitchFamily="34" charset="-128"/>
              </a:rPr>
              <a:t> interface </a:t>
            </a:r>
            <a:r>
              <a:rPr lang="fr-CH" altLang="fr-FR" sz="2200" dirty="0" err="1" smtClean="0">
                <a:ea typeface="Arial Unicode MS" pitchFamily="34" charset="-128"/>
              </a:rPr>
              <a:t>theories</a:t>
            </a:r>
            <a:r>
              <a:rPr lang="fr-CH" altLang="fr-FR" sz="2200" dirty="0" smtClean="0">
                <a:ea typeface="Arial Unicode MS" pitchFamily="34" charset="-128"/>
              </a:rPr>
              <a:t>: </a:t>
            </a:r>
            <a:r>
              <a:rPr lang="fr-CH" altLang="fr-FR" sz="2200" dirty="0" err="1" smtClean="0">
                <a:ea typeface="Arial Unicode MS" pitchFamily="34" charset="-128"/>
              </a:rPr>
              <a:t>Glyne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Piggott</a:t>
            </a:r>
            <a:r>
              <a:rPr lang="fr-CH" altLang="fr-FR" sz="2200" dirty="0" smtClean="0">
                <a:ea typeface="Arial Unicode MS" pitchFamily="34" charset="-128"/>
              </a:rPr>
              <a:t> and Heather </a:t>
            </a:r>
            <a:r>
              <a:rPr lang="fr-CH" altLang="fr-FR" sz="2200" dirty="0" err="1" smtClean="0">
                <a:ea typeface="Arial Unicode MS" pitchFamily="34" charset="-128"/>
              </a:rPr>
              <a:t>Newell</a:t>
            </a:r>
            <a:r>
              <a:rPr lang="fr-CH" altLang="fr-FR" sz="2200" dirty="0" smtClean="0">
                <a:ea typeface="Arial Unicode MS" pitchFamily="34" charset="-128"/>
              </a:rPr>
              <a:t> have </a:t>
            </a:r>
            <a:r>
              <a:rPr lang="fr-CH" altLang="fr-FR" sz="2200" dirty="0" err="1" smtClean="0">
                <a:ea typeface="Arial Unicode MS" pitchFamily="34" charset="-128"/>
              </a:rPr>
              <a:t>tried</a:t>
            </a:r>
            <a:r>
              <a:rPr lang="fr-CH" altLang="fr-FR" sz="2200" dirty="0" smtClean="0">
                <a:ea typeface="Arial Unicode MS" pitchFamily="34" charset="-128"/>
              </a:rPr>
              <a:t> to </a:t>
            </a:r>
            <a:r>
              <a:rPr lang="fr-CH" altLang="fr-FR" sz="2200" dirty="0" err="1" smtClean="0">
                <a:ea typeface="Arial Unicode MS" pitchFamily="34" charset="-128"/>
              </a:rPr>
              <a:t>missionarize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phonologists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regarding</a:t>
            </a:r>
            <a:r>
              <a:rPr lang="fr-CH" altLang="fr-FR" sz="2200" dirty="0" smtClean="0">
                <a:ea typeface="Arial Unicode MS" pitchFamily="34" charset="-128"/>
              </a:rPr>
              <a:t> DM and phases, </a:t>
            </a:r>
            <a:r>
              <a:rPr lang="fr-CH" altLang="fr-FR" sz="2200" dirty="0" err="1" smtClean="0">
                <a:ea typeface="Arial Unicode MS" pitchFamily="34" charset="-128"/>
              </a:rPr>
              <a:t>with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little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success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83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who</a:t>
            </a:r>
            <a:r>
              <a:rPr lang="fr-CH" altLang="fr-FR" sz="2400" b="1" dirty="0" smtClean="0"/>
              <a:t> </a:t>
            </a:r>
            <a:r>
              <a:rPr lang="fr-CH" altLang="fr-FR" sz="2400" b="1" dirty="0" err="1" smtClean="0"/>
              <a:t>does</a:t>
            </a:r>
            <a:r>
              <a:rPr lang="fr-CH" altLang="fr-FR" sz="2400" b="1" dirty="0" smtClean="0"/>
              <a:t> the interface?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3549" y="1542993"/>
            <a:ext cx="108638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to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get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the interface right,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we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need</a:t>
            </a:r>
            <a:r>
              <a:rPr lang="fr-CH" altLang="fr-FR" sz="2200" dirty="0" smtClean="0">
                <a:ea typeface="Arial Unicode MS" pitchFamily="34" charset="-128"/>
              </a:rPr>
              <a:t> more </a:t>
            </a:r>
            <a:r>
              <a:rPr lang="fr-CH" altLang="fr-FR" sz="2200" dirty="0" err="1" smtClean="0">
                <a:ea typeface="Arial Unicode MS" pitchFamily="34" charset="-128"/>
              </a:rPr>
              <a:t>phonologists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who</a:t>
            </a:r>
            <a:r>
              <a:rPr lang="fr-CH" altLang="fr-FR" sz="2200" dirty="0" smtClean="0">
                <a:ea typeface="Arial Unicode MS" pitchFamily="34" charset="-128"/>
              </a:rPr>
              <a:t> know about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3549" y="2378737"/>
            <a:ext cx="108638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we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>
                <a:ea typeface="Arial Unicode MS" pitchFamily="34" charset="-128"/>
              </a:rPr>
              <a:t>need</a:t>
            </a:r>
            <a:r>
              <a:rPr lang="fr-CH" altLang="fr-FR" sz="2200" dirty="0">
                <a:ea typeface="Arial Unicode MS" pitchFamily="34" charset="-128"/>
              </a:rPr>
              <a:t> more </a:t>
            </a:r>
            <a:r>
              <a:rPr lang="fr-CH" altLang="fr-FR" sz="2200" dirty="0" err="1">
                <a:ea typeface="Arial Unicode MS" pitchFamily="34" charset="-128"/>
              </a:rPr>
              <a:t>phonologists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err="1">
                <a:ea typeface="Arial Unicode MS" pitchFamily="34" charset="-128"/>
              </a:rPr>
              <a:t>who</a:t>
            </a:r>
            <a:r>
              <a:rPr lang="fr-CH" altLang="fr-FR" sz="2200" dirty="0">
                <a:ea typeface="Arial Unicode MS" pitchFamily="34" charset="-128"/>
              </a:rPr>
              <a:t> know about </a:t>
            </a:r>
            <a:r>
              <a:rPr lang="fr-CH" altLang="fr-FR" sz="2200" dirty="0" err="1" smtClean="0">
                <a:ea typeface="Arial Unicode MS" pitchFamily="34" charset="-128"/>
              </a:rPr>
              <a:t>morphology</a:t>
            </a:r>
            <a:r>
              <a:rPr lang="fr-CH" altLang="fr-FR" sz="2200" dirty="0" smtClean="0">
                <a:ea typeface="Arial Unicode MS" pitchFamily="34" charset="-128"/>
              </a:rPr>
              <a:t>: </a:t>
            </a:r>
          </a:p>
          <a:p>
            <a:pPr marL="360000" indent="0"/>
            <a:r>
              <a:rPr lang="fr-CH" altLang="fr-FR" sz="2200" dirty="0" smtClean="0">
                <a:ea typeface="Arial Unicode MS" pitchFamily="34" charset="-128"/>
              </a:rPr>
              <a:t>==&gt; </a:t>
            </a:r>
            <a:r>
              <a:rPr lang="fr-CH" altLang="fr-FR" sz="2200" dirty="0" err="1" smtClean="0">
                <a:ea typeface="Arial Unicode MS" pitchFamily="34" charset="-128"/>
              </a:rPr>
              <a:t>Piggott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Newell</a:t>
            </a:r>
            <a:r>
              <a:rPr lang="fr-CH" altLang="fr-FR" sz="2200" dirty="0" smtClean="0">
                <a:ea typeface="Arial Unicode MS" pitchFamily="34" charset="-128"/>
              </a:rPr>
              <a:t>, Bonet, </a:t>
            </a:r>
            <a:r>
              <a:rPr lang="fr-CH" altLang="fr-FR" sz="2200" dirty="0" err="1" smtClean="0">
                <a:ea typeface="Arial Unicode MS" pitchFamily="34" charset="-128"/>
              </a:rPr>
              <a:t>Mascaró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Nevins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Bermúdez-Otero</a:t>
            </a:r>
            <a:r>
              <a:rPr lang="fr-CH" altLang="fr-FR" sz="2200" dirty="0" smtClean="0">
                <a:ea typeface="Arial Unicode MS" pitchFamily="34" charset="-128"/>
              </a:rPr>
              <a:t>, Faust, </a:t>
            </a:r>
            <a:r>
              <a:rPr lang="fr-CH" altLang="fr-FR" sz="2200" dirty="0" err="1" smtClean="0">
                <a:ea typeface="Arial Unicode MS" pitchFamily="34" charset="-128"/>
              </a:rPr>
              <a:t>Lampitelli</a:t>
            </a:r>
            <a:endParaRPr lang="fr-CH" altLang="fr-FR" sz="2200" dirty="0">
              <a:ea typeface="Arial Unicode MS" pitchFamily="34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23549" y="3243978"/>
            <a:ext cx="1086388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we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need</a:t>
            </a:r>
            <a:r>
              <a:rPr lang="fr-CH" altLang="fr-FR" sz="2200" dirty="0" smtClean="0">
                <a:ea typeface="Arial Unicode MS" pitchFamily="34" charset="-128"/>
              </a:rPr>
              <a:t> more </a:t>
            </a:r>
            <a:r>
              <a:rPr lang="fr-CH" altLang="fr-FR" sz="2200" dirty="0" err="1" smtClean="0">
                <a:ea typeface="Arial Unicode MS" pitchFamily="34" charset="-128"/>
              </a:rPr>
              <a:t>syntacticians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who</a:t>
            </a:r>
            <a:r>
              <a:rPr lang="fr-CH" altLang="fr-FR" sz="2200" dirty="0" smtClean="0">
                <a:ea typeface="Arial Unicode MS" pitchFamily="34" charset="-128"/>
              </a:rPr>
              <a:t> know about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we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need</a:t>
            </a:r>
            <a:r>
              <a:rPr lang="fr-CH" altLang="fr-FR" sz="2200" dirty="0" smtClean="0">
                <a:ea typeface="Arial Unicode MS" pitchFamily="34" charset="-128"/>
              </a:rPr>
              <a:t> more </a:t>
            </a:r>
            <a:r>
              <a:rPr lang="fr-CH" altLang="fr-FR" sz="2200" dirty="0" err="1" smtClean="0">
                <a:ea typeface="Arial Unicode MS" pitchFamily="34" charset="-128"/>
              </a:rPr>
              <a:t>synt-phon</a:t>
            </a:r>
            <a:r>
              <a:rPr lang="fr-CH" altLang="fr-FR" sz="2200" dirty="0" smtClean="0">
                <a:ea typeface="Arial Unicode MS" pitchFamily="34" charset="-128"/>
              </a:rPr>
              <a:t> couples </a:t>
            </a:r>
            <a:r>
              <a:rPr lang="fr-CH" altLang="fr-FR" sz="2200" dirty="0" err="1" smtClean="0">
                <a:ea typeface="Arial Unicode MS" pitchFamily="34" charset="-128"/>
              </a:rPr>
              <a:t>working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together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Sailor</a:t>
            </a:r>
            <a:r>
              <a:rPr lang="fr-CH" altLang="fr-FR" sz="2200" dirty="0" smtClean="0">
                <a:ea typeface="Arial Unicode MS" pitchFamily="34" charset="-128"/>
              </a:rPr>
              <a:t> - </a:t>
            </a:r>
            <a:r>
              <a:rPr lang="fr-CH" altLang="fr-FR" sz="2200" dirty="0" err="1" smtClean="0">
                <a:ea typeface="Arial Unicode MS" pitchFamily="34" charset="-128"/>
              </a:rPr>
              <a:t>Newell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d'Alessandro - </a:t>
            </a:r>
            <a:r>
              <a:rPr lang="fr-CH" altLang="fr-FR" sz="2200" dirty="0" err="1" smtClean="0">
                <a:ea typeface="Arial Unicode MS" pitchFamily="34" charset="-128"/>
              </a:rPr>
              <a:t>Scheer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Cheng - </a:t>
            </a:r>
            <a:r>
              <a:rPr lang="fr-CH" altLang="fr-FR" sz="2200" dirty="0" err="1" smtClean="0">
                <a:ea typeface="Arial Unicode MS" pitchFamily="34" charset="-128"/>
              </a:rPr>
              <a:t>Dowining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47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smtClean="0"/>
              <a:t>the </a:t>
            </a:r>
            <a:r>
              <a:rPr lang="fr-CH" altLang="fr-FR" sz="2400" b="1" dirty="0" err="1" smtClean="0"/>
              <a:t>inverted</a:t>
            </a:r>
            <a:r>
              <a:rPr lang="fr-CH" altLang="fr-FR" sz="2400" b="1" dirty="0" smtClean="0"/>
              <a:t> T</a:t>
            </a:r>
            <a:endParaRPr lang="fr-FR" altLang="fr-FR" sz="2400" b="1" dirty="0"/>
          </a:p>
        </p:txBody>
      </p:sp>
      <p:sp>
        <p:nvSpPr>
          <p:cNvPr id="212995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92819" y="1850906"/>
            <a:ext cx="1835150" cy="70788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H" altLang="fr-FR" sz="2200" dirty="0" err="1" smtClean="0">
                <a:ea typeface="Arial Unicode MS" pitchFamily="34" charset="-128"/>
              </a:rPr>
              <a:t>Lexicon</a:t>
            </a:r>
            <a:r>
              <a:rPr lang="fr-CH" altLang="fr-FR" sz="2200" dirty="0" smtClean="0">
                <a:ea typeface="Arial Unicode MS" pitchFamily="34" charset="-128"/>
              </a:rPr>
              <a:t> 1</a:t>
            </a:r>
          </a:p>
          <a:p>
            <a:pPr algn="ctr" eaLnBrk="1" hangingPunct="1"/>
            <a:r>
              <a:rPr lang="fr-CH" altLang="fr-FR" dirty="0" smtClean="0">
                <a:ea typeface="Arial Unicode MS" pitchFamily="34" charset="-128"/>
              </a:rPr>
              <a:t>(</a:t>
            </a:r>
            <a:r>
              <a:rPr lang="fr-CH" altLang="fr-FR" dirty="0" err="1" smtClean="0">
                <a:ea typeface="Arial Unicode MS" pitchFamily="34" charset="-128"/>
              </a:rPr>
              <a:t>synt</a:t>
            </a:r>
            <a:r>
              <a:rPr lang="fr-CH" altLang="fr-FR" dirty="0" smtClean="0">
                <a:ea typeface="Arial Unicode MS" pitchFamily="34" charset="-128"/>
              </a:rPr>
              <a:t>. items)</a:t>
            </a:r>
            <a:endParaRPr lang="fr-FR" altLang="fr-FR" dirty="0">
              <a:ea typeface="Arial Unicode MS" pitchFamily="34" charset="-128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2075510" y="1959207"/>
            <a:ext cx="6316589" cy="427038"/>
            <a:chOff x="2075510" y="1959207"/>
            <a:chExt cx="6316589" cy="427038"/>
          </a:xfrm>
        </p:grpSpPr>
        <p:sp>
          <p:nvSpPr>
            <p:cNvPr id="213012" name="Text Box 18"/>
            <p:cNvSpPr txBox="1">
              <a:spLocks noChangeArrowheads="1"/>
            </p:cNvSpPr>
            <p:nvPr/>
          </p:nvSpPr>
          <p:spPr bwMode="auto">
            <a:xfrm>
              <a:off x="2985074" y="1959207"/>
              <a:ext cx="5407025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smtClean="0">
                  <a:ea typeface="Arial Unicode MS" pitchFamily="34" charset="-128"/>
                </a:rPr>
                <a:t>morpho-</a:t>
              </a:r>
              <a:r>
                <a:rPr lang="fr-CH" altLang="fr-FR" sz="2200" dirty="0" err="1" smtClean="0">
                  <a:ea typeface="Arial Unicode MS" pitchFamily="34" charset="-128"/>
                </a:rPr>
                <a:t>syntax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cxnSp>
          <p:nvCxnSpPr>
            <p:cNvPr id="4" name="Connecteur droit avec flèche 3"/>
            <p:cNvCxnSpPr/>
            <p:nvPr/>
          </p:nvCxnSpPr>
          <p:spPr>
            <a:xfrm flipV="1">
              <a:off x="2075510" y="2187379"/>
              <a:ext cx="2332717" cy="26288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e 30"/>
          <p:cNvGrpSpPr/>
          <p:nvPr/>
        </p:nvGrpSpPr>
        <p:grpSpPr>
          <a:xfrm>
            <a:off x="296643" y="3898772"/>
            <a:ext cx="2801399" cy="707886"/>
            <a:chOff x="296643" y="3926068"/>
            <a:chExt cx="2801399" cy="707886"/>
          </a:xfrm>
        </p:grpSpPr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296643" y="3926068"/>
              <a:ext cx="183515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CH" altLang="fr-FR" sz="2200" dirty="0" err="1" smtClean="0">
                  <a:ea typeface="Arial Unicode MS" pitchFamily="34" charset="-128"/>
                </a:rPr>
                <a:t>Lexicon</a:t>
              </a:r>
              <a:r>
                <a:rPr lang="fr-CH" altLang="fr-FR" sz="2200" dirty="0" smtClean="0">
                  <a:ea typeface="Arial Unicode MS" pitchFamily="34" charset="-128"/>
                </a:rPr>
                <a:t> 2</a:t>
              </a:r>
            </a:p>
            <a:p>
              <a:pPr algn="ctr" eaLnBrk="1" hangingPunct="1"/>
              <a:r>
                <a:rPr lang="fr-CH" altLang="fr-FR" dirty="0" smtClean="0">
                  <a:ea typeface="Arial Unicode MS" pitchFamily="34" charset="-128"/>
                </a:rPr>
                <a:t>(</a:t>
              </a:r>
              <a:r>
                <a:rPr lang="fr-CH" altLang="fr-FR" dirty="0" err="1" smtClean="0">
                  <a:ea typeface="Arial Unicode MS" pitchFamily="34" charset="-128"/>
                </a:rPr>
                <a:t>phonol</a:t>
              </a:r>
              <a:r>
                <a:rPr lang="fr-CH" altLang="fr-FR" dirty="0" smtClean="0">
                  <a:ea typeface="Arial Unicode MS" pitchFamily="34" charset="-128"/>
                </a:rPr>
                <a:t>. items)</a:t>
              </a:r>
              <a:endParaRPr lang="fr-FR" altLang="fr-FR" dirty="0">
                <a:ea typeface="Arial Unicode MS" pitchFamily="34" charset="-128"/>
              </a:endParaRPr>
            </a:p>
          </p:txBody>
        </p:sp>
        <p:cxnSp>
          <p:nvCxnSpPr>
            <p:cNvPr id="53" name="Connecteur droit avec flèche 52"/>
            <p:cNvCxnSpPr/>
            <p:nvPr/>
          </p:nvCxnSpPr>
          <p:spPr>
            <a:xfrm flipV="1">
              <a:off x="2075510" y="4260223"/>
              <a:ext cx="1022532" cy="784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7683905" y="128224"/>
            <a:ext cx="38163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 altLang="fr-FR" dirty="0" smtClean="0"/>
              <a:t>Chomsky (1965) et passim, </a:t>
            </a:r>
            <a:r>
              <a:rPr lang="fr-CH" altLang="fr-FR" dirty="0" err="1" smtClean="0"/>
              <a:t>overview</a:t>
            </a:r>
            <a:r>
              <a:rPr lang="fr-CH" altLang="fr-FR" dirty="0" smtClean="0"/>
              <a:t> </a:t>
            </a:r>
            <a:r>
              <a:rPr lang="en-GB" dirty="0" err="1"/>
              <a:t>Boeckx</a:t>
            </a:r>
            <a:r>
              <a:rPr lang="en-GB" dirty="0"/>
              <a:t> &amp; </a:t>
            </a:r>
            <a:r>
              <a:rPr lang="en-GB" dirty="0" err="1"/>
              <a:t>Uriagereka</a:t>
            </a:r>
            <a:r>
              <a:rPr lang="en-GB" dirty="0"/>
              <a:t> </a:t>
            </a:r>
            <a:r>
              <a:rPr lang="en-GB" dirty="0" smtClean="0"/>
              <a:t>(2007)</a:t>
            </a:r>
            <a:endParaRPr lang="fr-FR" altLang="fr-FR" dirty="0"/>
          </a:p>
        </p:txBody>
      </p:sp>
      <p:grpSp>
        <p:nvGrpSpPr>
          <p:cNvPr id="39" name="Groupe 38"/>
          <p:cNvGrpSpPr/>
          <p:nvPr/>
        </p:nvGrpSpPr>
        <p:grpSpPr>
          <a:xfrm>
            <a:off x="3098042" y="1481260"/>
            <a:ext cx="7826478" cy="3651179"/>
            <a:chOff x="2264449" y="1461514"/>
            <a:chExt cx="9346980" cy="4634486"/>
          </a:xfrm>
        </p:grpSpPr>
        <p:sp>
          <p:nvSpPr>
            <p:cNvPr id="40" name="Rectangle 39"/>
            <p:cNvSpPr/>
            <p:nvPr/>
          </p:nvSpPr>
          <p:spPr>
            <a:xfrm>
              <a:off x="2264449" y="1461514"/>
              <a:ext cx="9346980" cy="4634486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8140395" y="2276621"/>
              <a:ext cx="3013078" cy="144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b="1" dirty="0" err="1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ea typeface="Arial Unicode MS" pitchFamily="34" charset="-128"/>
                </a:rPr>
                <a:t>inverted</a:t>
              </a:r>
              <a:r>
                <a:rPr lang="fr-CH" altLang="fr-FR" sz="2200" b="1" dirty="0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ea typeface="Arial Unicode MS" pitchFamily="34" charset="-128"/>
                </a:rPr>
                <a:t> T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b="1" dirty="0" err="1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ea typeface="Arial Unicode MS" pitchFamily="34" charset="-128"/>
                </a:rPr>
                <a:t>before</a:t>
              </a:r>
              <a:r>
                <a:rPr lang="fr-CH" altLang="fr-FR" sz="2200" b="1" dirty="0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ea typeface="Arial Unicode MS" pitchFamily="34" charset="-128"/>
                </a:rPr>
                <a:t>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b="1" dirty="0" err="1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ea typeface="Arial Unicode MS" pitchFamily="34" charset="-128"/>
                </a:rPr>
                <a:t>minimalism</a:t>
              </a:r>
              <a:endParaRPr lang="fr-FR" altLang="fr-FR" sz="2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085459" y="2565629"/>
            <a:ext cx="5084721" cy="2171593"/>
            <a:chOff x="3085459" y="2565629"/>
            <a:chExt cx="5084721" cy="2171593"/>
          </a:xfrm>
        </p:grpSpPr>
        <p:sp>
          <p:nvSpPr>
            <p:cNvPr id="213014" name="Text Box 20"/>
            <p:cNvSpPr txBox="1">
              <a:spLocks noChangeArrowheads="1"/>
            </p:cNvSpPr>
            <p:nvPr/>
          </p:nvSpPr>
          <p:spPr bwMode="auto">
            <a:xfrm>
              <a:off x="6335030" y="3970567"/>
              <a:ext cx="18351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semantics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grpSp>
          <p:nvGrpSpPr>
            <p:cNvPr id="213015" name="Group 23"/>
            <p:cNvGrpSpPr>
              <a:grpSpLocks/>
            </p:cNvGrpSpPr>
            <p:nvPr/>
          </p:nvGrpSpPr>
          <p:grpSpPr bwMode="auto">
            <a:xfrm>
              <a:off x="4785630" y="2565629"/>
              <a:ext cx="1549400" cy="1684338"/>
              <a:chOff x="3356" y="1706"/>
              <a:chExt cx="976" cy="1061"/>
            </a:xfrm>
          </p:grpSpPr>
          <p:sp>
            <p:nvSpPr>
              <p:cNvPr id="213016" name="Line 21"/>
              <p:cNvSpPr>
                <a:spLocks noChangeShapeType="1"/>
              </p:cNvSpPr>
              <p:nvPr/>
            </p:nvSpPr>
            <p:spPr bwMode="auto">
              <a:xfrm>
                <a:off x="3878" y="1706"/>
                <a:ext cx="0" cy="10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3017" name="Line 22"/>
              <p:cNvSpPr>
                <a:spLocks noChangeShapeType="1"/>
              </p:cNvSpPr>
              <p:nvPr/>
            </p:nvSpPr>
            <p:spPr bwMode="auto">
              <a:xfrm>
                <a:off x="3356" y="2767"/>
                <a:ext cx="9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3085459" y="3798503"/>
              <a:ext cx="1835150" cy="93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p</a:t>
              </a:r>
              <a:r>
                <a:rPr lang="fr-CH" altLang="fr-FR" sz="2200" dirty="0" err="1" smtClean="0">
                  <a:ea typeface="Arial Unicode MS" pitchFamily="34" charset="-128"/>
                </a:rPr>
                <a:t>honology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smtClean="0">
                  <a:ea typeface="Arial Unicode MS" pitchFamily="34" charset="-128"/>
                </a:rPr>
                <a:t>= PF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269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who</a:t>
            </a:r>
            <a:r>
              <a:rPr lang="fr-CH" altLang="fr-FR" sz="2400" b="1" dirty="0" smtClean="0"/>
              <a:t> </a:t>
            </a:r>
            <a:r>
              <a:rPr lang="fr-CH" altLang="fr-FR" sz="2400" b="1" dirty="0" err="1" smtClean="0"/>
              <a:t>does</a:t>
            </a:r>
            <a:r>
              <a:rPr lang="fr-CH" altLang="fr-FR" sz="2400" b="1" dirty="0" smtClean="0"/>
              <a:t> the interface?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3549" y="1120205"/>
            <a:ext cx="1086388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there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is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space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for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progress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151675" indent="-342900">
              <a:buFont typeface="Arial" panose="020B0604020202020204" pitchFamily="34" charset="0"/>
              <a:buChar char="•"/>
            </a:pPr>
            <a:r>
              <a:rPr lang="en-US" altLang="fr-FR" sz="2200" dirty="0" err="1" smtClean="0">
                <a:ea typeface="Arial Unicode MS" pitchFamily="34" charset="-128"/>
              </a:rPr>
              <a:t>syntacticians</a:t>
            </a:r>
            <a:r>
              <a:rPr lang="en-US" altLang="fr-FR" sz="2200" dirty="0" smtClean="0">
                <a:ea typeface="Arial Unicode MS" pitchFamily="34" charset="-128"/>
              </a:rPr>
              <a:t> confuse PF and phonology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fr-FR" sz="2200" dirty="0" err="1" smtClean="0">
                <a:ea typeface="Arial Unicode MS" pitchFamily="34" charset="-128"/>
              </a:rPr>
              <a:t>Bošković</a:t>
            </a:r>
            <a:r>
              <a:rPr lang="en-US" altLang="fr-FR" sz="2200" dirty="0">
                <a:ea typeface="Arial Unicode MS" pitchFamily="34" charset="-128"/>
              </a:rPr>
              <a:t>' (2001) book is called "On the nature of the syntax-phonology interface. </a:t>
            </a:r>
            <a:r>
              <a:rPr lang="en-US" altLang="fr-FR" sz="2200" dirty="0" err="1">
                <a:ea typeface="Arial Unicode MS" pitchFamily="34" charset="-128"/>
              </a:rPr>
              <a:t>Cliticization</a:t>
            </a:r>
            <a:r>
              <a:rPr lang="en-US" altLang="fr-FR" sz="2200" dirty="0">
                <a:ea typeface="Arial Unicode MS" pitchFamily="34" charset="-128"/>
              </a:rPr>
              <a:t> and related phenomena</a:t>
            </a:r>
            <a:r>
              <a:rPr lang="en-US" altLang="fr-FR" sz="2200" dirty="0" smtClean="0">
                <a:ea typeface="Arial Unicode MS" pitchFamily="34" charset="-128"/>
              </a:rPr>
              <a:t>"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"[t]here are some reasons to suspect that a substantial core of head raising processes […] may fall within the phonological component." Chomsky (2001: 37</a:t>
            </a:r>
            <a:r>
              <a:rPr lang="en-US" altLang="fr-FR" sz="2200" dirty="0" smtClean="0">
                <a:ea typeface="Arial Unicode MS" pitchFamily="34" charset="-128"/>
              </a:rPr>
              <a:t>)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18632" y="3858498"/>
            <a:ext cx="1086388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51675" indent="-342900">
              <a:buFont typeface="Arial" panose="020B0604020202020204" pitchFamily="34" charset="0"/>
              <a:buChar char="•"/>
            </a:pPr>
            <a:r>
              <a:rPr lang="en-US" altLang="fr-FR" sz="2200" dirty="0" err="1" smtClean="0">
                <a:ea typeface="Arial Unicode MS" pitchFamily="34" charset="-128"/>
              </a:rPr>
              <a:t>syntacticians</a:t>
            </a:r>
            <a:r>
              <a:rPr lang="en-US" altLang="fr-FR" sz="2200" dirty="0" smtClean="0">
                <a:ea typeface="Arial Unicode MS" pitchFamily="34" charset="-128"/>
              </a:rPr>
              <a:t> confuse phonology and phonetics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PF </a:t>
            </a:r>
            <a:r>
              <a:rPr lang="en-US" altLang="fr-FR" sz="2200" dirty="0" smtClean="0">
                <a:ea typeface="Arial Unicode MS" pitchFamily="34" charset="-128"/>
              </a:rPr>
              <a:t>is the Phonetic </a:t>
            </a:r>
            <a:r>
              <a:rPr lang="en-US" altLang="fr-FR" sz="2200" dirty="0">
                <a:ea typeface="Arial Unicode MS" pitchFamily="34" charset="-128"/>
              </a:rPr>
              <a:t>Form (Chomsky 1995: 2, 14f</a:t>
            </a:r>
            <a:r>
              <a:rPr lang="en-US" altLang="fr-FR" sz="2200" dirty="0" smtClean="0">
                <a:ea typeface="Arial Unicode MS" pitchFamily="34" charset="-128"/>
              </a:rPr>
              <a:t>)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"[t]he PF </a:t>
            </a:r>
            <a:r>
              <a:rPr lang="en-US" altLang="fr-FR" sz="2200" dirty="0" err="1">
                <a:ea typeface="Arial Unicode MS" pitchFamily="34" charset="-128"/>
              </a:rPr>
              <a:t>repre¬sentation</a:t>
            </a:r>
            <a:r>
              <a:rPr lang="en-US" altLang="fr-FR" sz="2200" dirty="0">
                <a:ea typeface="Arial Unicode MS" pitchFamily="34" charset="-128"/>
              </a:rPr>
              <a:t> π is a string of phonetic primes with syllabic and </a:t>
            </a:r>
            <a:r>
              <a:rPr lang="en-US" altLang="fr-FR" sz="2200" dirty="0" err="1">
                <a:ea typeface="Arial Unicode MS" pitchFamily="34" charset="-128"/>
              </a:rPr>
              <a:t>intonational</a:t>
            </a:r>
            <a:r>
              <a:rPr lang="en-US" altLang="fr-FR" sz="2200" dirty="0">
                <a:ea typeface="Arial Unicode MS" pitchFamily="34" charset="-128"/>
              </a:rPr>
              <a:t> structure indicated, derived by a computation from σ" (Chomsky 1995: 35)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214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who</a:t>
            </a:r>
            <a:r>
              <a:rPr lang="fr-CH" altLang="fr-FR" sz="2400" b="1" dirty="0" smtClean="0"/>
              <a:t> </a:t>
            </a:r>
            <a:r>
              <a:rPr lang="fr-CH" altLang="fr-FR" sz="2400" b="1" dirty="0" err="1" smtClean="0"/>
              <a:t>does</a:t>
            </a:r>
            <a:r>
              <a:rPr lang="fr-CH" altLang="fr-FR" sz="2400" b="1" dirty="0" smtClean="0"/>
              <a:t> the interface?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8467" y="1046467"/>
            <a:ext cx="1086388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what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happens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when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DM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gets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interested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in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phonology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(and vice-versa)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phonologically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conditioned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allomorphy</a:t>
            </a:r>
            <a:r>
              <a:rPr lang="fr-CH" altLang="fr-FR" sz="2200" dirty="0" smtClean="0">
                <a:ea typeface="Arial Unicode MS" pitchFamily="34" charset="-128"/>
              </a:rPr>
              <a:t> (PCA)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losing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teeth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PCA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a challenge for </a:t>
            </a:r>
            <a:r>
              <a:rPr lang="fr-CH" altLang="fr-FR" sz="2200" dirty="0" err="1" smtClean="0">
                <a:ea typeface="Arial Unicode MS" pitchFamily="34" charset="-128"/>
              </a:rPr>
              <a:t>modularity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more and more cases </a:t>
            </a:r>
            <a:r>
              <a:rPr lang="fr-CH" altLang="fr-FR" sz="2200" dirty="0" err="1" smtClean="0">
                <a:ea typeface="Arial Unicode MS" pitchFamily="34" charset="-128"/>
              </a:rPr>
              <a:t>turn</a:t>
            </a:r>
            <a:r>
              <a:rPr lang="fr-CH" altLang="fr-FR" sz="2200" dirty="0" smtClean="0">
                <a:ea typeface="Arial Unicode MS" pitchFamily="34" charset="-128"/>
              </a:rPr>
              <a:t> out to </a:t>
            </a:r>
            <a:r>
              <a:rPr lang="fr-CH" altLang="fr-FR" sz="2200" dirty="0" err="1" smtClean="0">
                <a:ea typeface="Arial Unicode MS" pitchFamily="34" charset="-128"/>
              </a:rPr>
              <a:t>be</a:t>
            </a:r>
            <a:r>
              <a:rPr lang="fr-CH" altLang="fr-FR" sz="2200" dirty="0" smtClean="0">
                <a:ea typeface="Arial Unicode MS" pitchFamily="34" charset="-128"/>
              </a:rPr>
              <a:t> no </a:t>
            </a:r>
            <a:r>
              <a:rPr lang="fr-CH" altLang="fr-FR" sz="2200" dirty="0" err="1" smtClean="0">
                <a:ea typeface="Arial Unicode MS" pitchFamily="34" charset="-128"/>
              </a:rPr>
              <a:t>allomorphy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after</a:t>
            </a:r>
            <a:r>
              <a:rPr lang="fr-CH" altLang="fr-FR" sz="2200" dirty="0" smtClean="0">
                <a:ea typeface="Arial Unicode MS" pitchFamily="34" charset="-128"/>
              </a:rPr>
              <a:t> all: </a:t>
            </a:r>
            <a:r>
              <a:rPr lang="fr-CH" altLang="fr-FR" sz="2200" dirty="0" err="1" smtClean="0">
                <a:ea typeface="Arial Unicode MS" pitchFamily="34" charset="-128"/>
              </a:rPr>
              <a:t>there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one single lexical entry and the alternation </a:t>
            </a:r>
            <a:r>
              <a:rPr lang="fr-CH" altLang="fr-FR" sz="2200" dirty="0" err="1" smtClean="0">
                <a:ea typeface="Arial Unicode MS" pitchFamily="34" charset="-128"/>
              </a:rPr>
              <a:t>observed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pure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3549" y="5407074"/>
            <a:ext cx="108638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morphological</a:t>
            </a:r>
            <a:r>
              <a:rPr lang="fr-CH" altLang="fr-FR" sz="2200" dirty="0" smtClean="0">
                <a:ea typeface="Arial Unicode MS" pitchFamily="34" charset="-128"/>
              </a:rPr>
              <a:t> classes are </a:t>
            </a:r>
            <a:r>
              <a:rPr lang="fr-CH" altLang="fr-FR" sz="2200" dirty="0" err="1" smtClean="0">
                <a:ea typeface="Arial Unicode MS" pitchFamily="34" charset="-128"/>
              </a:rPr>
              <a:t>reduced</a:t>
            </a:r>
            <a:r>
              <a:rPr lang="fr-CH" altLang="fr-FR" sz="2200" dirty="0" smtClean="0">
                <a:ea typeface="Arial Unicode MS" pitchFamily="34" charset="-128"/>
              </a:rPr>
              <a:t> to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60000" indent="0" eaLnBrk="1" hangingPunct="1"/>
            <a:r>
              <a:rPr lang="fr-CH" altLang="fr-FR" sz="2200" dirty="0" err="1" smtClean="0">
                <a:ea typeface="Arial Unicode MS" pitchFamily="34" charset="-128"/>
              </a:rPr>
              <a:t>Newell</a:t>
            </a:r>
            <a:r>
              <a:rPr lang="fr-CH" altLang="fr-FR" sz="2200" dirty="0" smtClean="0">
                <a:ea typeface="Arial Unicode MS" pitchFamily="34" charset="-128"/>
              </a:rPr>
              <a:t> (2021): English class 1 vs. class 2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a </a:t>
            </a:r>
            <a:r>
              <a:rPr lang="fr-CH" altLang="fr-FR" sz="2200" dirty="0" err="1" smtClean="0">
                <a:ea typeface="Arial Unicode MS" pitchFamily="34" charset="-128"/>
              </a:rPr>
              <a:t>phonological</a:t>
            </a:r>
            <a:r>
              <a:rPr lang="fr-CH" altLang="fr-FR" sz="2200" dirty="0" smtClean="0">
                <a:ea typeface="Arial Unicode MS" pitchFamily="34" charset="-128"/>
              </a:rPr>
              <a:t> distinction.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3552" y="2801534"/>
            <a:ext cx="1086388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311275" lvl="2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Faust, </a:t>
            </a:r>
            <a:r>
              <a:rPr lang="fr-CH" altLang="fr-FR" sz="2200" dirty="0" err="1" smtClean="0">
                <a:ea typeface="Arial Unicode MS" pitchFamily="34" charset="-128"/>
              </a:rPr>
              <a:t>Lampitelli</a:t>
            </a:r>
            <a:r>
              <a:rPr lang="fr-CH" altLang="fr-FR" sz="2200" dirty="0" smtClean="0">
                <a:ea typeface="Arial Unicode MS" pitchFamily="34" charset="-128"/>
              </a:rPr>
              <a:t> &amp; </a:t>
            </a:r>
            <a:r>
              <a:rPr lang="fr-CH" altLang="fr-FR" sz="2200" dirty="0" err="1" smtClean="0">
                <a:ea typeface="Arial Unicode MS" pitchFamily="34" charset="-128"/>
              </a:rPr>
              <a:t>Ulfsbjorninn</a:t>
            </a:r>
            <a:r>
              <a:rPr lang="fr-CH" altLang="fr-FR" sz="2200" dirty="0" smtClean="0">
                <a:ea typeface="Arial Unicode MS" pitchFamily="34" charset="-128"/>
              </a:rPr>
              <a:t> 2018: </a:t>
            </a:r>
            <a:r>
              <a:rPr lang="fr-CH" altLang="fr-FR" sz="2200" dirty="0" err="1" smtClean="0">
                <a:ea typeface="Arial Unicode MS" pitchFamily="34" charset="-128"/>
              </a:rPr>
              <a:t>Italian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def</a:t>
            </a:r>
            <a:r>
              <a:rPr lang="fr-CH" altLang="fr-FR" sz="2200" dirty="0" smtClean="0">
                <a:ea typeface="Arial Unicode MS" pitchFamily="34" charset="-128"/>
              </a:rPr>
              <a:t>. article</a:t>
            </a:r>
          </a:p>
          <a:p>
            <a:pPr marL="1311275" lvl="2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special</a:t>
            </a:r>
            <a:r>
              <a:rPr lang="fr-CH" altLang="fr-FR" sz="2200" dirty="0" smtClean="0">
                <a:ea typeface="Arial Unicode MS" pitchFamily="34" charset="-128"/>
              </a:rPr>
              <a:t> issue of </a:t>
            </a:r>
            <a:r>
              <a:rPr lang="fr-CH" altLang="fr-FR" sz="2200" dirty="0" err="1" smtClean="0">
                <a:ea typeface="Arial Unicode MS" pitchFamily="34" charset="-128"/>
              </a:rPr>
              <a:t>Morphology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smtClean="0">
                <a:ea typeface="Arial Unicode MS" pitchFamily="34" charset="-128"/>
              </a:rPr>
              <a:t>2016: </a:t>
            </a:r>
            <a:r>
              <a:rPr lang="fr-CH" altLang="fr-FR" sz="2200" dirty="0" err="1" smtClean="0">
                <a:ea typeface="Arial Unicode MS" pitchFamily="34" charset="-128"/>
              </a:rPr>
              <a:t>Allomorphy</a:t>
            </a:r>
            <a:r>
              <a:rPr lang="fr-CH" altLang="fr-FR" sz="2200" dirty="0" smtClean="0">
                <a:ea typeface="Arial Unicode MS" pitchFamily="34" charset="-128"/>
              </a:rPr>
              <a:t> - </a:t>
            </a:r>
            <a:r>
              <a:rPr lang="fr-CH" altLang="fr-FR" sz="2200" dirty="0" err="1" smtClean="0">
                <a:ea typeface="Arial Unicode MS" pitchFamily="34" charset="-128"/>
              </a:rPr>
              <a:t>its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logic</a:t>
            </a:r>
            <a:r>
              <a:rPr lang="fr-CH" altLang="fr-FR" sz="2200" dirty="0" smtClean="0">
                <a:ea typeface="Arial Unicode MS" pitchFamily="34" charset="-128"/>
              </a:rPr>
              <a:t> and limitations (Faust &amp; </a:t>
            </a:r>
            <a:r>
              <a:rPr lang="fr-CH" altLang="fr-FR" sz="2200" dirty="0" err="1" smtClean="0">
                <a:ea typeface="Arial Unicode MS" pitchFamily="34" charset="-128"/>
              </a:rPr>
              <a:t>Lampitelli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eds</a:t>
            </a:r>
            <a:r>
              <a:rPr lang="fr-CH" altLang="fr-FR" sz="2200" dirty="0" smtClean="0">
                <a:ea typeface="Arial Unicode MS" pitchFamily="34" charset="-128"/>
              </a:rPr>
              <a:t>.)</a:t>
            </a:r>
          </a:p>
          <a:p>
            <a:pPr marL="1311275" lvl="2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Lampitelli</a:t>
            </a:r>
            <a:r>
              <a:rPr lang="fr-CH" altLang="fr-FR" sz="2200" dirty="0" smtClean="0">
                <a:ea typeface="Arial Unicode MS" pitchFamily="34" charset="-128"/>
              </a:rPr>
              <a:t> (2010), </a:t>
            </a:r>
            <a:r>
              <a:rPr lang="fr-CH" altLang="fr-FR" sz="2200" dirty="0" err="1" smtClean="0">
                <a:ea typeface="Arial Unicode MS" pitchFamily="34" charset="-128"/>
              </a:rPr>
              <a:t>Passino</a:t>
            </a:r>
            <a:r>
              <a:rPr lang="fr-CH" altLang="fr-FR" sz="2200" dirty="0" smtClean="0">
                <a:ea typeface="Arial Unicode MS" pitchFamily="34" charset="-128"/>
              </a:rPr>
              <a:t> (2014): </a:t>
            </a:r>
            <a:r>
              <a:rPr lang="fr-CH" altLang="fr-FR" sz="2200" dirty="0" err="1" smtClean="0">
                <a:ea typeface="Arial Unicode MS" pitchFamily="34" charset="-128"/>
              </a:rPr>
              <a:t>phonological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exponence</a:t>
            </a:r>
            <a:r>
              <a:rPr lang="fr-CH" altLang="fr-FR" sz="2200" dirty="0" smtClean="0">
                <a:ea typeface="Arial Unicode MS" pitchFamily="34" charset="-128"/>
              </a:rPr>
              <a:t> of phi </a:t>
            </a:r>
            <a:r>
              <a:rPr lang="fr-CH" altLang="fr-FR" sz="2200" dirty="0" err="1" smtClean="0">
                <a:ea typeface="Arial Unicode MS" pitchFamily="34" charset="-128"/>
              </a:rPr>
              <a:t>features</a:t>
            </a:r>
            <a:r>
              <a:rPr lang="fr-CH" altLang="fr-FR" sz="2200" dirty="0" smtClean="0">
                <a:ea typeface="Arial Unicode MS" pitchFamily="34" charset="-128"/>
              </a:rPr>
              <a:t> in </a:t>
            </a:r>
            <a:r>
              <a:rPr lang="fr-CH" altLang="fr-FR" sz="2200" dirty="0" err="1" smtClean="0">
                <a:ea typeface="Arial Unicode MS" pitchFamily="34" charset="-128"/>
              </a:rPr>
              <a:t>Italian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</a:p>
          <a:p>
            <a:pPr marL="1311275" lvl="2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Lampitelli</a:t>
            </a:r>
            <a:r>
              <a:rPr lang="fr-CH" altLang="fr-FR" sz="2200" dirty="0" smtClean="0">
                <a:ea typeface="Arial Unicode MS" pitchFamily="34" charset="-128"/>
              </a:rPr>
              <a:t> (2013): </a:t>
            </a:r>
            <a:r>
              <a:rPr lang="fr-CH" altLang="fr-FR" sz="2200" dirty="0" err="1" smtClean="0">
                <a:ea typeface="Arial Unicode MS" pitchFamily="34" charset="-128"/>
              </a:rPr>
              <a:t>phonological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exponence</a:t>
            </a:r>
            <a:r>
              <a:rPr lang="fr-CH" altLang="fr-FR" sz="2200" dirty="0" smtClean="0">
                <a:ea typeface="Arial Unicode MS" pitchFamily="34" charset="-128"/>
              </a:rPr>
              <a:t> of case markers in </a:t>
            </a:r>
            <a:r>
              <a:rPr lang="fr-CH" altLang="fr-FR" sz="2200" dirty="0" err="1" smtClean="0">
                <a:ea typeface="Arial Unicode MS" pitchFamily="34" charset="-128"/>
              </a:rPr>
              <a:t>Bosnian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</a:p>
          <a:p>
            <a:pPr marL="1311275" lvl="2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etc.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91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1919289" y="884279"/>
            <a:ext cx="8504237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en-GB" sz="5000" b="1" dirty="0" smtClean="0">
                <a:solidFill>
                  <a:srgbClr val="0070C0"/>
                </a:solidFill>
              </a:rPr>
              <a:t>6</a:t>
            </a:r>
            <a:endParaRPr lang="en-GB" sz="5000" b="1" dirty="0" smtClean="0">
              <a:solidFill>
                <a:srgbClr val="0070C0"/>
              </a:solidFill>
            </a:endParaRPr>
          </a:p>
          <a:p>
            <a:pPr marL="0" indent="0" algn="ctr">
              <a:spcBef>
                <a:spcPct val="50000"/>
              </a:spcBef>
            </a:pPr>
            <a:r>
              <a:rPr lang="en-GB" sz="5000" b="1" dirty="0" smtClean="0">
                <a:solidFill>
                  <a:srgbClr val="0070C0"/>
                </a:solidFill>
              </a:rPr>
              <a:t>No escape from syntax:</a:t>
            </a:r>
          </a:p>
          <a:p>
            <a:pPr marL="0" indent="0" algn="ctr">
              <a:spcBef>
                <a:spcPct val="50000"/>
              </a:spcBef>
            </a:pPr>
            <a:r>
              <a:rPr lang="en-GB" sz="5000" b="1" dirty="0" smtClean="0">
                <a:solidFill>
                  <a:srgbClr val="0070C0"/>
                </a:solidFill>
              </a:rPr>
              <a:t>don't try to have your own </a:t>
            </a:r>
            <a:r>
              <a:rPr lang="en-GB" sz="5000" b="1" dirty="0">
                <a:solidFill>
                  <a:srgbClr val="0070C0"/>
                </a:solidFill>
              </a:rPr>
              <a:t>computational </a:t>
            </a:r>
            <a:r>
              <a:rPr lang="en-GB" sz="5000" b="1" dirty="0" smtClean="0">
                <a:solidFill>
                  <a:srgbClr val="0070C0"/>
                </a:solidFill>
              </a:rPr>
              <a:t>domains in the privacy of your phonology</a:t>
            </a:r>
          </a:p>
        </p:txBody>
      </p:sp>
    </p:spTree>
    <p:extLst>
      <p:ext uri="{BB962C8B-B14F-4D97-AF65-F5344CB8AC3E}">
        <p14:creationId xmlns:p14="http://schemas.microsoft.com/office/powerpoint/2010/main" val="32869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domains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72672" y="965616"/>
            <a:ext cx="1110017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how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many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means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are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there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to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define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computational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domains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?</a:t>
            </a:r>
            <a:endParaRPr lang="fr-CH" altLang="fr-FR" sz="2200" b="1" dirty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fr-FR" sz="2200" dirty="0" smtClean="0"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minimalism-born phase theory: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domains are defined in </a:t>
            </a:r>
            <a:r>
              <a:rPr lang="en-US" altLang="fr-FR" sz="2200" dirty="0" err="1" smtClean="0">
                <a:ea typeface="Arial Unicode MS" pitchFamily="34" charset="-128"/>
              </a:rPr>
              <a:t>morpho</a:t>
            </a:r>
            <a:r>
              <a:rPr lang="en-US" altLang="fr-FR" sz="2200" dirty="0" smtClean="0">
                <a:ea typeface="Arial Unicode MS" pitchFamily="34" charset="-128"/>
              </a:rPr>
              <a:t>-syntax (phase heads)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they are </a:t>
            </a:r>
            <a:r>
              <a:rPr lang="en-US" altLang="fr-FR" sz="2200" dirty="0">
                <a:ea typeface="Arial Unicode MS" pitchFamily="34" charset="-128"/>
              </a:rPr>
              <a:t>shipped </a:t>
            </a:r>
            <a:r>
              <a:rPr lang="en-US" altLang="fr-FR" sz="2200" dirty="0" smtClean="0">
                <a:ea typeface="Arial Unicode MS" pitchFamily="34" charset="-128"/>
              </a:rPr>
              <a:t>to phonology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there is no way </a:t>
            </a:r>
            <a:r>
              <a:rPr lang="en-US" altLang="fr-FR" sz="2200" dirty="0" smtClean="0">
                <a:ea typeface="Arial Unicode MS" pitchFamily="34" charset="-128"/>
              </a:rPr>
              <a:t>phonology does not receive the pieces, or receives different pieces: </a:t>
            </a:r>
            <a:r>
              <a:rPr lang="en-US" altLang="fr-FR" sz="2200" dirty="0">
                <a:ea typeface="Arial Unicode MS" pitchFamily="34" charset="-128"/>
              </a:rPr>
              <a:t>the pieces shipped and received are the same</a:t>
            </a:r>
            <a:endParaRPr lang="en-US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653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domains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1257862"/>
            <a:ext cx="108638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interface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conceived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by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phonologists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domains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below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word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level</a:t>
            </a:r>
            <a:r>
              <a:rPr lang="fr-CH" altLang="fr-FR" sz="2200" dirty="0" smtClean="0">
                <a:ea typeface="Arial Unicode MS" pitchFamily="34" charset="-128"/>
              </a:rPr>
              <a:t> are </a:t>
            </a:r>
            <a:r>
              <a:rPr lang="fr-CH" altLang="fr-FR" sz="2200" dirty="0" err="1" smtClean="0">
                <a:ea typeface="Arial Unicode MS" pitchFamily="34" charset="-128"/>
              </a:rPr>
              <a:t>defined</a:t>
            </a:r>
            <a:r>
              <a:rPr lang="fr-CH" altLang="fr-FR" sz="2200" dirty="0" smtClean="0">
                <a:ea typeface="Arial Unicode MS" pitchFamily="34" charset="-128"/>
              </a:rPr>
              <a:t> by </a:t>
            </a:r>
            <a:r>
              <a:rPr lang="fr-CH" altLang="fr-FR" sz="2200" dirty="0" err="1" smtClean="0">
                <a:ea typeface="Arial Unicode MS" pitchFamily="34" charset="-128"/>
              </a:rPr>
              <a:t>morphology</a:t>
            </a:r>
            <a:r>
              <a:rPr lang="fr-CH" altLang="fr-FR" sz="2200" dirty="0" smtClean="0">
                <a:ea typeface="Arial Unicode MS" pitchFamily="34" charset="-128"/>
              </a:rPr>
              <a:t>: cycles / </a:t>
            </a:r>
            <a:r>
              <a:rPr lang="fr-CH" altLang="fr-FR" sz="2200" dirty="0" err="1" smtClean="0">
                <a:ea typeface="Arial Unicode MS" pitchFamily="34" charset="-128"/>
              </a:rPr>
              <a:t>strata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18635" y="2226345"/>
            <a:ext cx="108638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domains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above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word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level</a:t>
            </a:r>
            <a:r>
              <a:rPr lang="fr-CH" altLang="fr-FR" sz="2200" dirty="0" smtClean="0">
                <a:ea typeface="Arial Unicode MS" pitchFamily="34" charset="-128"/>
              </a:rPr>
              <a:t> are </a:t>
            </a:r>
            <a:r>
              <a:rPr lang="fr-CH" altLang="fr-FR" sz="2200" dirty="0" err="1" smtClean="0">
                <a:ea typeface="Arial Unicode MS" pitchFamily="34" charset="-128"/>
              </a:rPr>
              <a:t>defined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outside</a:t>
            </a:r>
            <a:r>
              <a:rPr lang="fr-CH" altLang="fr-FR" sz="2200" dirty="0" smtClean="0">
                <a:ea typeface="Arial Unicode MS" pitchFamily="34" charset="-128"/>
              </a:rPr>
              <a:t> of morpho-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 (</a:t>
            </a:r>
            <a:r>
              <a:rPr lang="fr-CH" altLang="fr-FR" sz="2200" dirty="0" err="1" smtClean="0">
                <a:ea typeface="Arial Unicode MS" pitchFamily="34" charset="-128"/>
              </a:rPr>
              <a:t>readjustment</a:t>
            </a:r>
            <a:r>
              <a:rPr lang="fr-CH" altLang="fr-FR" sz="2200" dirty="0" smtClean="0">
                <a:ea typeface="Arial Unicode MS" pitchFamily="34" charset="-128"/>
              </a:rPr>
              <a:t> in SPE, </a:t>
            </a:r>
            <a:r>
              <a:rPr lang="fr-CH" altLang="fr-FR" sz="2200" dirty="0" err="1" smtClean="0">
                <a:ea typeface="Arial Unicode MS" pitchFamily="34" charset="-128"/>
              </a:rPr>
              <a:t>mapping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rules</a:t>
            </a:r>
            <a:r>
              <a:rPr lang="fr-CH" altLang="fr-FR" sz="2200" dirty="0" smtClean="0">
                <a:ea typeface="Arial Unicode MS" pitchFamily="34" charset="-128"/>
              </a:rPr>
              <a:t> in the 80s, </a:t>
            </a:r>
            <a:r>
              <a:rPr lang="fr-CH" altLang="fr-FR" sz="2200" dirty="0" err="1" smtClean="0">
                <a:ea typeface="Arial Unicode MS" pitchFamily="34" charset="-128"/>
              </a:rPr>
              <a:t>Align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constraints</a:t>
            </a:r>
            <a:r>
              <a:rPr lang="fr-CH" altLang="fr-FR" sz="2200" dirty="0" smtClean="0">
                <a:ea typeface="Arial Unicode MS" pitchFamily="34" charset="-128"/>
              </a:rPr>
              <a:t> in OT) and incarnate as </a:t>
            </a:r>
            <a:r>
              <a:rPr lang="fr-CH" altLang="fr-FR" sz="2200" dirty="0" err="1" smtClean="0">
                <a:ea typeface="Arial Unicode MS" pitchFamily="34" charset="-128"/>
              </a:rPr>
              <a:t>representational</a:t>
            </a:r>
            <a:r>
              <a:rPr lang="fr-CH" altLang="fr-FR" sz="2200" dirty="0" smtClean="0">
                <a:ea typeface="Arial Unicode MS" pitchFamily="34" charset="-128"/>
              </a:rPr>
              <a:t> items</a:t>
            </a:r>
          </a:p>
          <a:p>
            <a:pPr marL="360000" lvl="1" indent="0"/>
            <a:r>
              <a:rPr lang="fr-CH" altLang="fr-FR" sz="2200" dirty="0" smtClean="0">
                <a:ea typeface="Arial Unicode MS" pitchFamily="34" charset="-128"/>
              </a:rPr>
              <a:t>==&gt; the </a:t>
            </a:r>
            <a:r>
              <a:rPr lang="fr-CH" altLang="fr-FR" sz="2200" dirty="0" err="1" smtClean="0">
                <a:ea typeface="Arial Unicode MS" pitchFamily="34" charset="-128"/>
              </a:rPr>
              <a:t>Prosodic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Hierarchy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3720" y="3833925"/>
            <a:ext cx="108638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the claim </a:t>
            </a:r>
            <a:r>
              <a:rPr lang="fr-CH" altLang="fr-FR" sz="2200" dirty="0" err="1" smtClean="0">
                <a:ea typeface="Arial Unicode MS" pitchFamily="34" charset="-128"/>
              </a:rPr>
              <a:t>was</a:t>
            </a:r>
            <a:r>
              <a:rPr lang="fr-CH" altLang="fr-FR" sz="2200" dirty="0" smtClean="0">
                <a:ea typeface="Arial Unicode MS" pitchFamily="34" charset="-128"/>
              </a:rPr>
              <a:t> non-</a:t>
            </a:r>
            <a:r>
              <a:rPr lang="fr-CH" altLang="fr-FR" sz="2200" dirty="0" err="1" smtClean="0">
                <a:ea typeface="Arial Unicode MS" pitchFamily="34" charset="-128"/>
              </a:rPr>
              <a:t>isomorphism</a:t>
            </a:r>
            <a:r>
              <a:rPr lang="fr-CH" altLang="fr-FR" sz="2200" dirty="0" smtClean="0">
                <a:ea typeface="Arial Unicode MS" pitchFamily="34" charset="-128"/>
              </a:rPr>
              <a:t>: </a:t>
            </a:r>
            <a:r>
              <a:rPr lang="fr-CH" altLang="fr-FR" sz="2200" dirty="0" err="1" smtClean="0">
                <a:ea typeface="Arial Unicode MS" pitchFamily="34" charset="-128"/>
              </a:rPr>
              <a:t>phonological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domains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may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be</a:t>
            </a:r>
            <a:r>
              <a:rPr lang="fr-CH" altLang="fr-FR" sz="2200" dirty="0" smtClean="0">
                <a:ea typeface="Arial Unicode MS" pitchFamily="34" charset="-128"/>
              </a:rPr>
              <a:t> distinct </a:t>
            </a:r>
            <a:r>
              <a:rPr lang="fr-CH" altLang="fr-FR" sz="2200" dirty="0" err="1" smtClean="0">
                <a:ea typeface="Arial Unicode MS" pitchFamily="34" charset="-128"/>
              </a:rPr>
              <a:t>from</a:t>
            </a:r>
            <a:r>
              <a:rPr lang="fr-CH" altLang="fr-FR" sz="2200" dirty="0" smtClean="0">
                <a:ea typeface="Arial Unicode MS" pitchFamily="34" charset="-128"/>
              </a:rPr>
              <a:t> morpho-</a:t>
            </a:r>
            <a:r>
              <a:rPr lang="fr-CH" altLang="fr-FR" sz="2200" dirty="0" err="1" smtClean="0">
                <a:ea typeface="Arial Unicode MS" pitchFamily="34" charset="-128"/>
              </a:rPr>
              <a:t>syntactic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domains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08803" y="4763080"/>
            <a:ext cx="1086388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fr-FR" sz="2200" dirty="0" err="1" smtClean="0">
                <a:ea typeface="Arial Unicode MS" pitchFamily="34" charset="-128"/>
              </a:rPr>
              <a:t>Kiparsky</a:t>
            </a:r>
            <a:r>
              <a:rPr lang="en-US" altLang="fr-FR" sz="2200" dirty="0" smtClean="0">
                <a:ea typeface="Arial Unicode MS" pitchFamily="34" charset="-128"/>
              </a:rPr>
              <a:t> (1982): post-lexical phonology is non-cyclic</a:t>
            </a:r>
          </a:p>
          <a:p>
            <a:pPr marL="331675" indent="0"/>
            <a:r>
              <a:rPr lang="en-US" altLang="fr-FR" sz="2200" dirty="0" smtClean="0">
                <a:ea typeface="Arial Unicode MS" pitchFamily="34" charset="-128"/>
              </a:rPr>
              <a:t>meaning that there are no derivationally defined computational domains for items above the word size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03886" y="6006865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this cannot be correct if there are phases</a:t>
            </a:r>
            <a:endParaRPr lang="en-US" altLang="fr-FR" sz="2200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5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domains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1257862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adapting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phase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theory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to the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demands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of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phonology</a:t>
            </a:r>
            <a:endParaRPr lang="en-US" altLang="fr-FR" sz="22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69041" y="158918"/>
            <a:ext cx="381635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 altLang="fr-FR" dirty="0" smtClean="0"/>
              <a:t>D'Alessandro &amp; </a:t>
            </a:r>
            <a:r>
              <a:rPr lang="fr-CH" altLang="fr-FR" dirty="0" err="1" smtClean="0"/>
              <a:t>Scheer</a:t>
            </a:r>
            <a:r>
              <a:rPr lang="fr-CH" altLang="fr-FR" dirty="0" smtClean="0"/>
              <a:t> (2015)</a:t>
            </a:r>
            <a:endParaRPr lang="fr-FR" altLang="fr-FR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8637" y="1872379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a </a:t>
            </a:r>
            <a:r>
              <a:rPr lang="fr-CH" altLang="fr-FR" sz="2200" dirty="0" err="1" smtClean="0">
                <a:ea typeface="Arial Unicode MS" pitchFamily="34" charset="-128"/>
              </a:rPr>
              <a:t>minimalist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concern</a:t>
            </a:r>
            <a:r>
              <a:rPr lang="fr-CH" altLang="fr-FR" sz="2200" dirty="0" smtClean="0">
                <a:ea typeface="Arial Unicode MS" pitchFamily="34" charset="-128"/>
              </a:rPr>
              <a:t>: interface-</a:t>
            </a:r>
            <a:r>
              <a:rPr lang="fr-CH" altLang="fr-FR" sz="2200" dirty="0" err="1" smtClean="0">
                <a:ea typeface="Arial Unicode MS" pitchFamily="34" charset="-128"/>
              </a:rPr>
              <a:t>driven</a:t>
            </a:r>
            <a:r>
              <a:rPr lang="fr-CH" altLang="fr-FR" sz="2200" dirty="0" smtClean="0">
                <a:ea typeface="Arial Unicode MS" pitchFamily="34" charset="-128"/>
              </a:rPr>
              <a:t> design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64123" y="553108"/>
            <a:ext cx="39427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fr-FR" dirty="0"/>
              <a:t>Pak </a:t>
            </a:r>
            <a:r>
              <a:rPr lang="en-US" altLang="fr-FR" dirty="0" smtClean="0"/>
              <a:t>(2008), </a:t>
            </a:r>
            <a:r>
              <a:rPr lang="en-US" altLang="fr-FR" dirty="0" err="1"/>
              <a:t>Scheer</a:t>
            </a:r>
            <a:r>
              <a:rPr lang="en-US" altLang="fr-FR" dirty="0"/>
              <a:t> </a:t>
            </a:r>
            <a:r>
              <a:rPr lang="en-US" altLang="fr-FR" dirty="0" smtClean="0"/>
              <a:t>(2008), </a:t>
            </a:r>
            <a:r>
              <a:rPr lang="en-US" altLang="fr-FR" dirty="0"/>
              <a:t>Samuels </a:t>
            </a:r>
            <a:r>
              <a:rPr lang="en-US" altLang="fr-FR" dirty="0" smtClean="0"/>
              <a:t>(2011a,b), </a:t>
            </a:r>
            <a:r>
              <a:rPr lang="en-US" altLang="fr-FR" dirty="0"/>
              <a:t>Newell </a:t>
            </a:r>
            <a:r>
              <a:rPr lang="en-US" altLang="fr-FR" dirty="0" smtClean="0"/>
              <a:t>(2018</a:t>
            </a:r>
            <a:r>
              <a:rPr lang="en-US" altLang="fr-FR" dirty="0"/>
              <a:t>: </a:t>
            </a:r>
            <a:r>
              <a:rPr lang="en-US" altLang="fr-FR" dirty="0" smtClean="0"/>
              <a:t>200-213)</a:t>
            </a:r>
            <a:endParaRPr lang="fr-FR" altLang="fr-FR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3718" y="2349245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another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minimalist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concern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reduction</a:t>
            </a:r>
            <a:r>
              <a:rPr lang="fr-CH" altLang="fr-FR" sz="2200" dirty="0" smtClean="0">
                <a:ea typeface="Arial Unicode MS" pitchFamily="34" charset="-128"/>
              </a:rPr>
              <a:t> of the </a:t>
            </a:r>
            <a:r>
              <a:rPr lang="fr-CH" altLang="fr-FR" sz="2200" dirty="0" err="1" smtClean="0">
                <a:ea typeface="Arial Unicode MS" pitchFamily="34" charset="-128"/>
              </a:rPr>
              <a:t>number</a:t>
            </a:r>
            <a:r>
              <a:rPr lang="fr-CH" altLang="fr-FR" sz="2200" dirty="0" smtClean="0">
                <a:ea typeface="Arial Unicode MS" pitchFamily="34" charset="-128"/>
              </a:rPr>
              <a:t> of </a:t>
            </a:r>
            <a:r>
              <a:rPr lang="fr-CH" altLang="fr-FR" sz="2200" dirty="0" err="1" smtClean="0">
                <a:ea typeface="Arial Unicode MS" pitchFamily="34" charset="-128"/>
              </a:rPr>
              <a:t>devices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08804" y="2934259"/>
            <a:ext cx="1086388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can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two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devices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that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define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domains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reduced</a:t>
            </a:r>
            <a:r>
              <a:rPr lang="fr-CH" altLang="fr-FR" sz="2200" dirty="0" smtClean="0">
                <a:ea typeface="Arial Unicode MS" pitchFamily="34" charset="-128"/>
              </a:rPr>
              <a:t> to </a:t>
            </a:r>
            <a:r>
              <a:rPr lang="fr-CH" altLang="fr-FR" sz="2200" dirty="0" err="1" smtClean="0">
                <a:ea typeface="Arial Unicode MS" pitchFamily="34" charset="-128"/>
              </a:rPr>
              <a:t>just</a:t>
            </a:r>
            <a:r>
              <a:rPr lang="fr-CH" altLang="fr-FR" sz="2200" dirty="0" smtClean="0">
                <a:ea typeface="Arial Unicode MS" pitchFamily="34" charset="-128"/>
              </a:rPr>
              <a:t> one?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phase </a:t>
            </a:r>
            <a:r>
              <a:rPr lang="fr-CH" altLang="fr-FR" sz="2200" dirty="0" err="1" smtClean="0">
                <a:ea typeface="Arial Unicode MS" pitchFamily="34" charset="-128"/>
              </a:rPr>
              <a:t>theory</a:t>
            </a:r>
            <a:r>
              <a:rPr lang="fr-CH" altLang="fr-FR" sz="2200" dirty="0" smtClean="0">
                <a:ea typeface="Arial Unicode MS" pitchFamily="34" charset="-128"/>
              </a:rPr>
              <a:t> (morpho-</a:t>
            </a:r>
            <a:r>
              <a:rPr lang="fr-CH" altLang="fr-FR" sz="2200" dirty="0" err="1" smtClean="0">
                <a:ea typeface="Arial Unicode MS" pitchFamily="34" charset="-128"/>
              </a:rPr>
              <a:t>syntacticians</a:t>
            </a:r>
            <a:r>
              <a:rPr lang="fr-CH" altLang="fr-FR" sz="2200" dirty="0" smtClean="0">
                <a:ea typeface="Arial Unicode MS" pitchFamily="34" charset="-128"/>
              </a:rPr>
              <a:t>), cycles / </a:t>
            </a:r>
            <a:r>
              <a:rPr lang="fr-CH" altLang="fr-FR" sz="2200" dirty="0" err="1" smtClean="0">
                <a:ea typeface="Arial Unicode MS" pitchFamily="34" charset="-128"/>
              </a:rPr>
              <a:t>strata</a:t>
            </a:r>
            <a:r>
              <a:rPr lang="fr-CH" altLang="fr-FR" sz="2200" dirty="0" smtClean="0">
                <a:ea typeface="Arial Unicode MS" pitchFamily="34" charset="-128"/>
              </a:rPr>
              <a:t> (</a:t>
            </a:r>
            <a:r>
              <a:rPr lang="fr-CH" altLang="fr-FR" sz="2200" dirty="0" err="1" smtClean="0">
                <a:ea typeface="Arial Unicode MS" pitchFamily="34" charset="-128"/>
              </a:rPr>
              <a:t>phonologists</a:t>
            </a:r>
            <a:r>
              <a:rPr lang="fr-CH" altLang="fr-FR" sz="2200" dirty="0" smtClean="0">
                <a:ea typeface="Arial Unicode MS" pitchFamily="34" charset="-128"/>
              </a:rPr>
              <a:t>)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Prosodic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Hierarchy</a:t>
            </a:r>
            <a:r>
              <a:rPr lang="fr-CH" altLang="fr-FR" sz="2200" dirty="0" smtClean="0">
                <a:ea typeface="Arial Unicode MS" pitchFamily="34" charset="-128"/>
              </a:rPr>
              <a:t> (</a:t>
            </a:r>
            <a:r>
              <a:rPr lang="fr-CH" altLang="fr-FR" sz="2200" dirty="0" err="1" smtClean="0">
                <a:ea typeface="Arial Unicode MS" pitchFamily="34" charset="-128"/>
              </a:rPr>
              <a:t>phonologists</a:t>
            </a:r>
            <a:r>
              <a:rPr lang="fr-CH" altLang="fr-FR" sz="2200" dirty="0" smtClean="0">
                <a:ea typeface="Arial Unicode MS" pitchFamily="34" charset="-128"/>
              </a:rPr>
              <a:t>)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03888" y="4246881"/>
            <a:ext cx="108638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what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en-US" altLang="fr-FR" sz="2200" dirty="0">
                <a:ea typeface="Arial Unicode MS" pitchFamily="34" charset="-128"/>
              </a:rPr>
              <a:t>is it </a:t>
            </a:r>
            <a:r>
              <a:rPr lang="en-US" altLang="fr-FR" sz="2200" dirty="0" smtClean="0">
                <a:ea typeface="Arial Unicode MS" pitchFamily="34" charset="-128"/>
              </a:rPr>
              <a:t>that </a:t>
            </a:r>
            <a:r>
              <a:rPr lang="en-US" altLang="fr-FR" sz="2200" dirty="0">
                <a:ea typeface="Arial Unicode MS" pitchFamily="34" charset="-128"/>
              </a:rPr>
              <a:t>the Prosodic Hierarchy can do, and which cannot be done by a phase-based management? </a:t>
            </a:r>
            <a:endParaRPr lang="en-US" altLang="fr-FR" sz="2200" dirty="0" smtClean="0">
              <a:ea typeface="Arial Unicode MS" pitchFamily="34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98971" y="5461168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if </a:t>
            </a:r>
            <a:r>
              <a:rPr lang="en-US" altLang="fr-FR" sz="2200" dirty="0">
                <a:ea typeface="Arial Unicode MS" pitchFamily="34" charset="-128"/>
              </a:rPr>
              <a:t>phase theory is adapted to the demands of phonology, the answer is: </a:t>
            </a:r>
            <a:r>
              <a:rPr lang="en-US" altLang="fr-FR" sz="2200" b="1" dirty="0">
                <a:solidFill>
                  <a:srgbClr val="0070C0"/>
                </a:solidFill>
                <a:ea typeface="Arial Unicode MS" pitchFamily="34" charset="-128"/>
              </a:rPr>
              <a:t>nothing</a:t>
            </a:r>
            <a:r>
              <a:rPr lang="en-US" altLang="fr-FR" sz="2200" dirty="0">
                <a:ea typeface="Arial Unicode MS" pitchFamily="34" charset="-128"/>
              </a:rPr>
              <a:t>. </a:t>
            </a:r>
            <a:endParaRPr lang="en-US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70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domains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1257862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adapting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phase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theory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to the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demands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of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phonology</a:t>
            </a:r>
            <a:endParaRPr lang="en-US" altLang="fr-FR" sz="22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69041" y="463719"/>
            <a:ext cx="381635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 altLang="fr-FR" dirty="0" smtClean="0"/>
              <a:t>D'Alessandro &amp; </a:t>
            </a:r>
            <a:r>
              <a:rPr lang="fr-CH" altLang="fr-FR" dirty="0" err="1" smtClean="0"/>
              <a:t>Scheer</a:t>
            </a:r>
            <a:r>
              <a:rPr lang="fr-CH" altLang="fr-FR" dirty="0" smtClean="0"/>
              <a:t> (2015)</a:t>
            </a:r>
            <a:endParaRPr lang="fr-FR" altLang="fr-FR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8637" y="1842882"/>
            <a:ext cx="108638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dirty="0" smtClean="0">
                <a:ea typeface="Arial Unicode MS" pitchFamily="34" charset="-128"/>
              </a:rPr>
              <a:t>observation: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computational domains </a:t>
            </a:r>
            <a:r>
              <a:rPr lang="en-US" altLang="fr-FR" sz="2200" dirty="0" smtClean="0">
                <a:ea typeface="Arial Unicode MS" pitchFamily="34" charset="-128"/>
              </a:rPr>
              <a:t>based on </a:t>
            </a:r>
            <a:r>
              <a:rPr lang="en-US" altLang="fr-FR" sz="2200" dirty="0">
                <a:ea typeface="Arial Unicode MS" pitchFamily="34" charset="-128"/>
              </a:rPr>
              <a:t>syntactic and phonological evidence may or may not </a:t>
            </a:r>
            <a:r>
              <a:rPr lang="en-US" altLang="fr-FR" sz="2200" dirty="0" smtClean="0">
                <a:ea typeface="Arial Unicode MS" pitchFamily="34" charset="-128"/>
              </a:rPr>
              <a:t>coincide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>
                <a:ea typeface="Arial Unicode MS" pitchFamily="34" charset="-128"/>
              </a:rPr>
              <a:t>some domains relevant on one side leave no footprint on the other side. </a:t>
            </a:r>
            <a:endParaRPr lang="en-US" altLang="fr-FR" sz="2200" dirty="0" smtClean="0">
              <a:ea typeface="Arial Unicode MS" pitchFamily="34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3552" y="3312804"/>
            <a:ext cx="108638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en-US" altLang="fr-FR" sz="2200" dirty="0" smtClean="0">
                <a:ea typeface="Arial Unicode MS" pitchFamily="34" charset="-128"/>
              </a:rPr>
              <a:t>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domains are only defined in </a:t>
            </a:r>
            <a:r>
              <a:rPr lang="en-US" altLang="fr-FR" sz="2200" dirty="0" err="1" smtClean="0">
                <a:ea typeface="Arial Unicode MS" pitchFamily="34" charset="-128"/>
              </a:rPr>
              <a:t>morpho</a:t>
            </a:r>
            <a:r>
              <a:rPr lang="en-US" altLang="fr-FR" sz="2200" dirty="0" smtClean="0">
                <a:ea typeface="Arial Unicode MS" pitchFamily="34" charset="-128"/>
              </a:rPr>
              <a:t>-syntax: phases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8468" y="6139588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debate</a:t>
            </a:r>
            <a:r>
              <a:rPr lang="fr-CH" altLang="fr-FR" sz="2200" dirty="0" smtClean="0">
                <a:ea typeface="Arial Unicode MS" pitchFamily="34" charset="-128"/>
              </a:rPr>
              <a:t>: Bonet, Cheng, </a:t>
            </a:r>
            <a:r>
              <a:rPr lang="fr-CH" altLang="fr-FR" sz="2200" dirty="0" err="1" smtClean="0">
                <a:ea typeface="Arial Unicode MS" pitchFamily="34" charset="-128"/>
              </a:rPr>
              <a:t>Downing</a:t>
            </a:r>
            <a:r>
              <a:rPr lang="fr-CH" altLang="fr-FR" sz="2200" dirty="0" smtClean="0">
                <a:ea typeface="Arial Unicode MS" pitchFamily="34" charset="-128"/>
              </a:rPr>
              <a:t>, </a:t>
            </a:r>
            <a:r>
              <a:rPr lang="fr-CH" altLang="fr-FR" sz="2200" dirty="0" err="1" smtClean="0">
                <a:ea typeface="Arial Unicode MS" pitchFamily="34" charset="-128"/>
              </a:rPr>
              <a:t>Mascaró</a:t>
            </a:r>
            <a:r>
              <a:rPr lang="fr-CH" altLang="fr-FR" sz="2200" dirty="0" smtClean="0">
                <a:ea typeface="Arial Unicode MS" pitchFamily="34" charset="-128"/>
              </a:rPr>
              <a:t> (2019)</a:t>
            </a:r>
            <a:endParaRPr lang="en-US" altLang="fr-FR" sz="2200" dirty="0">
              <a:ea typeface="Arial Unicode MS" pitchFamily="34" charset="-128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8465" y="4045310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phases leave a footprint if they are associated to a PIC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23547" y="4423852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in case they are not, they leave no trace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18631" y="4841721"/>
            <a:ext cx="1086388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for any given phase,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there may or may not be a PIC in syntax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there may or may not be a PIC in phonology</a:t>
            </a:r>
          </a:p>
        </p:txBody>
      </p:sp>
    </p:spTree>
    <p:extLst>
      <p:ext uri="{BB962C8B-B14F-4D97-AF65-F5344CB8AC3E}">
        <p14:creationId xmlns:p14="http://schemas.microsoft.com/office/powerpoint/2010/main" val="179464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domains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69041" y="463719"/>
            <a:ext cx="381635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 altLang="fr-FR" dirty="0" smtClean="0"/>
              <a:t>D'Alessandro &amp; </a:t>
            </a:r>
            <a:r>
              <a:rPr lang="fr-CH" altLang="fr-FR" dirty="0" err="1" smtClean="0"/>
              <a:t>Scheer</a:t>
            </a:r>
            <a:r>
              <a:rPr lang="fr-CH" altLang="fr-FR" dirty="0" smtClean="0"/>
              <a:t> (2015)</a:t>
            </a:r>
            <a:endParaRPr lang="fr-FR" alt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787844"/>
              </p:ext>
            </p:extLst>
          </p:nvPr>
        </p:nvGraphicFramePr>
        <p:xfrm>
          <a:off x="698090" y="1678916"/>
          <a:ext cx="10119788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7709">
                  <a:extLst>
                    <a:ext uri="{9D8B030D-6E8A-4147-A177-3AD203B41FA5}">
                      <a16:colId xmlns:a16="http://schemas.microsoft.com/office/drawing/2014/main" val="3038697454"/>
                    </a:ext>
                  </a:extLst>
                </a:gridCol>
                <a:gridCol w="1712867">
                  <a:extLst>
                    <a:ext uri="{9D8B030D-6E8A-4147-A177-3AD203B41FA5}">
                      <a16:colId xmlns:a16="http://schemas.microsoft.com/office/drawing/2014/main" val="1313164013"/>
                    </a:ext>
                  </a:extLst>
                </a:gridCol>
                <a:gridCol w="3558657">
                  <a:extLst>
                    <a:ext uri="{9D8B030D-6E8A-4147-A177-3AD203B41FA5}">
                      <a16:colId xmlns:a16="http://schemas.microsoft.com/office/drawing/2014/main" val="242389530"/>
                    </a:ext>
                  </a:extLst>
                </a:gridCol>
                <a:gridCol w="3150555">
                  <a:extLst>
                    <a:ext uri="{9D8B030D-6E8A-4147-A177-3AD203B41FA5}">
                      <a16:colId xmlns:a16="http://schemas.microsoft.com/office/drawing/2014/main" val="4135359470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logical possibilities of (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)match between Spell-Out and PIC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800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syntax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phon.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illustration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phonological phenomenon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763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Abruzzese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transitive active v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Raddoppiamento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655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Abruzzese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unaccusative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Raddoppiamento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075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Abruzzese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passive v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Raddoppiamento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07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Abruzzese: C</a:t>
                      </a:r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English: vP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Raddoppiamento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t-flapping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343174"/>
                  </a:ext>
                </a:extLst>
              </a:tr>
            </a:tbl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03774" y="1125126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dirty="0" err="1" smtClean="0">
                <a:ea typeface="Arial Unicode MS" pitchFamily="34" charset="-128"/>
              </a:rPr>
              <a:t>Abruzzese</a:t>
            </a:r>
            <a:endParaRPr lang="en-US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61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domains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69041" y="463719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 altLang="fr-FR" dirty="0" err="1" smtClean="0"/>
              <a:t>Ledgeway</a:t>
            </a:r>
            <a:r>
              <a:rPr lang="fr-CH" altLang="fr-FR" dirty="0" smtClean="0"/>
              <a:t> (2017)</a:t>
            </a:r>
            <a:endParaRPr lang="fr-FR" alt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265975"/>
              </p:ext>
            </p:extLst>
          </p:nvPr>
        </p:nvGraphicFramePr>
        <p:xfrm>
          <a:off x="698090" y="1678916"/>
          <a:ext cx="8563897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7709">
                  <a:extLst>
                    <a:ext uri="{9D8B030D-6E8A-4147-A177-3AD203B41FA5}">
                      <a16:colId xmlns:a16="http://schemas.microsoft.com/office/drawing/2014/main" val="3038697454"/>
                    </a:ext>
                  </a:extLst>
                </a:gridCol>
                <a:gridCol w="1712867">
                  <a:extLst>
                    <a:ext uri="{9D8B030D-6E8A-4147-A177-3AD203B41FA5}">
                      <a16:colId xmlns:a16="http://schemas.microsoft.com/office/drawing/2014/main" val="1313164013"/>
                    </a:ext>
                  </a:extLst>
                </a:gridCol>
                <a:gridCol w="2016831">
                  <a:extLst>
                    <a:ext uri="{9D8B030D-6E8A-4147-A177-3AD203B41FA5}">
                      <a16:colId xmlns:a16="http://schemas.microsoft.com/office/drawing/2014/main" val="242389530"/>
                    </a:ext>
                  </a:extLst>
                </a:gridCol>
                <a:gridCol w="3136490">
                  <a:extLst>
                    <a:ext uri="{9D8B030D-6E8A-4147-A177-3AD203B41FA5}">
                      <a16:colId xmlns:a16="http://schemas.microsoft.com/office/drawing/2014/main" val="41353594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syntax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phon.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 of RF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dialect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763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Cosentino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655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 Giorgio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</a:t>
                      </a:r>
                      <a:r>
                        <a:rPr lang="en-US" sz="18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Sannio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Bitteto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075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 Benedetto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</a:t>
                      </a:r>
                      <a:r>
                        <a:rPr lang="en-US" sz="18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Tronto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07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Cosentino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343174"/>
                  </a:ext>
                </a:extLst>
              </a:tr>
            </a:tbl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03774" y="1125126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dirty="0" err="1" smtClean="0">
                <a:ea typeface="Arial Unicode MS" pitchFamily="34" charset="-128"/>
              </a:rPr>
              <a:t>Southern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Italian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dialects</a:t>
            </a:r>
            <a:endParaRPr lang="en-US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7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domains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1257862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learning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from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each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other</a:t>
            </a:r>
            <a:endParaRPr lang="en-US" altLang="fr-FR" sz="22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8637" y="1842882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it's the same pieces that are shipped and received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8468" y="4822066"/>
            <a:ext cx="108638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hangingPunct="1"/>
            <a:r>
              <a:rPr lang="en-US" altLang="fr-FR" sz="2200" dirty="0" err="1" smtClean="0">
                <a:solidFill>
                  <a:srgbClr val="0070C0"/>
                </a:solidFill>
                <a:ea typeface="Arial Unicode MS" pitchFamily="34" charset="-128"/>
              </a:rPr>
              <a:t>syntacticians</a:t>
            </a:r>
            <a:r>
              <a:rPr lang="en-US" altLang="fr-FR" sz="2200" dirty="0" smtClean="0">
                <a:solidFill>
                  <a:srgbClr val="0070C0"/>
                </a:solidFill>
                <a:ea typeface="Arial Unicode MS" pitchFamily="34" charset="-128"/>
              </a:rPr>
              <a:t> should also look into phonology </a:t>
            </a:r>
          </a:p>
          <a:p>
            <a:pPr marL="0" indent="0" algn="ctr" eaLnBrk="1" hangingPunct="1"/>
            <a:r>
              <a:rPr lang="en-US" altLang="fr-FR" sz="2200" dirty="0" smtClean="0">
                <a:solidFill>
                  <a:srgbClr val="0070C0"/>
                </a:solidFill>
                <a:ea typeface="Arial Unicode MS" pitchFamily="34" charset="-128"/>
              </a:rPr>
              <a:t>to find evidence for syntactic domains.</a:t>
            </a:r>
            <a:endParaRPr lang="en-US" altLang="fr-FR" sz="2200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13720" y="2339414"/>
            <a:ext cx="1086388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there is syntactic evidence for them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of course always taken into account by </a:t>
            </a:r>
            <a:r>
              <a:rPr lang="en-US" altLang="fr-FR" sz="2200" dirty="0" err="1" smtClean="0">
                <a:ea typeface="Arial Unicode MS" pitchFamily="34" charset="-128"/>
              </a:rPr>
              <a:t>syntacticians</a:t>
            </a:r>
            <a:endParaRPr lang="en-US" altLang="fr-FR" sz="2200" dirty="0" smtClean="0"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part of it (below the word level) taken into account by phonologists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08803" y="3524202"/>
            <a:ext cx="108638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ea typeface="Arial Unicode MS" pitchFamily="34" charset="-128"/>
              </a:rPr>
              <a:t>there is phonological evidence for them</a:t>
            </a:r>
          </a:p>
        </p:txBody>
      </p:sp>
    </p:spTree>
    <p:extLst>
      <p:ext uri="{BB962C8B-B14F-4D97-AF65-F5344CB8AC3E}">
        <p14:creationId xmlns:p14="http://schemas.microsoft.com/office/powerpoint/2010/main" val="281481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smtClean="0"/>
              <a:t>the </a:t>
            </a:r>
            <a:r>
              <a:rPr lang="fr-CH" altLang="fr-FR" sz="2400" b="1" dirty="0" err="1" smtClean="0"/>
              <a:t>inverted</a:t>
            </a:r>
            <a:r>
              <a:rPr lang="fr-CH" altLang="fr-FR" sz="2400" b="1" dirty="0" smtClean="0"/>
              <a:t> T</a:t>
            </a:r>
            <a:endParaRPr lang="fr-FR" altLang="fr-FR" sz="2400" b="1" dirty="0"/>
          </a:p>
        </p:txBody>
      </p:sp>
      <p:sp>
        <p:nvSpPr>
          <p:cNvPr id="212995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92819" y="1850906"/>
            <a:ext cx="1835150" cy="70788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H" altLang="fr-FR" sz="2200" dirty="0" err="1" smtClean="0">
                <a:ea typeface="Arial Unicode MS" pitchFamily="34" charset="-128"/>
              </a:rPr>
              <a:t>Lexicon</a:t>
            </a:r>
            <a:r>
              <a:rPr lang="fr-CH" altLang="fr-FR" sz="2200" dirty="0" smtClean="0">
                <a:ea typeface="Arial Unicode MS" pitchFamily="34" charset="-128"/>
              </a:rPr>
              <a:t> 1</a:t>
            </a:r>
          </a:p>
          <a:p>
            <a:pPr algn="ctr" eaLnBrk="1" hangingPunct="1"/>
            <a:r>
              <a:rPr lang="fr-CH" altLang="fr-FR" dirty="0" smtClean="0">
                <a:ea typeface="Arial Unicode MS" pitchFamily="34" charset="-128"/>
              </a:rPr>
              <a:t>(</a:t>
            </a:r>
            <a:r>
              <a:rPr lang="fr-CH" altLang="fr-FR" dirty="0" err="1" smtClean="0">
                <a:ea typeface="Arial Unicode MS" pitchFamily="34" charset="-128"/>
              </a:rPr>
              <a:t>synt</a:t>
            </a:r>
            <a:r>
              <a:rPr lang="fr-CH" altLang="fr-FR" dirty="0" smtClean="0">
                <a:ea typeface="Arial Unicode MS" pitchFamily="34" charset="-128"/>
              </a:rPr>
              <a:t>. items)</a:t>
            </a:r>
            <a:endParaRPr lang="fr-FR" altLang="fr-FR" dirty="0">
              <a:ea typeface="Arial Unicode MS" pitchFamily="34" charset="-128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2075510" y="1959207"/>
            <a:ext cx="6316589" cy="427038"/>
            <a:chOff x="2075510" y="1959207"/>
            <a:chExt cx="6316589" cy="427038"/>
          </a:xfrm>
        </p:grpSpPr>
        <p:sp>
          <p:nvSpPr>
            <p:cNvPr id="213012" name="Text Box 18"/>
            <p:cNvSpPr txBox="1">
              <a:spLocks noChangeArrowheads="1"/>
            </p:cNvSpPr>
            <p:nvPr/>
          </p:nvSpPr>
          <p:spPr bwMode="auto">
            <a:xfrm>
              <a:off x="2985074" y="1959207"/>
              <a:ext cx="5407025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smtClean="0">
                  <a:ea typeface="Arial Unicode MS" pitchFamily="34" charset="-128"/>
                </a:rPr>
                <a:t>morpho-</a:t>
              </a:r>
              <a:r>
                <a:rPr lang="fr-CH" altLang="fr-FR" sz="2200" dirty="0" err="1" smtClean="0">
                  <a:ea typeface="Arial Unicode MS" pitchFamily="34" charset="-128"/>
                </a:rPr>
                <a:t>syntax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cxnSp>
          <p:nvCxnSpPr>
            <p:cNvPr id="4" name="Connecteur droit avec flèche 3"/>
            <p:cNvCxnSpPr/>
            <p:nvPr/>
          </p:nvCxnSpPr>
          <p:spPr>
            <a:xfrm flipV="1">
              <a:off x="2075510" y="2187379"/>
              <a:ext cx="2332717" cy="26288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e 12"/>
          <p:cNvGrpSpPr/>
          <p:nvPr/>
        </p:nvGrpSpPr>
        <p:grpSpPr>
          <a:xfrm>
            <a:off x="2911152" y="2565629"/>
            <a:ext cx="5259028" cy="1836738"/>
            <a:chOff x="2911152" y="2565629"/>
            <a:chExt cx="5259028" cy="1836738"/>
          </a:xfrm>
        </p:grpSpPr>
        <p:sp>
          <p:nvSpPr>
            <p:cNvPr id="213013" name="Text Box 19"/>
            <p:cNvSpPr txBox="1">
              <a:spLocks noChangeArrowheads="1"/>
            </p:cNvSpPr>
            <p:nvPr/>
          </p:nvSpPr>
          <p:spPr bwMode="auto">
            <a:xfrm>
              <a:off x="2911152" y="3975329"/>
              <a:ext cx="18351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smtClean="0">
                  <a:ea typeface="Arial Unicode MS" pitchFamily="34" charset="-128"/>
                </a:rPr>
                <a:t>??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sp>
          <p:nvSpPr>
            <p:cNvPr id="213014" name="Text Box 20"/>
            <p:cNvSpPr txBox="1">
              <a:spLocks noChangeArrowheads="1"/>
            </p:cNvSpPr>
            <p:nvPr/>
          </p:nvSpPr>
          <p:spPr bwMode="auto">
            <a:xfrm>
              <a:off x="6335030" y="3970567"/>
              <a:ext cx="18351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4625" indent="-174625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semantics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grpSp>
          <p:nvGrpSpPr>
            <p:cNvPr id="213015" name="Group 23"/>
            <p:cNvGrpSpPr>
              <a:grpSpLocks/>
            </p:cNvGrpSpPr>
            <p:nvPr/>
          </p:nvGrpSpPr>
          <p:grpSpPr bwMode="auto">
            <a:xfrm>
              <a:off x="4785630" y="2565629"/>
              <a:ext cx="1549400" cy="1684338"/>
              <a:chOff x="3356" y="1706"/>
              <a:chExt cx="976" cy="1061"/>
            </a:xfrm>
          </p:grpSpPr>
          <p:sp>
            <p:nvSpPr>
              <p:cNvPr id="213016" name="Line 21"/>
              <p:cNvSpPr>
                <a:spLocks noChangeShapeType="1"/>
              </p:cNvSpPr>
              <p:nvPr/>
            </p:nvSpPr>
            <p:spPr bwMode="auto">
              <a:xfrm>
                <a:off x="3878" y="1706"/>
                <a:ext cx="0" cy="10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3017" name="Line 22"/>
              <p:cNvSpPr>
                <a:spLocks noChangeShapeType="1"/>
              </p:cNvSpPr>
              <p:nvPr/>
            </p:nvSpPr>
            <p:spPr bwMode="auto">
              <a:xfrm>
                <a:off x="3356" y="2767"/>
                <a:ext cx="9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3" name="Groupe 2"/>
          <p:cNvGrpSpPr/>
          <p:nvPr/>
        </p:nvGrpSpPr>
        <p:grpSpPr>
          <a:xfrm>
            <a:off x="296643" y="3898772"/>
            <a:ext cx="2644087" cy="707886"/>
            <a:chOff x="296643" y="3898772"/>
            <a:chExt cx="2644087" cy="707886"/>
          </a:xfrm>
        </p:grpSpPr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296643" y="3898772"/>
              <a:ext cx="183515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CH" altLang="fr-FR" sz="2200" dirty="0" err="1" smtClean="0">
                  <a:ea typeface="Arial Unicode MS" pitchFamily="34" charset="-128"/>
                </a:rPr>
                <a:t>Lexicon</a:t>
              </a:r>
              <a:endParaRPr lang="fr-CH" altLang="fr-FR" sz="2200" dirty="0" smtClean="0">
                <a:ea typeface="Arial Unicode MS" pitchFamily="34" charset="-128"/>
              </a:endParaRPr>
            </a:p>
            <a:p>
              <a:pPr algn="ctr" eaLnBrk="1" hangingPunct="1"/>
              <a:r>
                <a:rPr lang="fr-CH" altLang="fr-FR" dirty="0" smtClean="0">
                  <a:ea typeface="Arial Unicode MS" pitchFamily="34" charset="-128"/>
                </a:rPr>
                <a:t>(</a:t>
              </a:r>
              <a:r>
                <a:rPr lang="fr-CH" altLang="fr-FR" dirty="0" err="1" smtClean="0">
                  <a:ea typeface="Arial Unicode MS" pitchFamily="34" charset="-128"/>
                </a:rPr>
                <a:t>phonol</a:t>
              </a:r>
              <a:r>
                <a:rPr lang="fr-CH" altLang="fr-FR" dirty="0" smtClean="0">
                  <a:ea typeface="Arial Unicode MS" pitchFamily="34" charset="-128"/>
                </a:rPr>
                <a:t>. items)</a:t>
              </a:r>
              <a:endParaRPr lang="fr-FR" altLang="fr-FR" dirty="0">
                <a:ea typeface="Arial Unicode MS" pitchFamily="34" charset="-128"/>
              </a:endParaRPr>
            </a:p>
          </p:txBody>
        </p:sp>
        <p:cxnSp>
          <p:nvCxnSpPr>
            <p:cNvPr id="53" name="Connecteur droit avec flèche 52"/>
            <p:cNvCxnSpPr/>
            <p:nvPr/>
          </p:nvCxnSpPr>
          <p:spPr>
            <a:xfrm flipV="1">
              <a:off x="1918198" y="4166087"/>
              <a:ext cx="1022532" cy="784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2920984" y="4392535"/>
            <a:ext cx="1835150" cy="1088344"/>
            <a:chOff x="2950480" y="4402367"/>
            <a:chExt cx="1835150" cy="1088344"/>
          </a:xfrm>
        </p:grpSpPr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950480" y="5059824"/>
              <a:ext cx="183515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dirty="0" err="1" smtClean="0">
                  <a:ea typeface="Arial Unicode MS" pitchFamily="34" charset="-128"/>
                </a:rPr>
                <a:t>phonology</a:t>
              </a:r>
              <a:endParaRPr lang="fr-FR" altLang="fr-FR" sz="2200" dirty="0">
                <a:ea typeface="Arial Unicode MS" pitchFamily="34" charset="-128"/>
              </a:endParaRPr>
            </a:p>
          </p:txBody>
        </p:sp>
        <p:cxnSp>
          <p:nvCxnSpPr>
            <p:cNvPr id="7" name="Connecteur droit avec flèche 6"/>
            <p:cNvCxnSpPr>
              <a:stCxn id="213013" idx="2"/>
            </p:cNvCxnSpPr>
            <p:nvPr/>
          </p:nvCxnSpPr>
          <p:spPr>
            <a:xfrm>
              <a:off x="3868055" y="4402367"/>
              <a:ext cx="0" cy="69214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7683905" y="128224"/>
            <a:ext cx="38163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H" altLang="fr-FR" dirty="0" smtClean="0"/>
              <a:t>Chomsky (1965) et passim, </a:t>
            </a:r>
            <a:r>
              <a:rPr lang="fr-CH" altLang="fr-FR" dirty="0" err="1" smtClean="0"/>
              <a:t>overview</a:t>
            </a:r>
            <a:r>
              <a:rPr lang="fr-CH" altLang="fr-FR" dirty="0" smtClean="0"/>
              <a:t> </a:t>
            </a:r>
            <a:r>
              <a:rPr lang="en-GB" dirty="0" err="1"/>
              <a:t>Boeckx</a:t>
            </a:r>
            <a:r>
              <a:rPr lang="en-GB" dirty="0"/>
              <a:t> &amp; </a:t>
            </a:r>
            <a:r>
              <a:rPr lang="en-GB" dirty="0" err="1"/>
              <a:t>Uriagereka</a:t>
            </a:r>
            <a:r>
              <a:rPr lang="en-GB" dirty="0"/>
              <a:t> </a:t>
            </a:r>
            <a:r>
              <a:rPr lang="en-GB" dirty="0" smtClean="0"/>
              <a:t>(2007)</a:t>
            </a:r>
            <a:endParaRPr lang="fr-FR" altLang="fr-FR" dirty="0"/>
          </a:p>
        </p:txBody>
      </p:sp>
      <p:grpSp>
        <p:nvGrpSpPr>
          <p:cNvPr id="24" name="Groupe 23"/>
          <p:cNvGrpSpPr/>
          <p:nvPr/>
        </p:nvGrpSpPr>
        <p:grpSpPr>
          <a:xfrm>
            <a:off x="2586775" y="1476690"/>
            <a:ext cx="8494179" cy="4477088"/>
            <a:chOff x="2264449" y="1461514"/>
            <a:chExt cx="9346980" cy="4634486"/>
          </a:xfrm>
        </p:grpSpPr>
        <p:sp>
          <p:nvSpPr>
            <p:cNvPr id="25" name="Rectangle 24"/>
            <p:cNvSpPr/>
            <p:nvPr/>
          </p:nvSpPr>
          <p:spPr>
            <a:xfrm>
              <a:off x="2264449" y="1461514"/>
              <a:ext cx="9346980" cy="4634486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Text Box 34"/>
            <p:cNvSpPr txBox="1">
              <a:spLocks noChangeArrowheads="1"/>
            </p:cNvSpPr>
            <p:nvPr/>
          </p:nvSpPr>
          <p:spPr bwMode="auto">
            <a:xfrm>
              <a:off x="8140395" y="2276621"/>
              <a:ext cx="3013078" cy="1497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b="1" dirty="0" err="1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ea typeface="Arial Unicode MS" pitchFamily="34" charset="-128"/>
                </a:rPr>
                <a:t>inverted</a:t>
              </a:r>
              <a:r>
                <a:rPr lang="fr-CH" altLang="fr-FR" sz="2200" b="1" dirty="0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ea typeface="Arial Unicode MS" pitchFamily="34" charset="-128"/>
                </a:rPr>
                <a:t> T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b="1" dirty="0" err="1" smtClean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ea typeface="Arial Unicode MS" pitchFamily="34" charset="-128"/>
                </a:rPr>
                <a:t>after</a:t>
              </a:r>
              <a:endParaRPr lang="fr-CH" altLang="fr-FR" sz="2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fr-CH" altLang="fr-FR" sz="2200" b="1" dirty="0" err="1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ea typeface="Arial Unicode MS" pitchFamily="34" charset="-128"/>
                </a:rPr>
                <a:t>minimalism</a:t>
              </a:r>
              <a:endParaRPr lang="fr-FR" altLang="fr-FR" sz="2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Arial Unicode MS" pitchFamily="34" charset="-128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2985074" y="3715234"/>
            <a:ext cx="1766361" cy="1962742"/>
            <a:chOff x="2985074" y="3715234"/>
            <a:chExt cx="1766361" cy="1962742"/>
          </a:xfrm>
        </p:grpSpPr>
        <p:sp>
          <p:nvSpPr>
            <p:cNvPr id="30" name="Rectangle 29"/>
            <p:cNvSpPr/>
            <p:nvPr/>
          </p:nvSpPr>
          <p:spPr>
            <a:xfrm>
              <a:off x="2985074" y="3715234"/>
              <a:ext cx="1684849" cy="196274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3880511" y="3795530"/>
              <a:ext cx="870924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7800" algn="l"/>
                  <a:tab pos="2336800" algn="l"/>
                  <a:tab pos="4216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CH" altLang="fr-FR" sz="2200" dirty="0" smtClean="0">
                  <a:solidFill>
                    <a:srgbClr val="FF0000"/>
                  </a:solidFill>
                  <a:ea typeface="Arial Unicode MS" pitchFamily="34" charset="-128"/>
                </a:rPr>
                <a:t>PF</a:t>
              </a:r>
              <a:endParaRPr lang="fr-FR" altLang="fr-FR" dirty="0">
                <a:solidFill>
                  <a:srgbClr val="FF0000"/>
                </a:solidFill>
                <a:ea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447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77585" y="1784272"/>
            <a:ext cx="1155055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defTabSz="808038">
              <a:tabLst>
                <a:tab pos="177800" algn="l"/>
                <a:tab pos="2336800" algn="l"/>
                <a:tab pos="3589338" algn="l"/>
              </a:tabLst>
            </a:pPr>
            <a:endParaRPr lang="fr-CH" altLang="fr-FR" sz="2200" dirty="0" smtClean="0">
              <a:ea typeface="Arial Unicode MS" pitchFamily="34" charset="-128"/>
            </a:endParaRPr>
          </a:p>
          <a:p>
            <a:pPr marL="0" indent="0" defTabSz="808038">
              <a:tabLst>
                <a:tab pos="177800" algn="l"/>
                <a:tab pos="2336800" algn="l"/>
                <a:tab pos="3589338" algn="l"/>
              </a:tabLst>
            </a:pPr>
            <a:endParaRPr lang="fr-CH" altLang="fr-FR" sz="2200" dirty="0">
              <a:ea typeface="Arial Unicode MS" pitchFamily="34" charset="-128"/>
            </a:endParaRPr>
          </a:p>
          <a:p>
            <a:pPr marL="0" indent="0" algn="ctr" defTabSz="808038">
              <a:tabLst>
                <a:tab pos="177800" algn="l"/>
                <a:tab pos="2336800" algn="l"/>
                <a:tab pos="3589338" algn="l"/>
              </a:tabLst>
            </a:pPr>
            <a:r>
              <a:rPr lang="fr-CH" altLang="fr-FR" sz="6000" b="1" dirty="0" err="1" smtClean="0">
                <a:solidFill>
                  <a:srgbClr val="0070C0"/>
                </a:solidFill>
                <a:ea typeface="Arial Unicode MS" pitchFamily="34" charset="-128"/>
              </a:rPr>
              <a:t>That's</a:t>
            </a:r>
            <a:r>
              <a:rPr lang="fr-CH" altLang="fr-FR" sz="6000" b="1" dirty="0" smtClean="0">
                <a:solidFill>
                  <a:srgbClr val="0070C0"/>
                </a:solidFill>
                <a:ea typeface="Arial Unicode MS" pitchFamily="34" charset="-128"/>
              </a:rPr>
              <a:t> all</a:t>
            </a:r>
            <a:endParaRPr lang="fr-CH" altLang="fr-FR" sz="6000" b="1" dirty="0">
              <a:solidFill>
                <a:srgbClr val="0070C0"/>
              </a:solidFill>
              <a:ea typeface="Arial Unicode MS" pitchFamily="34" charset="-128"/>
            </a:endParaRPr>
          </a:p>
          <a:p>
            <a:pPr marL="0" indent="0" defTabSz="808038">
              <a:tabLst>
                <a:tab pos="177800" algn="l"/>
                <a:tab pos="2336800" algn="l"/>
                <a:tab pos="3589338" algn="l"/>
              </a:tabLst>
            </a:pP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04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purpose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3552" y="992393"/>
            <a:ext cx="747850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minimalism</a:t>
            </a:r>
            <a:endParaRPr lang="fr-CH" altLang="fr-FR" sz="2200" b="1" dirty="0" smtClean="0">
              <a:solidFill>
                <a:srgbClr val="0070C0"/>
              </a:solidFill>
              <a:ea typeface="Arial Unicode MS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makes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 clean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13927" y="1769213"/>
            <a:ext cx="1073958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>
                <a:ea typeface="Arial Unicode MS" pitchFamily="34" charset="-128"/>
              </a:rPr>
              <a:t>by </a:t>
            </a:r>
            <a:r>
              <a:rPr lang="fr-CH" altLang="fr-FR" sz="2200" dirty="0" err="1">
                <a:ea typeface="Arial Unicode MS" pitchFamily="34" charset="-128"/>
              </a:rPr>
              <a:t>throwing</a:t>
            </a:r>
            <a:r>
              <a:rPr lang="fr-CH" altLang="fr-FR" sz="2200" dirty="0">
                <a:ea typeface="Arial Unicode MS" pitchFamily="34" charset="-128"/>
              </a:rPr>
              <a:t> out </a:t>
            </a:r>
            <a:r>
              <a:rPr lang="fr-CH" altLang="fr-FR" sz="2200" dirty="0" err="1">
                <a:ea typeface="Arial Unicode MS" pitchFamily="34" charset="-128"/>
              </a:rPr>
              <a:t>what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err="1">
                <a:ea typeface="Arial Unicode MS" pitchFamily="34" charset="-128"/>
              </a:rPr>
              <a:t>is</a:t>
            </a:r>
            <a:r>
              <a:rPr lang="fr-CH" altLang="fr-FR" sz="2200" dirty="0">
                <a:ea typeface="Arial Unicode MS" pitchFamily="34" charset="-128"/>
              </a:rPr>
              <a:t> not "</a:t>
            </a:r>
            <a:r>
              <a:rPr lang="fr-CH" altLang="fr-FR" sz="2200" dirty="0" err="1" smtClean="0">
                <a:ea typeface="Arial Unicode MS" pitchFamily="34" charset="-128"/>
              </a:rPr>
              <a:t>perfect</a:t>
            </a:r>
            <a:r>
              <a:rPr lang="fr-CH" altLang="fr-FR" sz="2200" dirty="0" smtClean="0">
                <a:ea typeface="Arial Unicode MS" pitchFamily="34" charset="-128"/>
              </a:rPr>
              <a:t>"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1947" y="2171871"/>
            <a:ext cx="1073958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the </a:t>
            </a:r>
            <a:r>
              <a:rPr lang="fr-CH" altLang="fr-FR" sz="2200" dirty="0" err="1" smtClean="0">
                <a:ea typeface="Arial Unicode MS" pitchFamily="34" charset="-128"/>
              </a:rPr>
              <a:t>dustbin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the </a:t>
            </a:r>
            <a:r>
              <a:rPr lang="fr-CH" altLang="fr-FR" sz="2200" dirty="0" err="1" smtClean="0">
                <a:ea typeface="Arial Unicode MS" pitchFamily="34" charset="-128"/>
              </a:rPr>
              <a:t>neighbor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next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door</a:t>
            </a:r>
            <a:r>
              <a:rPr lang="fr-CH" altLang="fr-FR" sz="2200" dirty="0" smtClean="0">
                <a:ea typeface="Arial Unicode MS" pitchFamily="34" charset="-128"/>
              </a:rPr>
              <a:t>, PF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1946" y="2614636"/>
            <a:ext cx="1073958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result</a:t>
            </a:r>
            <a:r>
              <a:rPr lang="fr-CH" altLang="fr-FR" sz="2200" dirty="0" smtClean="0">
                <a:ea typeface="Arial Unicode MS" pitchFamily="34" charset="-128"/>
              </a:rPr>
              <a:t> #1:</a:t>
            </a:r>
          </a:p>
          <a:p>
            <a:pPr marL="0" indent="0"/>
            <a:r>
              <a:rPr lang="fr-CH" altLang="fr-FR" sz="2200" dirty="0">
                <a:ea typeface="Arial Unicode MS" pitchFamily="34" charset="-128"/>
              </a:rPr>
              <a:t>	</a:t>
            </a:r>
            <a:r>
              <a:rPr lang="fr-CH" altLang="fr-FR" sz="2200" dirty="0" smtClean="0">
                <a:ea typeface="Arial Unicode MS" pitchFamily="34" charset="-128"/>
              </a:rPr>
              <a:t>	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clean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syntax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,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dirty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PF</a:t>
            </a:r>
            <a:endParaRPr lang="fr-FR" altLang="fr-FR" sz="22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29969" y="4213414"/>
            <a:ext cx="1073958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result</a:t>
            </a:r>
            <a:r>
              <a:rPr lang="fr-CH" altLang="fr-FR" sz="2200" dirty="0" smtClean="0">
                <a:ea typeface="Arial Unicode MS" pitchFamily="34" charset="-128"/>
              </a:rPr>
              <a:t> #2:</a:t>
            </a:r>
          </a:p>
          <a:p>
            <a:pPr marL="0" indent="0"/>
            <a:r>
              <a:rPr lang="fr-CH" altLang="fr-FR" sz="2200" dirty="0">
                <a:ea typeface="Arial Unicode MS" pitchFamily="34" charset="-128"/>
              </a:rPr>
              <a:t>	</a:t>
            </a:r>
            <a:r>
              <a:rPr lang="fr-CH" altLang="fr-FR" sz="2200" dirty="0" smtClean="0">
                <a:ea typeface="Arial Unicode MS" pitchFamily="34" charset="-128"/>
              </a:rPr>
              <a:t>	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PF =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phonology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+ X</a:t>
            </a:r>
          </a:p>
          <a:p>
            <a:pPr marL="0" indent="0"/>
            <a:r>
              <a:rPr lang="fr-CH" altLang="fr-FR" sz="2200" b="1" dirty="0">
                <a:solidFill>
                  <a:srgbClr val="0070C0"/>
                </a:solidFill>
                <a:ea typeface="Arial Unicode MS" pitchFamily="34" charset="-128"/>
              </a:rPr>
              <a:t>	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	(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where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X = the content of the 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dustbin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)</a:t>
            </a:r>
            <a:endParaRPr lang="fr-FR" altLang="fr-FR" sz="2200" b="1" dirty="0">
              <a:solidFill>
                <a:srgbClr val="0070C0"/>
              </a:solidFill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080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purpose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77589" y="2706627"/>
            <a:ext cx="11100177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dirty="0" err="1" smtClean="0">
                <a:ea typeface="Arial Unicode MS" pitchFamily="34" charset="-128"/>
              </a:rPr>
              <a:t>this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fits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with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smtClean="0">
                <a:ea typeface="Arial Unicode MS" pitchFamily="34" charset="-128"/>
              </a:rPr>
              <a:t>the </a:t>
            </a:r>
            <a:r>
              <a:rPr lang="fr-CH" altLang="fr-FR" sz="2200" dirty="0" err="1" smtClean="0">
                <a:ea typeface="Arial Unicode MS" pitchFamily="34" charset="-128"/>
              </a:rPr>
              <a:t>idea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that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only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grammar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PF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"</a:t>
            </a:r>
            <a:r>
              <a:rPr lang="fr-CH" altLang="fr-FR" sz="2200" dirty="0" err="1" smtClean="0">
                <a:ea typeface="Arial Unicode MS" pitchFamily="34" charset="-128"/>
              </a:rPr>
              <a:t>ancillary</a:t>
            </a:r>
            <a:r>
              <a:rPr lang="fr-CH" altLang="fr-FR" sz="2200" dirty="0" smtClean="0">
                <a:ea typeface="Arial Unicode MS" pitchFamily="34" charset="-128"/>
              </a:rPr>
              <a:t>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PF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dirty</a:t>
            </a:r>
            <a:r>
              <a:rPr lang="fr-CH" altLang="fr-FR" sz="2200" dirty="0" smtClean="0">
                <a:ea typeface="Arial Unicode MS" pitchFamily="34" charset="-128"/>
              </a:rPr>
              <a:t> = not </a:t>
            </a:r>
            <a:r>
              <a:rPr lang="fr-CH" altLang="fr-FR" sz="2200" dirty="0" err="1" smtClean="0">
                <a:ea typeface="Arial Unicode MS" pitchFamily="34" charset="-128"/>
              </a:rPr>
              <a:t>perfect</a:t>
            </a:r>
            <a:r>
              <a:rPr lang="fr-CH" altLang="fr-FR" sz="2200" dirty="0" smtClean="0">
                <a:ea typeface="Arial Unicode MS" pitchFamily="34" charset="-128"/>
              </a:rPr>
              <a:t> = not part of FLN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96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purpose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21946" y="1137778"/>
            <a:ext cx="1110017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dirty="0" err="1" smtClean="0">
                <a:ea typeface="Arial Unicode MS" pitchFamily="34" charset="-128"/>
              </a:rPr>
              <a:t>this</a:t>
            </a:r>
            <a:r>
              <a:rPr lang="fr-CH" altLang="fr-FR" sz="2200" dirty="0" smtClean="0">
                <a:ea typeface="Arial Unicode MS" pitchFamily="34" charset="-128"/>
              </a:rPr>
              <a:t> talk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PF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not </a:t>
            </a:r>
            <a:r>
              <a:rPr lang="fr-CH" altLang="fr-FR" sz="2200" dirty="0" err="1" smtClean="0">
                <a:ea typeface="Arial Unicode MS" pitchFamily="34" charset="-128"/>
              </a:rPr>
              <a:t>any</a:t>
            </a:r>
            <a:r>
              <a:rPr lang="fr-CH" altLang="fr-FR" sz="2200" dirty="0" smtClean="0">
                <a:ea typeface="Arial Unicode MS" pitchFamily="34" charset="-128"/>
              </a:rPr>
              <a:t> more </a:t>
            </a:r>
            <a:r>
              <a:rPr lang="fr-CH" altLang="fr-FR" sz="2200" dirty="0" err="1" smtClean="0">
                <a:ea typeface="Arial Unicode MS" pitchFamily="34" charset="-128"/>
              </a:rPr>
              <a:t>dirty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than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3552" y="1855838"/>
            <a:ext cx="1073958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meaning</a:t>
            </a:r>
            <a:r>
              <a:rPr lang="fr-CH" altLang="fr-FR" sz="2200" dirty="0" smtClean="0">
                <a:ea typeface="Arial Unicode MS" pitchFamily="34" charset="-128"/>
              </a:rPr>
              <a:t> #1 (not </a:t>
            </a:r>
            <a:r>
              <a:rPr lang="fr-CH" altLang="fr-FR" sz="2200" dirty="0" err="1" smtClean="0">
                <a:ea typeface="Arial Unicode MS" pitchFamily="34" charset="-128"/>
              </a:rPr>
              <a:t>developed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here</a:t>
            </a:r>
            <a:r>
              <a:rPr lang="fr-CH" altLang="fr-FR" sz="2200" dirty="0" smtClean="0">
                <a:ea typeface="Arial Unicode MS" pitchFamily="34" charset="-128"/>
              </a:rPr>
              <a:t>)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does</a:t>
            </a:r>
            <a:r>
              <a:rPr lang="fr-CH" altLang="fr-FR" sz="2200" dirty="0" smtClean="0">
                <a:ea typeface="Arial Unicode MS" pitchFamily="34" charset="-128"/>
              </a:rPr>
              <a:t> not </a:t>
            </a:r>
            <a:r>
              <a:rPr lang="fr-CH" altLang="fr-FR" sz="2200" dirty="0" err="1" smtClean="0">
                <a:ea typeface="Arial Unicode MS" pitchFamily="34" charset="-128"/>
              </a:rPr>
              <a:t>reduce</a:t>
            </a:r>
            <a:r>
              <a:rPr lang="fr-CH" altLang="fr-FR" sz="2200" dirty="0" smtClean="0">
                <a:ea typeface="Arial Unicode MS" pitchFamily="34" charset="-128"/>
              </a:rPr>
              <a:t> to </a:t>
            </a:r>
            <a:r>
              <a:rPr lang="fr-CH" altLang="fr-FR" sz="2200" dirty="0" err="1" smtClean="0">
                <a:ea typeface="Arial Unicode MS" pitchFamily="34" charset="-128"/>
              </a:rPr>
              <a:t>third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factors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23551" y="2558485"/>
            <a:ext cx="1073958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it</a:t>
            </a:r>
            <a:r>
              <a:rPr lang="fr-CH" altLang="fr-FR" sz="2200" dirty="0" smtClean="0">
                <a:ea typeface="Arial Unicode MS" pitchFamily="34" charset="-128"/>
              </a:rPr>
              <a:t> has </a:t>
            </a:r>
            <a:r>
              <a:rPr lang="fr-CH" altLang="fr-FR" sz="2200" dirty="0" err="1" smtClean="0">
                <a:ea typeface="Arial Unicode MS" pitchFamily="34" charset="-128"/>
              </a:rPr>
              <a:t>language-specific</a:t>
            </a:r>
            <a:r>
              <a:rPr lang="fr-CH" altLang="fr-FR" sz="2200" dirty="0" smtClean="0">
                <a:ea typeface="Arial Unicode MS" pitchFamily="34" charset="-128"/>
              </a:rPr>
              <a:t> content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23552" y="2914620"/>
            <a:ext cx="1073958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this</a:t>
            </a:r>
            <a:r>
              <a:rPr lang="fr-CH" altLang="fr-FR" sz="2200" dirty="0" smtClean="0">
                <a:ea typeface="Arial Unicode MS" pitchFamily="34" charset="-128"/>
              </a:rPr>
              <a:t> content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"</a:t>
            </a:r>
            <a:r>
              <a:rPr lang="fr-CH" altLang="fr-FR" sz="2200" dirty="0" err="1" smtClean="0">
                <a:ea typeface="Arial Unicode MS" pitchFamily="34" charset="-128"/>
              </a:rPr>
              <a:t>perfect</a:t>
            </a:r>
            <a:r>
              <a:rPr lang="fr-CH" altLang="fr-FR" sz="2200" dirty="0" smtClean="0">
                <a:ea typeface="Arial Unicode MS" pitchFamily="34" charset="-128"/>
              </a:rPr>
              <a:t>" and </a:t>
            </a:r>
            <a:r>
              <a:rPr lang="fr-CH" altLang="fr-FR" sz="2200" dirty="0" err="1" smtClean="0">
                <a:ea typeface="Arial Unicode MS" pitchFamily="34" charset="-128"/>
              </a:rPr>
              <a:t>thus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in FLN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31574" y="4960919"/>
            <a:ext cx="1073958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minimalism-created</a:t>
            </a:r>
            <a:r>
              <a:rPr lang="fr-CH" altLang="fr-FR" sz="2200" dirty="0" smtClean="0">
                <a:ea typeface="Arial Unicode MS" pitchFamily="34" charset="-128"/>
              </a:rPr>
              <a:t> 	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PF = </a:t>
            </a:r>
            <a:r>
              <a:rPr lang="fr-CH" altLang="fr-FR" sz="2200" b="1" dirty="0" err="1">
                <a:solidFill>
                  <a:srgbClr val="0070C0"/>
                </a:solidFill>
                <a:ea typeface="Arial Unicode MS" pitchFamily="34" charset="-128"/>
              </a:rPr>
              <a:t>p</a:t>
            </a:r>
            <a:r>
              <a:rPr lang="fr-CH" altLang="fr-FR" sz="2200" b="1" dirty="0" err="1" smtClean="0">
                <a:solidFill>
                  <a:srgbClr val="0070C0"/>
                </a:solidFill>
                <a:ea typeface="Arial Unicode MS" pitchFamily="34" charset="-128"/>
              </a:rPr>
              <a:t>honology</a:t>
            </a:r>
            <a:r>
              <a:rPr lang="fr-CH" altLang="fr-FR" sz="2200" b="1" dirty="0" smtClean="0">
                <a:solidFill>
                  <a:srgbClr val="0070C0"/>
                </a:solidFill>
                <a:ea typeface="Arial Unicode MS" pitchFamily="34" charset="-128"/>
              </a:rPr>
              <a:t> + X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X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a </a:t>
            </a:r>
            <a:r>
              <a:rPr lang="fr-CH" altLang="fr-FR" sz="2200" dirty="0" err="1" smtClean="0">
                <a:ea typeface="Arial Unicode MS" pitchFamily="34" charset="-128"/>
              </a:rPr>
              <a:t>modular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monster</a:t>
            </a:r>
            <a:r>
              <a:rPr lang="fr-CH" altLang="fr-FR" sz="2200" dirty="0" smtClean="0">
                <a:ea typeface="Arial Unicode MS" pitchFamily="34" charset="-128"/>
              </a:rPr>
              <a:t>, i.e. incompatible </a:t>
            </a:r>
            <a:r>
              <a:rPr lang="fr-CH" altLang="fr-FR" sz="2200" dirty="0" err="1" smtClean="0">
                <a:ea typeface="Arial Unicode MS" pitchFamily="34" charset="-128"/>
              </a:rPr>
              <a:t>with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modularity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it</a:t>
            </a:r>
            <a:r>
              <a:rPr lang="fr-CH" altLang="fr-FR" sz="2200" dirty="0" smtClean="0">
                <a:ea typeface="Arial Unicode MS" pitchFamily="34" charset="-128"/>
              </a:rPr>
              <a:t> has to go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31571" y="3500155"/>
            <a:ext cx="1073958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meaning</a:t>
            </a:r>
            <a:r>
              <a:rPr lang="fr-CH" altLang="fr-FR" sz="2200" dirty="0" smtClean="0">
                <a:ea typeface="Arial Unicode MS" pitchFamily="34" charset="-128"/>
              </a:rPr>
              <a:t> #2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PF </a:t>
            </a:r>
            <a:r>
              <a:rPr lang="fr-CH" altLang="fr-FR" sz="2200" dirty="0" err="1" smtClean="0">
                <a:ea typeface="Arial Unicode MS" pitchFamily="34" charset="-128"/>
              </a:rPr>
              <a:t>is</a:t>
            </a:r>
            <a:r>
              <a:rPr lang="fr-CH" altLang="fr-FR" sz="2200" dirty="0" smtClean="0">
                <a:ea typeface="Arial Unicode MS" pitchFamily="34" charset="-128"/>
              </a:rPr>
              <a:t> not a </a:t>
            </a:r>
            <a:r>
              <a:rPr lang="fr-CH" altLang="fr-FR" sz="2200" dirty="0" err="1" smtClean="0">
                <a:ea typeface="Arial Unicode MS" pitchFamily="34" charset="-128"/>
              </a:rPr>
              <a:t>dustbin</a:t>
            </a:r>
            <a:r>
              <a:rPr lang="fr-CH" altLang="fr-FR" sz="2200" dirty="0" smtClean="0">
                <a:ea typeface="Arial Unicode MS" pitchFamily="34" charset="-128"/>
              </a:rPr>
              <a:t>: X </a:t>
            </a:r>
            <a:r>
              <a:rPr lang="fr-CH" altLang="fr-FR" sz="2200" dirty="0" err="1" smtClean="0">
                <a:ea typeface="Arial Unicode MS" pitchFamily="34" charset="-128"/>
              </a:rPr>
              <a:t>cannot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exist</a:t>
            </a:r>
            <a:endParaRPr lang="fr-FR" altLang="fr-FR" sz="2200" dirty="0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04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3552" y="18891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altLang="fr-FR" sz="2400" b="1" dirty="0" err="1" smtClean="0"/>
              <a:t>purpose</a:t>
            </a:r>
            <a:endParaRPr lang="fr-FR" altLang="fr-FR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591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29968" y="1405620"/>
            <a:ext cx="1073958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dirty="0" smtClean="0">
                <a:ea typeface="Arial Unicode MS" pitchFamily="34" charset="-128"/>
              </a:rPr>
              <a:t>agenda: to </a:t>
            </a:r>
            <a:r>
              <a:rPr lang="fr-CH" altLang="fr-FR" sz="2200" dirty="0" err="1" smtClean="0">
                <a:ea typeface="Arial Unicode MS" pitchFamily="34" charset="-128"/>
              </a:rPr>
              <a:t>reconcile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two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minimalist</a:t>
            </a:r>
            <a:r>
              <a:rPr lang="fr-CH" altLang="fr-FR" sz="2200" dirty="0" smtClean="0">
                <a:ea typeface="Arial Unicode MS" pitchFamily="34" charset="-128"/>
              </a:rPr>
              <a:t> ambitions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clean </a:t>
            </a:r>
            <a:r>
              <a:rPr lang="fr-CH" altLang="fr-FR" sz="2200" dirty="0" err="1" smtClean="0">
                <a:ea typeface="Arial Unicode MS" pitchFamily="34" charset="-128"/>
              </a:rPr>
              <a:t>syntax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modularity</a:t>
            </a:r>
            <a:endParaRPr lang="fr-FR" altLang="fr-FR" sz="2200" dirty="0">
              <a:ea typeface="Arial Unicode MS" pitchFamily="34" charset="-128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8363" y="3227443"/>
            <a:ext cx="1073958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fr-CH" altLang="fr-FR" sz="2200" dirty="0" err="1" smtClean="0">
                <a:ea typeface="Arial Unicode MS" pitchFamily="34" charset="-128"/>
              </a:rPr>
              <a:t>that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means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PF = </a:t>
            </a:r>
            <a:r>
              <a:rPr lang="fr-CH" altLang="fr-FR" sz="2200" dirty="0" err="1" smtClean="0">
                <a:ea typeface="Arial Unicode MS" pitchFamily="34" charset="-128"/>
              </a:rPr>
              <a:t>phonology</a:t>
            </a:r>
            <a:endParaRPr lang="fr-CH" altLang="fr-FR" sz="2200" dirty="0" smtClean="0">
              <a:ea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altLang="fr-FR" sz="2200" dirty="0" smtClean="0">
              <a:ea typeface="Arial Unicode MS" pitchFamily="34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13927" y="5356650"/>
            <a:ext cx="1073958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smtClean="0">
                <a:ea typeface="Arial Unicode MS" pitchFamily="34" charset="-128"/>
              </a:rPr>
              <a:t>==&gt; </a:t>
            </a:r>
            <a:r>
              <a:rPr lang="fr-CH" altLang="fr-FR" sz="2200" dirty="0" err="1" smtClean="0">
                <a:ea typeface="Arial Unicode MS" pitchFamily="34" charset="-128"/>
              </a:rPr>
              <a:t>Vocabulary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>
                <a:ea typeface="Arial Unicode MS" pitchFamily="34" charset="-128"/>
              </a:rPr>
              <a:t>Insertion, i.e. the </a:t>
            </a:r>
            <a:r>
              <a:rPr lang="fr-CH" altLang="fr-FR" sz="2200" dirty="0" err="1">
                <a:ea typeface="Arial Unicode MS" pitchFamily="34" charset="-128"/>
              </a:rPr>
              <a:t>only</a:t>
            </a:r>
            <a:r>
              <a:rPr lang="fr-CH" altLang="fr-FR" sz="2200" dirty="0">
                <a:ea typeface="Arial Unicode MS" pitchFamily="34" charset="-128"/>
              </a:rPr>
              <a:t> item on the </a:t>
            </a:r>
            <a:r>
              <a:rPr lang="fr-CH" altLang="fr-FR" sz="2200" dirty="0" err="1">
                <a:ea typeface="Arial Unicode MS" pitchFamily="34" charset="-128"/>
              </a:rPr>
              <a:t>map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err="1">
                <a:ea typeface="Arial Unicode MS" pitchFamily="34" charset="-128"/>
              </a:rPr>
              <a:t>that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err="1">
                <a:ea typeface="Arial Unicode MS" pitchFamily="34" charset="-128"/>
              </a:rPr>
              <a:t>isn't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err="1">
                <a:ea typeface="Arial Unicode MS" pitchFamily="34" charset="-128"/>
              </a:rPr>
              <a:t>syntax</a:t>
            </a:r>
            <a:r>
              <a:rPr lang="fr-CH" altLang="fr-FR" sz="2200" dirty="0">
                <a:ea typeface="Arial Unicode MS" pitchFamily="34" charset="-128"/>
              </a:rPr>
              <a:t> or </a:t>
            </a:r>
            <a:r>
              <a:rPr lang="fr-CH" altLang="fr-FR" sz="2200" dirty="0" err="1">
                <a:ea typeface="Arial Unicode MS" pitchFamily="34" charset="-128"/>
              </a:rPr>
              <a:t>phonology</a:t>
            </a:r>
            <a:r>
              <a:rPr lang="fr-CH" altLang="fr-FR" sz="2200" dirty="0" smtClean="0">
                <a:ea typeface="Arial Unicode MS" pitchFamily="34" charset="-128"/>
              </a:rPr>
              <a:t>.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1950" y="4501190"/>
            <a:ext cx="1073958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what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could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be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its</a:t>
            </a:r>
            <a:r>
              <a:rPr lang="fr-CH" altLang="fr-FR" sz="2200" dirty="0" smtClean="0">
                <a:ea typeface="Arial Unicode MS" pitchFamily="34" charset="-128"/>
              </a:rPr>
              <a:t> home?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 err="1" smtClean="0">
                <a:ea typeface="Arial Unicode MS" pitchFamily="34" charset="-128"/>
              </a:rPr>
              <a:t>being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>
                <a:ea typeface="Arial Unicode MS" pitchFamily="34" charset="-128"/>
              </a:rPr>
              <a:t>a </a:t>
            </a:r>
            <a:r>
              <a:rPr lang="fr-CH" altLang="fr-FR" sz="2200" dirty="0" err="1">
                <a:ea typeface="Arial Unicode MS" pitchFamily="34" charset="-128"/>
              </a:rPr>
              <a:t>minimalist</a:t>
            </a:r>
            <a:r>
              <a:rPr lang="fr-CH" altLang="fr-FR" sz="2200" dirty="0">
                <a:ea typeface="Arial Unicode MS" pitchFamily="34" charset="-128"/>
              </a:rPr>
              <a:t>, </a:t>
            </a:r>
            <a:r>
              <a:rPr lang="fr-CH" altLang="fr-FR" sz="2200" dirty="0" err="1">
                <a:ea typeface="Arial Unicode MS" pitchFamily="34" charset="-128"/>
              </a:rPr>
              <a:t>you</a:t>
            </a:r>
            <a:r>
              <a:rPr lang="fr-CH" altLang="fr-FR" sz="2200" dirty="0">
                <a:ea typeface="Arial Unicode MS" pitchFamily="34" charset="-128"/>
              </a:rPr>
              <a:t> </a:t>
            </a:r>
            <a:r>
              <a:rPr lang="fr-CH" altLang="fr-FR" sz="2200" dirty="0" err="1">
                <a:ea typeface="Arial Unicode MS" pitchFamily="34" charset="-128"/>
              </a:rPr>
              <a:t>will</a:t>
            </a:r>
            <a:r>
              <a:rPr lang="fr-CH" altLang="fr-FR" sz="2200" dirty="0">
                <a:ea typeface="Arial Unicode MS" pitchFamily="34" charset="-128"/>
              </a:rPr>
              <a:t> not </a:t>
            </a:r>
            <a:r>
              <a:rPr lang="fr-CH" altLang="fr-FR" sz="2200" dirty="0" err="1" smtClean="0">
                <a:ea typeface="Arial Unicode MS" pitchFamily="34" charset="-128"/>
              </a:rPr>
              <a:t>want</a:t>
            </a:r>
            <a:r>
              <a:rPr lang="fr-CH" altLang="fr-FR" sz="2200" dirty="0" smtClean="0">
                <a:ea typeface="Arial Unicode MS" pitchFamily="34" charset="-128"/>
              </a:rPr>
              <a:t> to </a:t>
            </a:r>
            <a:r>
              <a:rPr lang="fr-CH" altLang="fr-FR" sz="2200" dirty="0" err="1" smtClean="0">
                <a:ea typeface="Arial Unicode MS" pitchFamily="34" charset="-128"/>
              </a:rPr>
              <a:t>create</a:t>
            </a:r>
            <a:r>
              <a:rPr lang="fr-CH" altLang="fr-FR" sz="2200" dirty="0" smtClean="0">
                <a:ea typeface="Arial Unicode MS" pitchFamily="34" charset="-128"/>
              </a:rPr>
              <a:t> an extra box, </a:t>
            </a:r>
            <a:r>
              <a:rPr lang="fr-CH" altLang="fr-FR" sz="2200" dirty="0" err="1" smtClean="0">
                <a:ea typeface="Arial Unicode MS" pitchFamily="34" charset="-128"/>
              </a:rPr>
              <a:t>will</a:t>
            </a:r>
            <a:r>
              <a:rPr lang="fr-CH" altLang="fr-FR" sz="2200" dirty="0" smtClean="0">
                <a:ea typeface="Arial Unicode MS" pitchFamily="34" charset="-128"/>
              </a:rPr>
              <a:t> </a:t>
            </a:r>
            <a:r>
              <a:rPr lang="fr-CH" altLang="fr-FR" sz="2200" dirty="0" err="1" smtClean="0">
                <a:ea typeface="Arial Unicode MS" pitchFamily="34" charset="-128"/>
              </a:rPr>
              <a:t>you</a:t>
            </a:r>
            <a:r>
              <a:rPr lang="fr-CH" altLang="fr-FR" sz="2200" dirty="0" smtClean="0">
                <a:ea typeface="Arial Unicode MS" pitchFamily="34" charset="-128"/>
              </a:rPr>
              <a:t>?</a:t>
            </a:r>
            <a:endParaRPr lang="fr-CH" altLang="fr-FR" sz="2200" dirty="0">
              <a:ea typeface="Arial Unicode MS" pitchFamily="34" charset="-128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20345" y="4018320"/>
            <a:ext cx="1073958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altLang="fr-FR" sz="2200" dirty="0">
                <a:ea typeface="Arial Unicode MS" pitchFamily="34" charset="-128"/>
              </a:rPr>
              <a:t>X </a:t>
            </a:r>
            <a:r>
              <a:rPr lang="fr-CH" altLang="fr-FR" sz="2200" dirty="0" err="1">
                <a:ea typeface="Arial Unicode MS" pitchFamily="34" charset="-128"/>
              </a:rPr>
              <a:t>needs</a:t>
            </a:r>
            <a:r>
              <a:rPr lang="fr-CH" altLang="fr-FR" sz="2200" dirty="0">
                <a:ea typeface="Arial Unicode MS" pitchFamily="34" charset="-128"/>
              </a:rPr>
              <a:t> to go</a:t>
            </a:r>
          </a:p>
        </p:txBody>
      </p:sp>
    </p:spTree>
    <p:extLst>
      <p:ext uri="{BB962C8B-B14F-4D97-AF65-F5344CB8AC3E}">
        <p14:creationId xmlns:p14="http://schemas.microsoft.com/office/powerpoint/2010/main" val="38133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919289" y="3746500"/>
            <a:ext cx="85042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fr-FR" altLang="fr-FR" sz="2200">
              <a:ea typeface="Arial Unicode MS" pitchFamily="34" charset="-128"/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1919289" y="2054319"/>
            <a:ext cx="8504237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2336800" algn="l"/>
                <a:tab pos="421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en-GB" sz="5000" b="1" dirty="0" smtClean="0">
                <a:solidFill>
                  <a:srgbClr val="0070C0"/>
                </a:solidFill>
              </a:rPr>
              <a:t>2</a:t>
            </a:r>
            <a:endParaRPr lang="en-GB" sz="5000" b="1" dirty="0" smtClean="0">
              <a:solidFill>
                <a:srgbClr val="0070C0"/>
              </a:solidFill>
            </a:endParaRPr>
          </a:p>
          <a:p>
            <a:pPr marL="0" indent="0" algn="ctr">
              <a:spcBef>
                <a:spcPct val="50000"/>
              </a:spcBef>
            </a:pPr>
            <a:r>
              <a:rPr lang="en-GB" sz="5000" b="1" dirty="0">
                <a:solidFill>
                  <a:srgbClr val="0070C0"/>
                </a:solidFill>
              </a:rPr>
              <a:t>C</a:t>
            </a:r>
            <a:r>
              <a:rPr lang="en-GB" sz="5000" b="1" dirty="0" smtClean="0">
                <a:solidFill>
                  <a:srgbClr val="0070C0"/>
                </a:solidFill>
              </a:rPr>
              <a:t>ontent of the dustbin</a:t>
            </a:r>
            <a:endParaRPr lang="en-GB" sz="5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9592</TotalTime>
  <Words>2742</Words>
  <Application>Microsoft Office PowerPoint</Application>
  <PresentationFormat>Grand écran</PresentationFormat>
  <Paragraphs>433</Paragraphs>
  <Slides>40</Slides>
  <Notes>40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6" baseType="lpstr">
      <vt:lpstr>Arial</vt:lpstr>
      <vt:lpstr>Arial Unicode MS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Galipette</dc:creator>
  <cp:lastModifiedBy>Tobias</cp:lastModifiedBy>
  <cp:revision>290</cp:revision>
  <dcterms:created xsi:type="dcterms:W3CDTF">2020-11-09T22:22:00Z</dcterms:created>
  <dcterms:modified xsi:type="dcterms:W3CDTF">2021-12-15T12:39:47Z</dcterms:modified>
</cp:coreProperties>
</file>