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8"/>
  </p:notesMasterIdLst>
  <p:sldIdLst>
    <p:sldId id="256" r:id="rId2"/>
    <p:sldId id="257" r:id="rId3"/>
    <p:sldId id="277" r:id="rId4"/>
    <p:sldId id="273" r:id="rId5"/>
    <p:sldId id="278" r:id="rId6"/>
    <p:sldId id="276" r:id="rId7"/>
    <p:sldId id="271" r:id="rId8"/>
    <p:sldId id="260" r:id="rId9"/>
    <p:sldId id="304" r:id="rId10"/>
    <p:sldId id="305" r:id="rId11"/>
    <p:sldId id="267" r:id="rId12"/>
    <p:sldId id="259" r:id="rId13"/>
    <p:sldId id="275" r:id="rId14"/>
    <p:sldId id="261" r:id="rId15"/>
    <p:sldId id="279" r:id="rId16"/>
    <p:sldId id="306" r:id="rId17"/>
    <p:sldId id="274" r:id="rId18"/>
    <p:sldId id="262" r:id="rId19"/>
    <p:sldId id="263" r:id="rId20"/>
    <p:sldId id="264" r:id="rId21"/>
    <p:sldId id="281" r:id="rId22"/>
    <p:sldId id="265" r:id="rId23"/>
    <p:sldId id="283" r:id="rId24"/>
    <p:sldId id="280" r:id="rId25"/>
    <p:sldId id="269" r:id="rId26"/>
    <p:sldId id="270" r:id="rId27"/>
    <p:sldId id="272" r:id="rId28"/>
    <p:sldId id="298" r:id="rId29"/>
    <p:sldId id="299" r:id="rId30"/>
    <p:sldId id="258" r:id="rId31"/>
    <p:sldId id="295" r:id="rId32"/>
    <p:sldId id="296" r:id="rId33"/>
    <p:sldId id="297" r:id="rId34"/>
    <p:sldId id="284" r:id="rId35"/>
    <p:sldId id="300" r:id="rId36"/>
    <p:sldId id="285" r:id="rId37"/>
    <p:sldId id="286" r:id="rId38"/>
    <p:sldId id="287" r:id="rId39"/>
    <p:sldId id="288" r:id="rId40"/>
    <p:sldId id="289" r:id="rId41"/>
    <p:sldId id="290" r:id="rId42"/>
    <p:sldId id="291" r:id="rId43"/>
    <p:sldId id="301" r:id="rId44"/>
    <p:sldId id="294" r:id="rId45"/>
    <p:sldId id="293" r:id="rId46"/>
    <p:sldId id="303" r:id="rId47"/>
  </p:sldIdLst>
  <p:sldSz cx="12192000" cy="6858000"/>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Stijl, licht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Stijl, gemiddeld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Stijl, licht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Stijl, licht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2DE63D5-997A-4646-A377-4702673A728D}" styleName="Stijl, licht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C083E6E3-FA7D-4D7B-A595-EF9225AFEA82}" styleName="Stijl, licht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06"/>
    <p:restoredTop sz="94676"/>
  </p:normalViewPr>
  <p:slideViewPr>
    <p:cSldViewPr snapToGrid="0" snapToObjects="1">
      <p:cViewPr varScale="1">
        <p:scale>
          <a:sx n="106" d="100"/>
          <a:sy n="106" d="100"/>
        </p:scale>
        <p:origin x="92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1D9C35-925C-AB4E-8825-A1564CA716DC}" type="datetimeFigureOut">
              <a:rPr lang="nl-BE" smtClean="0"/>
              <a:t>19/05/2022</a:t>
            </a:fld>
            <a:endParaRPr lang="nl-BE"/>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BE"/>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BE"/>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62DFE8-E474-4043-B6B7-715AD71A6F2A}" type="slidenum">
              <a:rPr lang="nl-BE" smtClean="0"/>
              <a:t>‹nr.›</a:t>
            </a:fld>
            <a:endParaRPr lang="nl-BE"/>
          </a:p>
        </p:txBody>
      </p:sp>
    </p:spTree>
    <p:extLst>
      <p:ext uri="{BB962C8B-B14F-4D97-AF65-F5344CB8AC3E}">
        <p14:creationId xmlns:p14="http://schemas.microsoft.com/office/powerpoint/2010/main" val="1705356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a:t>Ik zie niet goed in welke zin “spontaan” wijst op de aanwezigheid van een intern argument. Het lijkt me dat hier hetzelfde punt gemaakt wordt als op slide 17, nl. dat je geen modificatie kan doen van het event. Mss is “vanzelf” wat je hier wil als modificeerder?</a:t>
            </a:r>
          </a:p>
        </p:txBody>
      </p:sp>
      <p:sp>
        <p:nvSpPr>
          <p:cNvPr id="4" name="Tijdelijke aanduiding voor dianummer 3"/>
          <p:cNvSpPr>
            <a:spLocks noGrp="1"/>
          </p:cNvSpPr>
          <p:nvPr>
            <p:ph type="sldNum" sz="quarter" idx="5"/>
          </p:nvPr>
        </p:nvSpPr>
        <p:spPr/>
        <p:txBody>
          <a:bodyPr/>
          <a:lstStyle/>
          <a:p>
            <a:fld id="{8D62DFE8-E474-4043-B6B7-715AD71A6F2A}" type="slidenum">
              <a:rPr lang="nl-BE" smtClean="0"/>
              <a:t>39</a:t>
            </a:fld>
            <a:endParaRPr lang="nl-BE"/>
          </a:p>
        </p:txBody>
      </p:sp>
    </p:spTree>
    <p:extLst>
      <p:ext uri="{BB962C8B-B14F-4D97-AF65-F5344CB8AC3E}">
        <p14:creationId xmlns:p14="http://schemas.microsoft.com/office/powerpoint/2010/main" val="7709801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a:t>Slide eventueel te schrappen: ook zonder ”glad” zijn gevallen met -erwijze slecht. </a:t>
            </a:r>
          </a:p>
        </p:txBody>
      </p:sp>
      <p:sp>
        <p:nvSpPr>
          <p:cNvPr id="4" name="Tijdelijke aanduiding voor dianummer 3"/>
          <p:cNvSpPr>
            <a:spLocks noGrp="1"/>
          </p:cNvSpPr>
          <p:nvPr>
            <p:ph type="sldNum" sz="quarter" idx="5"/>
          </p:nvPr>
        </p:nvSpPr>
        <p:spPr/>
        <p:txBody>
          <a:bodyPr/>
          <a:lstStyle/>
          <a:p>
            <a:fld id="{8D62DFE8-E474-4043-B6B7-715AD71A6F2A}" type="slidenum">
              <a:rPr lang="nl-BE" smtClean="0"/>
              <a:t>45</a:t>
            </a:fld>
            <a:endParaRPr lang="nl-BE"/>
          </a:p>
        </p:txBody>
      </p:sp>
    </p:spTree>
    <p:extLst>
      <p:ext uri="{BB962C8B-B14F-4D97-AF65-F5344CB8AC3E}">
        <p14:creationId xmlns:p14="http://schemas.microsoft.com/office/powerpoint/2010/main" val="409158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986D81-134B-A2E1-DAB6-4FC46CC44AFB}"/>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endParaRPr lang="nl-BE"/>
          </a:p>
        </p:txBody>
      </p:sp>
      <p:sp>
        <p:nvSpPr>
          <p:cNvPr id="3" name="Ondertitel 2">
            <a:extLst>
              <a:ext uri="{FF2B5EF4-FFF2-40B4-BE49-F238E27FC236}">
                <a16:creationId xmlns:a16="http://schemas.microsoft.com/office/drawing/2014/main" id="{3F3CEBC0-8221-FB75-D7EA-EEB72305362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nl-BE"/>
          </a:p>
        </p:txBody>
      </p:sp>
      <p:sp>
        <p:nvSpPr>
          <p:cNvPr id="4" name="Tijdelijke aanduiding voor datum 3">
            <a:extLst>
              <a:ext uri="{FF2B5EF4-FFF2-40B4-BE49-F238E27FC236}">
                <a16:creationId xmlns:a16="http://schemas.microsoft.com/office/drawing/2014/main" id="{7DCBB5D7-F67A-822E-342B-AA9022F6D944}"/>
              </a:ext>
            </a:extLst>
          </p:cNvPr>
          <p:cNvSpPr>
            <a:spLocks noGrp="1"/>
          </p:cNvSpPr>
          <p:nvPr>
            <p:ph type="dt" sz="half" idx="10"/>
          </p:nvPr>
        </p:nvSpPr>
        <p:spPr/>
        <p:txBody>
          <a:bodyPr/>
          <a:lstStyle/>
          <a:p>
            <a:fld id="{82788993-D8C9-D143-99FA-A7B2EDE5BAAF}" type="datetimeFigureOut">
              <a:rPr lang="nl-BE" smtClean="0"/>
              <a:t>19/05/2022</a:t>
            </a:fld>
            <a:endParaRPr lang="nl-BE"/>
          </a:p>
        </p:txBody>
      </p:sp>
      <p:sp>
        <p:nvSpPr>
          <p:cNvPr id="5" name="Tijdelijke aanduiding voor voettekst 4">
            <a:extLst>
              <a:ext uri="{FF2B5EF4-FFF2-40B4-BE49-F238E27FC236}">
                <a16:creationId xmlns:a16="http://schemas.microsoft.com/office/drawing/2014/main" id="{14A23DF6-F17B-E597-8068-0B34C32DE16A}"/>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6022254E-0081-FF6F-271F-A628E9C01B14}"/>
              </a:ext>
            </a:extLst>
          </p:cNvPr>
          <p:cNvSpPr>
            <a:spLocks noGrp="1"/>
          </p:cNvSpPr>
          <p:nvPr>
            <p:ph type="sldNum" sz="quarter" idx="12"/>
          </p:nvPr>
        </p:nvSpPr>
        <p:spPr/>
        <p:txBody>
          <a:bodyPr/>
          <a:lstStyle/>
          <a:p>
            <a:fld id="{CA339D8E-0366-4645-8B93-02623AAD7549}" type="slidenum">
              <a:rPr lang="nl-BE" smtClean="0"/>
              <a:t>‹nr.›</a:t>
            </a:fld>
            <a:endParaRPr lang="nl-BE"/>
          </a:p>
        </p:txBody>
      </p:sp>
    </p:spTree>
    <p:extLst>
      <p:ext uri="{BB962C8B-B14F-4D97-AF65-F5344CB8AC3E}">
        <p14:creationId xmlns:p14="http://schemas.microsoft.com/office/powerpoint/2010/main" val="2388079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03402F-AD8B-A665-AF39-00B7FA07FC5D}"/>
              </a:ext>
            </a:extLst>
          </p:cNvPr>
          <p:cNvSpPr>
            <a:spLocks noGrp="1"/>
          </p:cNvSpPr>
          <p:nvPr>
            <p:ph type="title"/>
          </p:nvPr>
        </p:nvSpPr>
        <p:spPr/>
        <p:txBody>
          <a:bodyPr/>
          <a:lstStyle/>
          <a:p>
            <a:r>
              <a:rPr lang="nl-NL"/>
              <a:t>Klik om stijl te bewerken</a:t>
            </a:r>
            <a:endParaRPr lang="nl-BE"/>
          </a:p>
        </p:txBody>
      </p:sp>
      <p:sp>
        <p:nvSpPr>
          <p:cNvPr id="3" name="Tijdelijke aanduiding voor verticale tekst 2">
            <a:extLst>
              <a:ext uri="{FF2B5EF4-FFF2-40B4-BE49-F238E27FC236}">
                <a16:creationId xmlns:a16="http://schemas.microsoft.com/office/drawing/2014/main" id="{E0F6E469-E49A-1693-7CC9-6FCA5C4B6FE4}"/>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7ADA4CEB-E788-3AA2-0DB9-7BF2772E3478}"/>
              </a:ext>
            </a:extLst>
          </p:cNvPr>
          <p:cNvSpPr>
            <a:spLocks noGrp="1"/>
          </p:cNvSpPr>
          <p:nvPr>
            <p:ph type="dt" sz="half" idx="10"/>
          </p:nvPr>
        </p:nvSpPr>
        <p:spPr/>
        <p:txBody>
          <a:bodyPr/>
          <a:lstStyle/>
          <a:p>
            <a:fld id="{82788993-D8C9-D143-99FA-A7B2EDE5BAAF}" type="datetimeFigureOut">
              <a:rPr lang="nl-BE" smtClean="0"/>
              <a:t>19/05/2022</a:t>
            </a:fld>
            <a:endParaRPr lang="nl-BE"/>
          </a:p>
        </p:txBody>
      </p:sp>
      <p:sp>
        <p:nvSpPr>
          <p:cNvPr id="5" name="Tijdelijke aanduiding voor voettekst 4">
            <a:extLst>
              <a:ext uri="{FF2B5EF4-FFF2-40B4-BE49-F238E27FC236}">
                <a16:creationId xmlns:a16="http://schemas.microsoft.com/office/drawing/2014/main" id="{03F9E905-D402-F640-7287-D9846DA466FB}"/>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052A7CA7-4447-A219-63DD-A47B2AA7DC9D}"/>
              </a:ext>
            </a:extLst>
          </p:cNvPr>
          <p:cNvSpPr>
            <a:spLocks noGrp="1"/>
          </p:cNvSpPr>
          <p:nvPr>
            <p:ph type="sldNum" sz="quarter" idx="12"/>
          </p:nvPr>
        </p:nvSpPr>
        <p:spPr/>
        <p:txBody>
          <a:bodyPr/>
          <a:lstStyle/>
          <a:p>
            <a:fld id="{CA339D8E-0366-4645-8B93-02623AAD7549}" type="slidenum">
              <a:rPr lang="nl-BE" smtClean="0"/>
              <a:t>‹nr.›</a:t>
            </a:fld>
            <a:endParaRPr lang="nl-BE"/>
          </a:p>
        </p:txBody>
      </p:sp>
    </p:spTree>
    <p:extLst>
      <p:ext uri="{BB962C8B-B14F-4D97-AF65-F5344CB8AC3E}">
        <p14:creationId xmlns:p14="http://schemas.microsoft.com/office/powerpoint/2010/main" val="2156312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2E034881-1CFE-785C-8455-884ADE09F6B0}"/>
              </a:ext>
            </a:extLst>
          </p:cNvPr>
          <p:cNvSpPr>
            <a:spLocks noGrp="1"/>
          </p:cNvSpPr>
          <p:nvPr>
            <p:ph type="title" orient="vert"/>
          </p:nvPr>
        </p:nvSpPr>
        <p:spPr>
          <a:xfrm>
            <a:off x="8724900" y="365125"/>
            <a:ext cx="2628900" cy="5811838"/>
          </a:xfrm>
        </p:spPr>
        <p:txBody>
          <a:bodyPr vert="eaVert"/>
          <a:lstStyle/>
          <a:p>
            <a:r>
              <a:rPr lang="nl-NL"/>
              <a:t>Klik om stijl te bewerken</a:t>
            </a:r>
            <a:endParaRPr lang="nl-BE"/>
          </a:p>
        </p:txBody>
      </p:sp>
      <p:sp>
        <p:nvSpPr>
          <p:cNvPr id="3" name="Tijdelijke aanduiding voor verticale tekst 2">
            <a:extLst>
              <a:ext uri="{FF2B5EF4-FFF2-40B4-BE49-F238E27FC236}">
                <a16:creationId xmlns:a16="http://schemas.microsoft.com/office/drawing/2014/main" id="{0EB8DF36-7AAE-B3A2-E815-5D761261D6E6}"/>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B2E6C70E-ECF8-8AAD-5DC7-75AB8C798F25}"/>
              </a:ext>
            </a:extLst>
          </p:cNvPr>
          <p:cNvSpPr>
            <a:spLocks noGrp="1"/>
          </p:cNvSpPr>
          <p:nvPr>
            <p:ph type="dt" sz="half" idx="10"/>
          </p:nvPr>
        </p:nvSpPr>
        <p:spPr/>
        <p:txBody>
          <a:bodyPr/>
          <a:lstStyle/>
          <a:p>
            <a:fld id="{82788993-D8C9-D143-99FA-A7B2EDE5BAAF}" type="datetimeFigureOut">
              <a:rPr lang="nl-BE" smtClean="0"/>
              <a:t>19/05/2022</a:t>
            </a:fld>
            <a:endParaRPr lang="nl-BE"/>
          </a:p>
        </p:txBody>
      </p:sp>
      <p:sp>
        <p:nvSpPr>
          <p:cNvPr id="5" name="Tijdelijke aanduiding voor voettekst 4">
            <a:extLst>
              <a:ext uri="{FF2B5EF4-FFF2-40B4-BE49-F238E27FC236}">
                <a16:creationId xmlns:a16="http://schemas.microsoft.com/office/drawing/2014/main" id="{6D920AA9-0369-D1DE-6047-70F1028C65D2}"/>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5D088540-E2FC-7CC0-9583-771A881F3D40}"/>
              </a:ext>
            </a:extLst>
          </p:cNvPr>
          <p:cNvSpPr>
            <a:spLocks noGrp="1"/>
          </p:cNvSpPr>
          <p:nvPr>
            <p:ph type="sldNum" sz="quarter" idx="12"/>
          </p:nvPr>
        </p:nvSpPr>
        <p:spPr/>
        <p:txBody>
          <a:bodyPr/>
          <a:lstStyle/>
          <a:p>
            <a:fld id="{CA339D8E-0366-4645-8B93-02623AAD7549}" type="slidenum">
              <a:rPr lang="nl-BE" smtClean="0"/>
              <a:t>‹nr.›</a:t>
            </a:fld>
            <a:endParaRPr lang="nl-BE"/>
          </a:p>
        </p:txBody>
      </p:sp>
    </p:spTree>
    <p:extLst>
      <p:ext uri="{BB962C8B-B14F-4D97-AF65-F5344CB8AC3E}">
        <p14:creationId xmlns:p14="http://schemas.microsoft.com/office/powerpoint/2010/main" val="29827844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extLst>
      <p:ext uri="{BB962C8B-B14F-4D97-AF65-F5344CB8AC3E}">
        <p14:creationId xmlns:p14="http://schemas.microsoft.com/office/powerpoint/2010/main" val="3494755998"/>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967EA9-4888-D328-C327-9BA3041E223A}"/>
              </a:ext>
            </a:extLst>
          </p:cNvPr>
          <p:cNvSpPr>
            <a:spLocks noGrp="1"/>
          </p:cNvSpPr>
          <p:nvPr>
            <p:ph type="title"/>
          </p:nvPr>
        </p:nvSpPr>
        <p:spPr/>
        <p:txBody>
          <a:bodyPr/>
          <a:lstStyle/>
          <a:p>
            <a:r>
              <a:rPr lang="nl-NL"/>
              <a:t>Klik om stijl te bewerken</a:t>
            </a:r>
            <a:endParaRPr lang="nl-BE"/>
          </a:p>
        </p:txBody>
      </p:sp>
      <p:sp>
        <p:nvSpPr>
          <p:cNvPr id="3" name="Tijdelijke aanduiding voor inhoud 2">
            <a:extLst>
              <a:ext uri="{FF2B5EF4-FFF2-40B4-BE49-F238E27FC236}">
                <a16:creationId xmlns:a16="http://schemas.microsoft.com/office/drawing/2014/main" id="{6FCE8CA7-CF26-2AF7-C057-8469856E32C3}"/>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AF58FCC5-1AC6-B114-12F7-3A8A9B374442}"/>
              </a:ext>
            </a:extLst>
          </p:cNvPr>
          <p:cNvSpPr>
            <a:spLocks noGrp="1"/>
          </p:cNvSpPr>
          <p:nvPr>
            <p:ph type="dt" sz="half" idx="10"/>
          </p:nvPr>
        </p:nvSpPr>
        <p:spPr/>
        <p:txBody>
          <a:bodyPr/>
          <a:lstStyle/>
          <a:p>
            <a:fld id="{82788993-D8C9-D143-99FA-A7B2EDE5BAAF}" type="datetimeFigureOut">
              <a:rPr lang="nl-BE" smtClean="0"/>
              <a:t>19/05/2022</a:t>
            </a:fld>
            <a:endParaRPr lang="nl-BE"/>
          </a:p>
        </p:txBody>
      </p:sp>
      <p:sp>
        <p:nvSpPr>
          <p:cNvPr id="5" name="Tijdelijke aanduiding voor voettekst 4">
            <a:extLst>
              <a:ext uri="{FF2B5EF4-FFF2-40B4-BE49-F238E27FC236}">
                <a16:creationId xmlns:a16="http://schemas.microsoft.com/office/drawing/2014/main" id="{B21D9DCD-D3F3-D43F-B20D-B41EC3F9AAA4}"/>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5637E268-28F7-1B3E-B5E2-E2825F138921}"/>
              </a:ext>
            </a:extLst>
          </p:cNvPr>
          <p:cNvSpPr>
            <a:spLocks noGrp="1"/>
          </p:cNvSpPr>
          <p:nvPr>
            <p:ph type="sldNum" sz="quarter" idx="12"/>
          </p:nvPr>
        </p:nvSpPr>
        <p:spPr/>
        <p:txBody>
          <a:bodyPr/>
          <a:lstStyle/>
          <a:p>
            <a:fld id="{CA339D8E-0366-4645-8B93-02623AAD7549}" type="slidenum">
              <a:rPr lang="nl-BE" smtClean="0"/>
              <a:t>‹nr.›</a:t>
            </a:fld>
            <a:endParaRPr lang="nl-BE"/>
          </a:p>
        </p:txBody>
      </p:sp>
    </p:spTree>
    <p:extLst>
      <p:ext uri="{BB962C8B-B14F-4D97-AF65-F5344CB8AC3E}">
        <p14:creationId xmlns:p14="http://schemas.microsoft.com/office/powerpoint/2010/main" val="1740758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824431-66FB-E50F-A050-4D8662BC0ADE}"/>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id="{90581A9B-63F7-5D69-6879-43A3F6D0035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26EA913D-6E89-6E1F-0551-0D3664EAB37A}"/>
              </a:ext>
            </a:extLst>
          </p:cNvPr>
          <p:cNvSpPr>
            <a:spLocks noGrp="1"/>
          </p:cNvSpPr>
          <p:nvPr>
            <p:ph type="dt" sz="half" idx="10"/>
          </p:nvPr>
        </p:nvSpPr>
        <p:spPr/>
        <p:txBody>
          <a:bodyPr/>
          <a:lstStyle/>
          <a:p>
            <a:fld id="{82788993-D8C9-D143-99FA-A7B2EDE5BAAF}" type="datetimeFigureOut">
              <a:rPr lang="nl-BE" smtClean="0"/>
              <a:t>19/05/2022</a:t>
            </a:fld>
            <a:endParaRPr lang="nl-BE"/>
          </a:p>
        </p:txBody>
      </p:sp>
      <p:sp>
        <p:nvSpPr>
          <p:cNvPr id="5" name="Tijdelijke aanduiding voor voettekst 4">
            <a:extLst>
              <a:ext uri="{FF2B5EF4-FFF2-40B4-BE49-F238E27FC236}">
                <a16:creationId xmlns:a16="http://schemas.microsoft.com/office/drawing/2014/main" id="{87EF653F-2A71-24EE-92E5-6ED65A726207}"/>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44638AA5-3707-8F2F-0BD9-120AEC3A6304}"/>
              </a:ext>
            </a:extLst>
          </p:cNvPr>
          <p:cNvSpPr>
            <a:spLocks noGrp="1"/>
          </p:cNvSpPr>
          <p:nvPr>
            <p:ph type="sldNum" sz="quarter" idx="12"/>
          </p:nvPr>
        </p:nvSpPr>
        <p:spPr/>
        <p:txBody>
          <a:bodyPr/>
          <a:lstStyle/>
          <a:p>
            <a:fld id="{CA339D8E-0366-4645-8B93-02623AAD7549}" type="slidenum">
              <a:rPr lang="nl-BE" smtClean="0"/>
              <a:t>‹nr.›</a:t>
            </a:fld>
            <a:endParaRPr lang="nl-BE"/>
          </a:p>
        </p:txBody>
      </p:sp>
    </p:spTree>
    <p:extLst>
      <p:ext uri="{BB962C8B-B14F-4D97-AF65-F5344CB8AC3E}">
        <p14:creationId xmlns:p14="http://schemas.microsoft.com/office/powerpoint/2010/main" val="2837484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792CF2-10F8-1662-90D1-A09D73746FAE}"/>
              </a:ext>
            </a:extLst>
          </p:cNvPr>
          <p:cNvSpPr>
            <a:spLocks noGrp="1"/>
          </p:cNvSpPr>
          <p:nvPr>
            <p:ph type="title"/>
          </p:nvPr>
        </p:nvSpPr>
        <p:spPr/>
        <p:txBody>
          <a:bodyPr/>
          <a:lstStyle/>
          <a:p>
            <a:r>
              <a:rPr lang="nl-NL"/>
              <a:t>Klik om stijl te bewerken</a:t>
            </a:r>
            <a:endParaRPr lang="nl-BE"/>
          </a:p>
        </p:txBody>
      </p:sp>
      <p:sp>
        <p:nvSpPr>
          <p:cNvPr id="3" name="Tijdelijke aanduiding voor inhoud 2">
            <a:extLst>
              <a:ext uri="{FF2B5EF4-FFF2-40B4-BE49-F238E27FC236}">
                <a16:creationId xmlns:a16="http://schemas.microsoft.com/office/drawing/2014/main" id="{8AFF6AAE-E50C-83BF-2C26-7D072F42404C}"/>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inhoud 3">
            <a:extLst>
              <a:ext uri="{FF2B5EF4-FFF2-40B4-BE49-F238E27FC236}">
                <a16:creationId xmlns:a16="http://schemas.microsoft.com/office/drawing/2014/main" id="{F435C96B-BAA0-C8E5-C532-3F1A1C6B1372}"/>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5" name="Tijdelijke aanduiding voor datum 4">
            <a:extLst>
              <a:ext uri="{FF2B5EF4-FFF2-40B4-BE49-F238E27FC236}">
                <a16:creationId xmlns:a16="http://schemas.microsoft.com/office/drawing/2014/main" id="{E60252AC-33F4-BDB9-9149-9512AC145638}"/>
              </a:ext>
            </a:extLst>
          </p:cNvPr>
          <p:cNvSpPr>
            <a:spLocks noGrp="1"/>
          </p:cNvSpPr>
          <p:nvPr>
            <p:ph type="dt" sz="half" idx="10"/>
          </p:nvPr>
        </p:nvSpPr>
        <p:spPr/>
        <p:txBody>
          <a:bodyPr/>
          <a:lstStyle/>
          <a:p>
            <a:fld id="{82788993-D8C9-D143-99FA-A7B2EDE5BAAF}" type="datetimeFigureOut">
              <a:rPr lang="nl-BE" smtClean="0"/>
              <a:t>19/05/2022</a:t>
            </a:fld>
            <a:endParaRPr lang="nl-BE"/>
          </a:p>
        </p:txBody>
      </p:sp>
      <p:sp>
        <p:nvSpPr>
          <p:cNvPr id="6" name="Tijdelijke aanduiding voor voettekst 5">
            <a:extLst>
              <a:ext uri="{FF2B5EF4-FFF2-40B4-BE49-F238E27FC236}">
                <a16:creationId xmlns:a16="http://schemas.microsoft.com/office/drawing/2014/main" id="{1E0DC902-C647-4036-8E07-2FC44D8CA7EB}"/>
              </a:ext>
            </a:extLst>
          </p:cNvPr>
          <p:cNvSpPr>
            <a:spLocks noGrp="1"/>
          </p:cNvSpPr>
          <p:nvPr>
            <p:ph type="ftr" sz="quarter" idx="11"/>
          </p:nvPr>
        </p:nvSpPr>
        <p:spPr/>
        <p:txBody>
          <a:bodyPr/>
          <a:lstStyle/>
          <a:p>
            <a:endParaRPr lang="nl-BE"/>
          </a:p>
        </p:txBody>
      </p:sp>
      <p:sp>
        <p:nvSpPr>
          <p:cNvPr id="7" name="Tijdelijke aanduiding voor dianummer 6">
            <a:extLst>
              <a:ext uri="{FF2B5EF4-FFF2-40B4-BE49-F238E27FC236}">
                <a16:creationId xmlns:a16="http://schemas.microsoft.com/office/drawing/2014/main" id="{4C388826-394D-5B8C-DE37-B1835552D33C}"/>
              </a:ext>
            </a:extLst>
          </p:cNvPr>
          <p:cNvSpPr>
            <a:spLocks noGrp="1"/>
          </p:cNvSpPr>
          <p:nvPr>
            <p:ph type="sldNum" sz="quarter" idx="12"/>
          </p:nvPr>
        </p:nvSpPr>
        <p:spPr/>
        <p:txBody>
          <a:bodyPr/>
          <a:lstStyle/>
          <a:p>
            <a:fld id="{CA339D8E-0366-4645-8B93-02623AAD7549}" type="slidenum">
              <a:rPr lang="nl-BE" smtClean="0"/>
              <a:t>‹nr.›</a:t>
            </a:fld>
            <a:endParaRPr lang="nl-BE"/>
          </a:p>
        </p:txBody>
      </p:sp>
    </p:spTree>
    <p:extLst>
      <p:ext uri="{BB962C8B-B14F-4D97-AF65-F5344CB8AC3E}">
        <p14:creationId xmlns:p14="http://schemas.microsoft.com/office/powerpoint/2010/main" val="3463394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C93A39-6EE1-80D2-1108-D476A4BC2384}"/>
              </a:ext>
            </a:extLst>
          </p:cNvPr>
          <p:cNvSpPr>
            <a:spLocks noGrp="1"/>
          </p:cNvSpPr>
          <p:nvPr>
            <p:ph type="title"/>
          </p:nvPr>
        </p:nvSpPr>
        <p:spPr>
          <a:xfrm>
            <a:off x="839788" y="365125"/>
            <a:ext cx="10515600" cy="1325563"/>
          </a:xfrm>
        </p:spPr>
        <p:txBody>
          <a:body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id="{BAE36CCF-8B88-F71D-62FC-148AE251B20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A364C4D6-1149-EB53-0357-5CC905DC238D}"/>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5" name="Tijdelijke aanduiding voor tekst 4">
            <a:extLst>
              <a:ext uri="{FF2B5EF4-FFF2-40B4-BE49-F238E27FC236}">
                <a16:creationId xmlns:a16="http://schemas.microsoft.com/office/drawing/2014/main" id="{78224A21-FBD0-83A3-881D-A27A93F30F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13D1F61A-8CF4-799A-C843-EB3DCFFB861D}"/>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7" name="Tijdelijke aanduiding voor datum 6">
            <a:extLst>
              <a:ext uri="{FF2B5EF4-FFF2-40B4-BE49-F238E27FC236}">
                <a16:creationId xmlns:a16="http://schemas.microsoft.com/office/drawing/2014/main" id="{5647A235-236F-F025-465F-3E3884AF1BF9}"/>
              </a:ext>
            </a:extLst>
          </p:cNvPr>
          <p:cNvSpPr>
            <a:spLocks noGrp="1"/>
          </p:cNvSpPr>
          <p:nvPr>
            <p:ph type="dt" sz="half" idx="10"/>
          </p:nvPr>
        </p:nvSpPr>
        <p:spPr/>
        <p:txBody>
          <a:bodyPr/>
          <a:lstStyle/>
          <a:p>
            <a:fld id="{82788993-D8C9-D143-99FA-A7B2EDE5BAAF}" type="datetimeFigureOut">
              <a:rPr lang="nl-BE" smtClean="0"/>
              <a:t>19/05/2022</a:t>
            </a:fld>
            <a:endParaRPr lang="nl-BE"/>
          </a:p>
        </p:txBody>
      </p:sp>
      <p:sp>
        <p:nvSpPr>
          <p:cNvPr id="8" name="Tijdelijke aanduiding voor voettekst 7">
            <a:extLst>
              <a:ext uri="{FF2B5EF4-FFF2-40B4-BE49-F238E27FC236}">
                <a16:creationId xmlns:a16="http://schemas.microsoft.com/office/drawing/2014/main" id="{F3E50B8E-9835-6FD0-9E45-8638D22E30D2}"/>
              </a:ext>
            </a:extLst>
          </p:cNvPr>
          <p:cNvSpPr>
            <a:spLocks noGrp="1"/>
          </p:cNvSpPr>
          <p:nvPr>
            <p:ph type="ftr" sz="quarter" idx="11"/>
          </p:nvPr>
        </p:nvSpPr>
        <p:spPr/>
        <p:txBody>
          <a:bodyPr/>
          <a:lstStyle/>
          <a:p>
            <a:endParaRPr lang="nl-BE"/>
          </a:p>
        </p:txBody>
      </p:sp>
      <p:sp>
        <p:nvSpPr>
          <p:cNvPr id="9" name="Tijdelijke aanduiding voor dianummer 8">
            <a:extLst>
              <a:ext uri="{FF2B5EF4-FFF2-40B4-BE49-F238E27FC236}">
                <a16:creationId xmlns:a16="http://schemas.microsoft.com/office/drawing/2014/main" id="{563D5671-E7D2-2E80-77F9-987DB5AFF869}"/>
              </a:ext>
            </a:extLst>
          </p:cNvPr>
          <p:cNvSpPr>
            <a:spLocks noGrp="1"/>
          </p:cNvSpPr>
          <p:nvPr>
            <p:ph type="sldNum" sz="quarter" idx="12"/>
          </p:nvPr>
        </p:nvSpPr>
        <p:spPr/>
        <p:txBody>
          <a:bodyPr/>
          <a:lstStyle/>
          <a:p>
            <a:fld id="{CA339D8E-0366-4645-8B93-02623AAD7549}" type="slidenum">
              <a:rPr lang="nl-BE" smtClean="0"/>
              <a:t>‹nr.›</a:t>
            </a:fld>
            <a:endParaRPr lang="nl-BE"/>
          </a:p>
        </p:txBody>
      </p:sp>
    </p:spTree>
    <p:extLst>
      <p:ext uri="{BB962C8B-B14F-4D97-AF65-F5344CB8AC3E}">
        <p14:creationId xmlns:p14="http://schemas.microsoft.com/office/powerpoint/2010/main" val="2783520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5FE495-C122-9964-1CF3-0167EE0C7C00}"/>
              </a:ext>
            </a:extLst>
          </p:cNvPr>
          <p:cNvSpPr>
            <a:spLocks noGrp="1"/>
          </p:cNvSpPr>
          <p:nvPr>
            <p:ph type="title"/>
          </p:nvPr>
        </p:nvSpPr>
        <p:spPr/>
        <p:txBody>
          <a:bodyPr/>
          <a:lstStyle/>
          <a:p>
            <a:r>
              <a:rPr lang="nl-NL"/>
              <a:t>Klik om stijl te bewerken</a:t>
            </a:r>
            <a:endParaRPr lang="nl-BE"/>
          </a:p>
        </p:txBody>
      </p:sp>
      <p:sp>
        <p:nvSpPr>
          <p:cNvPr id="3" name="Tijdelijke aanduiding voor datum 2">
            <a:extLst>
              <a:ext uri="{FF2B5EF4-FFF2-40B4-BE49-F238E27FC236}">
                <a16:creationId xmlns:a16="http://schemas.microsoft.com/office/drawing/2014/main" id="{935B3652-ECE8-2B25-9E4E-C77A90723D53}"/>
              </a:ext>
            </a:extLst>
          </p:cNvPr>
          <p:cNvSpPr>
            <a:spLocks noGrp="1"/>
          </p:cNvSpPr>
          <p:nvPr>
            <p:ph type="dt" sz="half" idx="10"/>
          </p:nvPr>
        </p:nvSpPr>
        <p:spPr/>
        <p:txBody>
          <a:bodyPr/>
          <a:lstStyle/>
          <a:p>
            <a:fld id="{82788993-D8C9-D143-99FA-A7B2EDE5BAAF}" type="datetimeFigureOut">
              <a:rPr lang="nl-BE" smtClean="0"/>
              <a:t>19/05/2022</a:t>
            </a:fld>
            <a:endParaRPr lang="nl-BE"/>
          </a:p>
        </p:txBody>
      </p:sp>
      <p:sp>
        <p:nvSpPr>
          <p:cNvPr id="4" name="Tijdelijke aanduiding voor voettekst 3">
            <a:extLst>
              <a:ext uri="{FF2B5EF4-FFF2-40B4-BE49-F238E27FC236}">
                <a16:creationId xmlns:a16="http://schemas.microsoft.com/office/drawing/2014/main" id="{489F3618-66F9-8338-F942-EE7189F33CB0}"/>
              </a:ext>
            </a:extLst>
          </p:cNvPr>
          <p:cNvSpPr>
            <a:spLocks noGrp="1"/>
          </p:cNvSpPr>
          <p:nvPr>
            <p:ph type="ftr" sz="quarter" idx="11"/>
          </p:nvPr>
        </p:nvSpPr>
        <p:spPr/>
        <p:txBody>
          <a:bodyPr/>
          <a:lstStyle/>
          <a:p>
            <a:endParaRPr lang="nl-BE"/>
          </a:p>
        </p:txBody>
      </p:sp>
      <p:sp>
        <p:nvSpPr>
          <p:cNvPr id="5" name="Tijdelijke aanduiding voor dianummer 4">
            <a:extLst>
              <a:ext uri="{FF2B5EF4-FFF2-40B4-BE49-F238E27FC236}">
                <a16:creationId xmlns:a16="http://schemas.microsoft.com/office/drawing/2014/main" id="{46C65CD1-A790-B216-B126-7AF3A5A7E6AC}"/>
              </a:ext>
            </a:extLst>
          </p:cNvPr>
          <p:cNvSpPr>
            <a:spLocks noGrp="1"/>
          </p:cNvSpPr>
          <p:nvPr>
            <p:ph type="sldNum" sz="quarter" idx="12"/>
          </p:nvPr>
        </p:nvSpPr>
        <p:spPr/>
        <p:txBody>
          <a:bodyPr/>
          <a:lstStyle/>
          <a:p>
            <a:fld id="{CA339D8E-0366-4645-8B93-02623AAD7549}" type="slidenum">
              <a:rPr lang="nl-BE" smtClean="0"/>
              <a:t>‹nr.›</a:t>
            </a:fld>
            <a:endParaRPr lang="nl-BE"/>
          </a:p>
        </p:txBody>
      </p:sp>
    </p:spTree>
    <p:extLst>
      <p:ext uri="{BB962C8B-B14F-4D97-AF65-F5344CB8AC3E}">
        <p14:creationId xmlns:p14="http://schemas.microsoft.com/office/powerpoint/2010/main" val="720836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72DC8E1E-5A8B-F93F-3EBC-C333875ADC55}"/>
              </a:ext>
            </a:extLst>
          </p:cNvPr>
          <p:cNvSpPr>
            <a:spLocks noGrp="1"/>
          </p:cNvSpPr>
          <p:nvPr>
            <p:ph type="dt" sz="half" idx="10"/>
          </p:nvPr>
        </p:nvSpPr>
        <p:spPr/>
        <p:txBody>
          <a:bodyPr/>
          <a:lstStyle/>
          <a:p>
            <a:fld id="{82788993-D8C9-D143-99FA-A7B2EDE5BAAF}" type="datetimeFigureOut">
              <a:rPr lang="nl-BE" smtClean="0"/>
              <a:t>19/05/2022</a:t>
            </a:fld>
            <a:endParaRPr lang="nl-BE"/>
          </a:p>
        </p:txBody>
      </p:sp>
      <p:sp>
        <p:nvSpPr>
          <p:cNvPr id="3" name="Tijdelijke aanduiding voor voettekst 2">
            <a:extLst>
              <a:ext uri="{FF2B5EF4-FFF2-40B4-BE49-F238E27FC236}">
                <a16:creationId xmlns:a16="http://schemas.microsoft.com/office/drawing/2014/main" id="{F29FBFA3-47CB-EAFD-5352-0B4D2699A38A}"/>
              </a:ext>
            </a:extLst>
          </p:cNvPr>
          <p:cNvSpPr>
            <a:spLocks noGrp="1"/>
          </p:cNvSpPr>
          <p:nvPr>
            <p:ph type="ftr" sz="quarter" idx="11"/>
          </p:nvPr>
        </p:nvSpPr>
        <p:spPr/>
        <p:txBody>
          <a:bodyPr/>
          <a:lstStyle/>
          <a:p>
            <a:endParaRPr lang="nl-BE"/>
          </a:p>
        </p:txBody>
      </p:sp>
      <p:sp>
        <p:nvSpPr>
          <p:cNvPr id="4" name="Tijdelijke aanduiding voor dianummer 3">
            <a:extLst>
              <a:ext uri="{FF2B5EF4-FFF2-40B4-BE49-F238E27FC236}">
                <a16:creationId xmlns:a16="http://schemas.microsoft.com/office/drawing/2014/main" id="{0C5E414B-E6A1-C363-B505-61CB6EB2405C}"/>
              </a:ext>
            </a:extLst>
          </p:cNvPr>
          <p:cNvSpPr>
            <a:spLocks noGrp="1"/>
          </p:cNvSpPr>
          <p:nvPr>
            <p:ph type="sldNum" sz="quarter" idx="12"/>
          </p:nvPr>
        </p:nvSpPr>
        <p:spPr/>
        <p:txBody>
          <a:bodyPr/>
          <a:lstStyle/>
          <a:p>
            <a:fld id="{CA339D8E-0366-4645-8B93-02623AAD7549}" type="slidenum">
              <a:rPr lang="nl-BE" smtClean="0"/>
              <a:t>‹nr.›</a:t>
            </a:fld>
            <a:endParaRPr lang="nl-BE"/>
          </a:p>
        </p:txBody>
      </p:sp>
    </p:spTree>
    <p:extLst>
      <p:ext uri="{BB962C8B-B14F-4D97-AF65-F5344CB8AC3E}">
        <p14:creationId xmlns:p14="http://schemas.microsoft.com/office/powerpoint/2010/main" val="1456328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0CA857-554E-FE25-948D-3E0153FE2EB3}"/>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nl-BE"/>
          </a:p>
        </p:txBody>
      </p:sp>
      <p:sp>
        <p:nvSpPr>
          <p:cNvPr id="3" name="Tijdelijke aanduiding voor inhoud 2">
            <a:extLst>
              <a:ext uri="{FF2B5EF4-FFF2-40B4-BE49-F238E27FC236}">
                <a16:creationId xmlns:a16="http://schemas.microsoft.com/office/drawing/2014/main" id="{2FFDC0CE-F993-0102-8E63-D8E4216541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tekst 3">
            <a:extLst>
              <a:ext uri="{FF2B5EF4-FFF2-40B4-BE49-F238E27FC236}">
                <a16:creationId xmlns:a16="http://schemas.microsoft.com/office/drawing/2014/main" id="{43097FC3-0585-73D2-E03B-08628F5948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A42AC166-11F3-E78C-8178-AC7F2E8415F3}"/>
              </a:ext>
            </a:extLst>
          </p:cNvPr>
          <p:cNvSpPr>
            <a:spLocks noGrp="1"/>
          </p:cNvSpPr>
          <p:nvPr>
            <p:ph type="dt" sz="half" idx="10"/>
          </p:nvPr>
        </p:nvSpPr>
        <p:spPr/>
        <p:txBody>
          <a:bodyPr/>
          <a:lstStyle/>
          <a:p>
            <a:fld id="{82788993-D8C9-D143-99FA-A7B2EDE5BAAF}" type="datetimeFigureOut">
              <a:rPr lang="nl-BE" smtClean="0"/>
              <a:t>19/05/2022</a:t>
            </a:fld>
            <a:endParaRPr lang="nl-BE"/>
          </a:p>
        </p:txBody>
      </p:sp>
      <p:sp>
        <p:nvSpPr>
          <p:cNvPr id="6" name="Tijdelijke aanduiding voor voettekst 5">
            <a:extLst>
              <a:ext uri="{FF2B5EF4-FFF2-40B4-BE49-F238E27FC236}">
                <a16:creationId xmlns:a16="http://schemas.microsoft.com/office/drawing/2014/main" id="{41778F88-9E9E-CB5F-AA3A-7808524138EF}"/>
              </a:ext>
            </a:extLst>
          </p:cNvPr>
          <p:cNvSpPr>
            <a:spLocks noGrp="1"/>
          </p:cNvSpPr>
          <p:nvPr>
            <p:ph type="ftr" sz="quarter" idx="11"/>
          </p:nvPr>
        </p:nvSpPr>
        <p:spPr/>
        <p:txBody>
          <a:bodyPr/>
          <a:lstStyle/>
          <a:p>
            <a:endParaRPr lang="nl-BE"/>
          </a:p>
        </p:txBody>
      </p:sp>
      <p:sp>
        <p:nvSpPr>
          <p:cNvPr id="7" name="Tijdelijke aanduiding voor dianummer 6">
            <a:extLst>
              <a:ext uri="{FF2B5EF4-FFF2-40B4-BE49-F238E27FC236}">
                <a16:creationId xmlns:a16="http://schemas.microsoft.com/office/drawing/2014/main" id="{F95646B4-D889-1B73-4C98-065FF2BE22EF}"/>
              </a:ext>
            </a:extLst>
          </p:cNvPr>
          <p:cNvSpPr>
            <a:spLocks noGrp="1"/>
          </p:cNvSpPr>
          <p:nvPr>
            <p:ph type="sldNum" sz="quarter" idx="12"/>
          </p:nvPr>
        </p:nvSpPr>
        <p:spPr/>
        <p:txBody>
          <a:bodyPr/>
          <a:lstStyle/>
          <a:p>
            <a:fld id="{CA339D8E-0366-4645-8B93-02623AAD7549}" type="slidenum">
              <a:rPr lang="nl-BE" smtClean="0"/>
              <a:t>‹nr.›</a:t>
            </a:fld>
            <a:endParaRPr lang="nl-BE"/>
          </a:p>
        </p:txBody>
      </p:sp>
    </p:spTree>
    <p:extLst>
      <p:ext uri="{BB962C8B-B14F-4D97-AF65-F5344CB8AC3E}">
        <p14:creationId xmlns:p14="http://schemas.microsoft.com/office/powerpoint/2010/main" val="2330884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266C2A6-1A82-C99F-BDAB-E3CB1CD9478B}"/>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nl-BE"/>
          </a:p>
        </p:txBody>
      </p:sp>
      <p:sp>
        <p:nvSpPr>
          <p:cNvPr id="3" name="Tijdelijke aanduiding voor afbeelding 2">
            <a:extLst>
              <a:ext uri="{FF2B5EF4-FFF2-40B4-BE49-F238E27FC236}">
                <a16:creationId xmlns:a16="http://schemas.microsoft.com/office/drawing/2014/main" id="{E5C3EABF-71A5-7D45-6D23-7189D91CEF3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BE"/>
          </a:p>
        </p:txBody>
      </p:sp>
      <p:sp>
        <p:nvSpPr>
          <p:cNvPr id="4" name="Tijdelijke aanduiding voor tekst 3">
            <a:extLst>
              <a:ext uri="{FF2B5EF4-FFF2-40B4-BE49-F238E27FC236}">
                <a16:creationId xmlns:a16="http://schemas.microsoft.com/office/drawing/2014/main" id="{367338D8-3C64-6397-13C8-8A73A1478D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FDDFB6BA-9A04-D4D3-5308-4693B59D5A63}"/>
              </a:ext>
            </a:extLst>
          </p:cNvPr>
          <p:cNvSpPr>
            <a:spLocks noGrp="1"/>
          </p:cNvSpPr>
          <p:nvPr>
            <p:ph type="dt" sz="half" idx="10"/>
          </p:nvPr>
        </p:nvSpPr>
        <p:spPr/>
        <p:txBody>
          <a:bodyPr/>
          <a:lstStyle/>
          <a:p>
            <a:fld id="{82788993-D8C9-D143-99FA-A7B2EDE5BAAF}" type="datetimeFigureOut">
              <a:rPr lang="nl-BE" smtClean="0"/>
              <a:t>19/05/2022</a:t>
            </a:fld>
            <a:endParaRPr lang="nl-BE"/>
          </a:p>
        </p:txBody>
      </p:sp>
      <p:sp>
        <p:nvSpPr>
          <p:cNvPr id="6" name="Tijdelijke aanduiding voor voettekst 5">
            <a:extLst>
              <a:ext uri="{FF2B5EF4-FFF2-40B4-BE49-F238E27FC236}">
                <a16:creationId xmlns:a16="http://schemas.microsoft.com/office/drawing/2014/main" id="{CCE73EB3-ADF9-40B0-02E9-8EE523AD31AB}"/>
              </a:ext>
            </a:extLst>
          </p:cNvPr>
          <p:cNvSpPr>
            <a:spLocks noGrp="1"/>
          </p:cNvSpPr>
          <p:nvPr>
            <p:ph type="ftr" sz="quarter" idx="11"/>
          </p:nvPr>
        </p:nvSpPr>
        <p:spPr/>
        <p:txBody>
          <a:bodyPr/>
          <a:lstStyle/>
          <a:p>
            <a:endParaRPr lang="nl-BE"/>
          </a:p>
        </p:txBody>
      </p:sp>
      <p:sp>
        <p:nvSpPr>
          <p:cNvPr id="7" name="Tijdelijke aanduiding voor dianummer 6">
            <a:extLst>
              <a:ext uri="{FF2B5EF4-FFF2-40B4-BE49-F238E27FC236}">
                <a16:creationId xmlns:a16="http://schemas.microsoft.com/office/drawing/2014/main" id="{69879D07-ADB8-C0F5-A720-CA822443A3B6}"/>
              </a:ext>
            </a:extLst>
          </p:cNvPr>
          <p:cNvSpPr>
            <a:spLocks noGrp="1"/>
          </p:cNvSpPr>
          <p:nvPr>
            <p:ph type="sldNum" sz="quarter" idx="12"/>
          </p:nvPr>
        </p:nvSpPr>
        <p:spPr/>
        <p:txBody>
          <a:bodyPr/>
          <a:lstStyle/>
          <a:p>
            <a:fld id="{CA339D8E-0366-4645-8B93-02623AAD7549}" type="slidenum">
              <a:rPr lang="nl-BE" smtClean="0"/>
              <a:t>‹nr.›</a:t>
            </a:fld>
            <a:endParaRPr lang="nl-BE"/>
          </a:p>
        </p:txBody>
      </p:sp>
    </p:spTree>
    <p:extLst>
      <p:ext uri="{BB962C8B-B14F-4D97-AF65-F5344CB8AC3E}">
        <p14:creationId xmlns:p14="http://schemas.microsoft.com/office/powerpoint/2010/main" val="2179803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9BBADF69-48AF-406C-9194-F88E915AEF2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id="{3111C255-F473-6F32-379D-9DD6BC4964C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D5257CBC-9B5D-BCE8-4C28-71547DDAC83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788993-D8C9-D143-99FA-A7B2EDE5BAAF}" type="datetimeFigureOut">
              <a:rPr lang="nl-BE" smtClean="0"/>
              <a:t>19/05/2022</a:t>
            </a:fld>
            <a:endParaRPr lang="nl-BE"/>
          </a:p>
        </p:txBody>
      </p:sp>
      <p:sp>
        <p:nvSpPr>
          <p:cNvPr id="5" name="Tijdelijke aanduiding voor voettekst 4">
            <a:extLst>
              <a:ext uri="{FF2B5EF4-FFF2-40B4-BE49-F238E27FC236}">
                <a16:creationId xmlns:a16="http://schemas.microsoft.com/office/drawing/2014/main" id="{0D691432-0105-E141-5641-726D97EAB4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BE"/>
          </a:p>
        </p:txBody>
      </p:sp>
      <p:sp>
        <p:nvSpPr>
          <p:cNvPr id="6" name="Tijdelijke aanduiding voor dianummer 5">
            <a:extLst>
              <a:ext uri="{FF2B5EF4-FFF2-40B4-BE49-F238E27FC236}">
                <a16:creationId xmlns:a16="http://schemas.microsoft.com/office/drawing/2014/main" id="{7E97D2ED-17BB-6D74-D051-B9BF0687C7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339D8E-0366-4645-8B93-02623AAD7549}" type="slidenum">
              <a:rPr lang="nl-BE" smtClean="0"/>
              <a:t>‹nr.›</a:t>
            </a:fld>
            <a:endParaRPr lang="nl-BE"/>
          </a:p>
        </p:txBody>
      </p:sp>
    </p:spTree>
    <p:extLst>
      <p:ext uri="{BB962C8B-B14F-4D97-AF65-F5344CB8AC3E}">
        <p14:creationId xmlns:p14="http://schemas.microsoft.com/office/powerpoint/2010/main" val="7842449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F91682-DAD3-68C2-82E4-BD2A960A50CD}"/>
              </a:ext>
            </a:extLst>
          </p:cNvPr>
          <p:cNvSpPr>
            <a:spLocks noGrp="1"/>
          </p:cNvSpPr>
          <p:nvPr>
            <p:ph type="ctrTitle"/>
          </p:nvPr>
        </p:nvSpPr>
        <p:spPr>
          <a:xfrm>
            <a:off x="1524000" y="922667"/>
            <a:ext cx="9144000" cy="2387600"/>
          </a:xfrm>
        </p:spPr>
        <p:txBody>
          <a:bodyPr>
            <a:normAutofit fontScale="90000"/>
          </a:bodyPr>
          <a:lstStyle/>
          <a:p>
            <a:r>
              <a:rPr lang="nl-BE" dirty="0"/>
              <a:t>WISE-adverbs and the functional hierarchy: </a:t>
            </a:r>
            <a:br>
              <a:rPr lang="nl-BE" dirty="0"/>
            </a:br>
            <a:r>
              <a:rPr lang="nl-BE" dirty="0"/>
              <a:t>a case study</a:t>
            </a:r>
          </a:p>
        </p:txBody>
      </p:sp>
      <p:sp>
        <p:nvSpPr>
          <p:cNvPr id="3" name="Ondertitel 2">
            <a:extLst>
              <a:ext uri="{FF2B5EF4-FFF2-40B4-BE49-F238E27FC236}">
                <a16:creationId xmlns:a16="http://schemas.microsoft.com/office/drawing/2014/main" id="{CFCCCBD9-2DE3-E4DA-7FF2-0513317963DE}"/>
              </a:ext>
            </a:extLst>
          </p:cNvPr>
          <p:cNvSpPr>
            <a:spLocks noGrp="1"/>
          </p:cNvSpPr>
          <p:nvPr>
            <p:ph type="subTitle" idx="1"/>
          </p:nvPr>
        </p:nvSpPr>
        <p:spPr>
          <a:xfrm>
            <a:off x="1524000" y="3878316"/>
            <a:ext cx="9144000" cy="1857321"/>
          </a:xfrm>
        </p:spPr>
        <p:txBody>
          <a:bodyPr>
            <a:normAutofit fontScale="92500" lnSpcReduction="20000"/>
          </a:bodyPr>
          <a:lstStyle/>
          <a:p>
            <a:r>
              <a:rPr lang="nl-BE" dirty="0"/>
              <a:t>Marijke De Belder (Universität Oldenburg)</a:t>
            </a:r>
          </a:p>
          <a:p>
            <a:r>
              <a:rPr lang="nl-BE" dirty="0"/>
              <a:t>Guido Vanden Wyngaerd (KU Leuven)</a:t>
            </a:r>
          </a:p>
          <a:p>
            <a:endParaRPr lang="nl-BE" dirty="0"/>
          </a:p>
          <a:p>
            <a:r>
              <a:rPr lang="nl-BE" dirty="0"/>
              <a:t>Adverbs and adverbials at the form-meaning interface</a:t>
            </a:r>
          </a:p>
          <a:p>
            <a:r>
              <a:rPr lang="nl-BE" dirty="0"/>
              <a:t>Göttingen, 18-20 May 2022</a:t>
            </a:r>
          </a:p>
          <a:p>
            <a:endParaRPr lang="nl-BE" dirty="0"/>
          </a:p>
        </p:txBody>
      </p:sp>
    </p:spTree>
    <p:extLst>
      <p:ext uri="{BB962C8B-B14F-4D97-AF65-F5344CB8AC3E}">
        <p14:creationId xmlns:p14="http://schemas.microsoft.com/office/powerpoint/2010/main" val="2692236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6C3F7F-FFA5-BD7C-8D43-8A055DAEAD7A}"/>
              </a:ext>
            </a:extLst>
          </p:cNvPr>
          <p:cNvSpPr>
            <a:spLocks noGrp="1"/>
          </p:cNvSpPr>
          <p:nvPr>
            <p:ph type="title"/>
          </p:nvPr>
        </p:nvSpPr>
        <p:spPr/>
        <p:txBody>
          <a:bodyPr/>
          <a:lstStyle/>
          <a:p>
            <a:r>
              <a:rPr lang="nl-BE" i="1" dirty="0"/>
              <a:t>Al </a:t>
            </a:r>
            <a:r>
              <a:rPr lang="nl-BE" dirty="0"/>
              <a:t>‘while’</a:t>
            </a:r>
            <a:endParaRPr lang="nl-BE" i="1" dirty="0"/>
          </a:p>
        </p:txBody>
      </p:sp>
      <p:sp>
        <p:nvSpPr>
          <p:cNvPr id="3" name="Tijdelijke aanduiding voor inhoud 2">
            <a:extLst>
              <a:ext uri="{FF2B5EF4-FFF2-40B4-BE49-F238E27FC236}">
                <a16:creationId xmlns:a16="http://schemas.microsoft.com/office/drawing/2014/main" id="{DE2C8C91-1500-044F-2F2A-09260186903F}"/>
              </a:ext>
            </a:extLst>
          </p:cNvPr>
          <p:cNvSpPr>
            <a:spLocks noGrp="1"/>
          </p:cNvSpPr>
          <p:nvPr>
            <p:ph idx="1"/>
          </p:nvPr>
        </p:nvSpPr>
        <p:spPr/>
        <p:txBody>
          <a:bodyPr/>
          <a:lstStyle/>
          <a:p>
            <a:pPr marL="514350" lvl="0" indent="-514350">
              <a:buFont typeface="+mj-lt"/>
              <a:buAutoNum type="arabicParenR"/>
            </a:pPr>
            <a:r>
              <a:rPr lang="nl-BE" dirty="0">
                <a:solidFill>
                  <a:prstClr val="black"/>
                </a:solidFill>
              </a:rPr>
              <a:t>(Al) zingenderwijs kwam Mathilde de trap af.</a:t>
            </a:r>
            <a:br>
              <a:rPr lang="nl-BE" dirty="0">
                <a:solidFill>
                  <a:prstClr val="black"/>
                </a:solidFill>
              </a:rPr>
            </a:br>
            <a:r>
              <a:rPr lang="nl-BE" dirty="0">
                <a:solidFill>
                  <a:prstClr val="black"/>
                </a:solidFill>
              </a:rPr>
              <a:t>‘Mathilde came down the stairs singing.’</a:t>
            </a:r>
          </a:p>
          <a:p>
            <a:endParaRPr lang="nl-BE" dirty="0"/>
          </a:p>
        </p:txBody>
      </p:sp>
    </p:spTree>
    <p:extLst>
      <p:ext uri="{BB962C8B-B14F-4D97-AF65-F5344CB8AC3E}">
        <p14:creationId xmlns:p14="http://schemas.microsoft.com/office/powerpoint/2010/main" val="15887370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274686-649B-A087-FA8D-4977951399E8}"/>
              </a:ext>
            </a:extLst>
          </p:cNvPr>
          <p:cNvSpPr>
            <a:spLocks noGrp="1"/>
          </p:cNvSpPr>
          <p:nvPr>
            <p:ph type="title"/>
          </p:nvPr>
        </p:nvSpPr>
        <p:spPr/>
        <p:txBody>
          <a:bodyPr/>
          <a:lstStyle/>
          <a:p>
            <a:r>
              <a:rPr lang="nl-BE" dirty="0"/>
              <a:t>Evaluative adverb</a:t>
            </a:r>
          </a:p>
        </p:txBody>
      </p:sp>
      <p:sp>
        <p:nvSpPr>
          <p:cNvPr id="3" name="Tijdelijke aanduiding voor inhoud 2">
            <a:extLst>
              <a:ext uri="{FF2B5EF4-FFF2-40B4-BE49-F238E27FC236}">
                <a16:creationId xmlns:a16="http://schemas.microsoft.com/office/drawing/2014/main" id="{CAD13BE4-46B1-C829-59CB-0BAD689B1378}"/>
              </a:ext>
            </a:extLst>
          </p:cNvPr>
          <p:cNvSpPr>
            <a:spLocks noGrp="1"/>
          </p:cNvSpPr>
          <p:nvPr>
            <p:ph idx="1"/>
          </p:nvPr>
        </p:nvSpPr>
        <p:spPr/>
        <p:txBody>
          <a:bodyPr/>
          <a:lstStyle/>
          <a:p>
            <a:pPr marL="514350" indent="-514350">
              <a:buFont typeface="+mj-lt"/>
              <a:buAutoNum type="arabicParenR"/>
            </a:pPr>
            <a:r>
              <a:rPr lang="nl-BE" dirty="0"/>
              <a:t>Ongelukkig</a:t>
            </a:r>
            <a:r>
              <a:rPr lang="nl-BE" b="1" dirty="0"/>
              <a:t>erwijs</a:t>
            </a:r>
            <a:r>
              <a:rPr lang="nl-BE" dirty="0"/>
              <a:t> werd ik ziek vlak voor het congres.</a:t>
            </a:r>
            <a:br>
              <a:rPr lang="nl-BE" dirty="0"/>
            </a:br>
            <a:r>
              <a:rPr lang="nl-BE" dirty="0"/>
              <a:t>‘Unfortunately I got ill just before the conference’</a:t>
            </a:r>
          </a:p>
          <a:p>
            <a:endParaRPr lang="nl-BE" dirty="0"/>
          </a:p>
        </p:txBody>
      </p:sp>
    </p:spTree>
    <p:extLst>
      <p:ext uri="{BB962C8B-B14F-4D97-AF65-F5344CB8AC3E}">
        <p14:creationId xmlns:p14="http://schemas.microsoft.com/office/powerpoint/2010/main" val="27890681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0C5486-7CDE-C459-E684-64F46F1F5327}"/>
              </a:ext>
            </a:extLst>
          </p:cNvPr>
          <p:cNvSpPr>
            <a:spLocks noGrp="1"/>
          </p:cNvSpPr>
          <p:nvPr>
            <p:ph type="title"/>
          </p:nvPr>
        </p:nvSpPr>
        <p:spPr/>
        <p:txBody>
          <a:bodyPr/>
          <a:lstStyle/>
          <a:p>
            <a:r>
              <a:rPr lang="nl-BE" dirty="0"/>
              <a:t>Evaluative adverb</a:t>
            </a:r>
          </a:p>
        </p:txBody>
      </p:sp>
      <p:graphicFrame>
        <p:nvGraphicFramePr>
          <p:cNvPr id="4" name="Tabel 4">
            <a:extLst>
              <a:ext uri="{FF2B5EF4-FFF2-40B4-BE49-F238E27FC236}">
                <a16:creationId xmlns:a16="http://schemas.microsoft.com/office/drawing/2014/main" id="{823F90D3-5E02-7AAD-188D-F3D1CB59D068}"/>
              </a:ext>
            </a:extLst>
          </p:cNvPr>
          <p:cNvGraphicFramePr>
            <a:graphicFrameLocks noGrp="1"/>
          </p:cNvGraphicFramePr>
          <p:nvPr>
            <p:ph idx="1"/>
          </p:nvPr>
        </p:nvGraphicFramePr>
        <p:xfrm>
          <a:off x="2162502" y="1962257"/>
          <a:ext cx="7065580" cy="4301910"/>
        </p:xfrm>
        <a:graphic>
          <a:graphicData uri="http://schemas.openxmlformats.org/drawingml/2006/table">
            <a:tbl>
              <a:tblPr firstRow="1" bandRow="1">
                <a:tableStyleId>{9D7B26C5-4107-4FEC-AEDC-1716B250A1EF}</a:tableStyleId>
              </a:tblPr>
              <a:tblGrid>
                <a:gridCol w="3363138">
                  <a:extLst>
                    <a:ext uri="{9D8B030D-6E8A-4147-A177-3AD203B41FA5}">
                      <a16:colId xmlns:a16="http://schemas.microsoft.com/office/drawing/2014/main" val="688155246"/>
                    </a:ext>
                  </a:extLst>
                </a:gridCol>
                <a:gridCol w="3702442">
                  <a:extLst>
                    <a:ext uri="{9D8B030D-6E8A-4147-A177-3AD203B41FA5}">
                      <a16:colId xmlns:a16="http://schemas.microsoft.com/office/drawing/2014/main" val="176048831"/>
                    </a:ext>
                  </a:extLst>
                </a:gridCol>
              </a:tblGrid>
              <a:tr h="71698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BE" sz="2800" b="0" kern="1200" dirty="0">
                          <a:solidFill>
                            <a:schemeClr val="dk1"/>
                          </a:solidFill>
                          <a:effectLst/>
                        </a:rPr>
                        <a:t>ongelukkigerwijs</a:t>
                      </a:r>
                      <a:endParaRPr lang="nl-BE" sz="2800" b="0" kern="1200" dirty="0">
                        <a:solidFill>
                          <a:schemeClr val="dk1"/>
                        </a:solidFill>
                        <a:effectLst/>
                        <a:latin typeface="+mn-lt"/>
                        <a:ea typeface="+mn-ea"/>
                        <a:cs typeface="+mn-cs"/>
                      </a:endParaRPr>
                    </a:p>
                  </a:txBody>
                  <a:tcPr/>
                </a:tc>
                <a:tc>
                  <a:txBody>
                    <a:bodyPr/>
                    <a:lstStyle/>
                    <a:p>
                      <a:pPr algn="ctr"/>
                      <a:r>
                        <a:rPr lang="nl-BE" sz="2800" b="0" dirty="0"/>
                        <a:t>‘unfortunately’</a:t>
                      </a:r>
                    </a:p>
                  </a:txBody>
                  <a:tcPr/>
                </a:tc>
                <a:extLst>
                  <a:ext uri="{0D108BD9-81ED-4DB2-BD59-A6C34878D82A}">
                    <a16:rowId xmlns:a16="http://schemas.microsoft.com/office/drawing/2014/main" val="109407406"/>
                  </a:ext>
                </a:extLst>
              </a:tr>
              <a:tr h="71698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BE" sz="2800" kern="1200" dirty="0">
                          <a:solidFill>
                            <a:schemeClr val="dk1"/>
                          </a:solidFill>
                          <a:effectLst/>
                        </a:rPr>
                        <a:t>merkwaardigerwijs</a:t>
                      </a:r>
                      <a:endParaRPr lang="nl-BE" sz="2800" kern="1200" dirty="0">
                        <a:solidFill>
                          <a:schemeClr val="dk1"/>
                        </a:solidFill>
                        <a:effectLst/>
                        <a:latin typeface="+mn-lt"/>
                        <a:ea typeface="+mn-ea"/>
                        <a:cs typeface="+mn-cs"/>
                      </a:endParaRPr>
                    </a:p>
                  </a:txBody>
                  <a:tcPr/>
                </a:tc>
                <a:tc>
                  <a:txBody>
                    <a:bodyPr/>
                    <a:lstStyle/>
                    <a:p>
                      <a:pPr algn="ctr"/>
                      <a:r>
                        <a:rPr lang="nl-BE" sz="2800" dirty="0"/>
                        <a:t>‘strangely’</a:t>
                      </a:r>
                    </a:p>
                  </a:txBody>
                  <a:tcPr/>
                </a:tc>
                <a:extLst>
                  <a:ext uri="{0D108BD9-81ED-4DB2-BD59-A6C34878D82A}">
                    <a16:rowId xmlns:a16="http://schemas.microsoft.com/office/drawing/2014/main" val="1947144763"/>
                  </a:ext>
                </a:extLst>
              </a:tr>
              <a:tr h="716985">
                <a:tc>
                  <a:txBody>
                    <a:bodyPr/>
                    <a:lstStyle/>
                    <a:p>
                      <a:pPr algn="ctr"/>
                      <a:r>
                        <a:rPr lang="nl-BE" sz="2800" kern="1200" dirty="0">
                          <a:solidFill>
                            <a:schemeClr val="dk1"/>
                          </a:solidFill>
                          <a:effectLst/>
                        </a:rPr>
                        <a:t>verrassenderwijs</a:t>
                      </a:r>
                      <a:endParaRPr lang="nl-BE" sz="2800" dirty="0"/>
                    </a:p>
                  </a:txBody>
                  <a:tcPr/>
                </a:tc>
                <a:tc>
                  <a:txBody>
                    <a:bodyPr/>
                    <a:lstStyle/>
                    <a:p>
                      <a:pPr algn="ctr"/>
                      <a:r>
                        <a:rPr lang="nl-BE" sz="2800" dirty="0"/>
                        <a:t>‘surprisingly’</a:t>
                      </a:r>
                    </a:p>
                  </a:txBody>
                  <a:tcPr/>
                </a:tc>
                <a:extLst>
                  <a:ext uri="{0D108BD9-81ED-4DB2-BD59-A6C34878D82A}">
                    <a16:rowId xmlns:a16="http://schemas.microsoft.com/office/drawing/2014/main" val="1494419758"/>
                  </a:ext>
                </a:extLst>
              </a:tr>
              <a:tr h="716985">
                <a:tc>
                  <a:txBody>
                    <a:bodyPr/>
                    <a:lstStyle/>
                    <a:p>
                      <a:pPr algn="ctr"/>
                      <a:r>
                        <a:rPr lang="nl-BE" sz="2800" kern="1200" dirty="0">
                          <a:solidFill>
                            <a:schemeClr val="dk1"/>
                          </a:solidFill>
                          <a:effectLst/>
                        </a:rPr>
                        <a:t>interessanterwijs</a:t>
                      </a:r>
                      <a:endParaRPr lang="nl-BE" sz="2800" dirty="0"/>
                    </a:p>
                  </a:txBody>
                  <a:tcPr/>
                </a:tc>
                <a:tc>
                  <a:txBody>
                    <a:bodyPr/>
                    <a:lstStyle/>
                    <a:p>
                      <a:pPr algn="ctr"/>
                      <a:r>
                        <a:rPr lang="nl-BE" sz="2800" dirty="0"/>
                        <a:t>‘interestingly’</a:t>
                      </a:r>
                    </a:p>
                  </a:txBody>
                  <a:tcPr/>
                </a:tc>
                <a:extLst>
                  <a:ext uri="{0D108BD9-81ED-4DB2-BD59-A6C34878D82A}">
                    <a16:rowId xmlns:a16="http://schemas.microsoft.com/office/drawing/2014/main" val="1204140248"/>
                  </a:ext>
                </a:extLst>
              </a:tr>
              <a:tr h="716985">
                <a:tc>
                  <a:txBody>
                    <a:bodyPr/>
                    <a:lstStyle/>
                    <a:p>
                      <a:pPr algn="ctr"/>
                      <a:r>
                        <a:rPr lang="nl-BE" sz="2800" kern="1200" dirty="0">
                          <a:solidFill>
                            <a:schemeClr val="dk1"/>
                          </a:solidFill>
                          <a:effectLst/>
                        </a:rPr>
                        <a:t>begrijpelijkerwijs</a:t>
                      </a:r>
                      <a:endParaRPr lang="nl-BE" sz="2800" dirty="0"/>
                    </a:p>
                  </a:txBody>
                  <a:tcPr/>
                </a:tc>
                <a:tc>
                  <a:txBody>
                    <a:bodyPr/>
                    <a:lstStyle/>
                    <a:p>
                      <a:pPr algn="ctr"/>
                      <a:r>
                        <a:rPr lang="nl-BE" sz="2800" dirty="0"/>
                        <a:t>‘understandably’</a:t>
                      </a:r>
                    </a:p>
                  </a:txBody>
                  <a:tcPr/>
                </a:tc>
                <a:extLst>
                  <a:ext uri="{0D108BD9-81ED-4DB2-BD59-A6C34878D82A}">
                    <a16:rowId xmlns:a16="http://schemas.microsoft.com/office/drawing/2014/main" val="2195254408"/>
                  </a:ext>
                </a:extLst>
              </a:tr>
              <a:tr h="716985">
                <a:tc>
                  <a:txBody>
                    <a:bodyPr/>
                    <a:lstStyle/>
                    <a:p>
                      <a:pPr algn="ctr"/>
                      <a:r>
                        <a:rPr lang="nl-BE" sz="2800" kern="1200" dirty="0">
                          <a:solidFill>
                            <a:schemeClr val="dk1"/>
                          </a:solidFill>
                          <a:effectLst/>
                        </a:rPr>
                        <a:t>paradoxalerwijs</a:t>
                      </a:r>
                      <a:endParaRPr lang="nl-BE" sz="2800" dirty="0"/>
                    </a:p>
                  </a:txBody>
                  <a:tcPr/>
                </a:tc>
                <a:tc>
                  <a:txBody>
                    <a:bodyPr/>
                    <a:lstStyle/>
                    <a:p>
                      <a:pPr algn="ctr"/>
                      <a:r>
                        <a:rPr lang="nl-BE" sz="2800" dirty="0"/>
                        <a:t>‘paradoxically’</a:t>
                      </a:r>
                    </a:p>
                  </a:txBody>
                  <a:tcPr/>
                </a:tc>
                <a:extLst>
                  <a:ext uri="{0D108BD9-81ED-4DB2-BD59-A6C34878D82A}">
                    <a16:rowId xmlns:a16="http://schemas.microsoft.com/office/drawing/2014/main" val="699880759"/>
                  </a:ext>
                </a:extLst>
              </a:tr>
            </a:tbl>
          </a:graphicData>
        </a:graphic>
      </p:graphicFrame>
    </p:spTree>
    <p:extLst>
      <p:ext uri="{BB962C8B-B14F-4D97-AF65-F5344CB8AC3E}">
        <p14:creationId xmlns:p14="http://schemas.microsoft.com/office/powerpoint/2010/main" val="2826538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0C5486-7CDE-C459-E684-64F46F1F5327}"/>
              </a:ext>
            </a:extLst>
          </p:cNvPr>
          <p:cNvSpPr>
            <a:spLocks noGrp="1"/>
          </p:cNvSpPr>
          <p:nvPr>
            <p:ph type="title"/>
          </p:nvPr>
        </p:nvSpPr>
        <p:spPr/>
        <p:txBody>
          <a:bodyPr/>
          <a:lstStyle/>
          <a:p>
            <a:r>
              <a:rPr lang="nl-BE" dirty="0"/>
              <a:t>Auxiliary </a:t>
            </a:r>
            <a:r>
              <a:rPr lang="nl-BE" i="1" dirty="0"/>
              <a:t>genoeg</a:t>
            </a:r>
          </a:p>
        </p:txBody>
      </p:sp>
      <p:graphicFrame>
        <p:nvGraphicFramePr>
          <p:cNvPr id="4" name="Tabel 4">
            <a:extLst>
              <a:ext uri="{FF2B5EF4-FFF2-40B4-BE49-F238E27FC236}">
                <a16:creationId xmlns:a16="http://schemas.microsoft.com/office/drawing/2014/main" id="{823F90D3-5E02-7AAD-188D-F3D1CB59D068}"/>
              </a:ext>
            </a:extLst>
          </p:cNvPr>
          <p:cNvGraphicFramePr>
            <a:graphicFrameLocks noGrp="1"/>
          </p:cNvGraphicFramePr>
          <p:nvPr>
            <p:ph idx="1"/>
          </p:nvPr>
        </p:nvGraphicFramePr>
        <p:xfrm>
          <a:off x="1250732" y="1804602"/>
          <a:ext cx="9648497" cy="4688271"/>
        </p:xfrm>
        <a:graphic>
          <a:graphicData uri="http://schemas.openxmlformats.org/drawingml/2006/table">
            <a:tbl>
              <a:tblPr firstRow="1" bandRow="1">
                <a:tableStyleId>{9D7B26C5-4107-4FEC-AEDC-1716B250A1EF}</a:tableStyleId>
              </a:tblPr>
              <a:tblGrid>
                <a:gridCol w="3192267">
                  <a:extLst>
                    <a:ext uri="{9D8B030D-6E8A-4147-A177-3AD203B41FA5}">
                      <a16:colId xmlns:a16="http://schemas.microsoft.com/office/drawing/2014/main" val="688155246"/>
                    </a:ext>
                  </a:extLst>
                </a:gridCol>
                <a:gridCol w="3344485">
                  <a:extLst>
                    <a:ext uri="{9D8B030D-6E8A-4147-A177-3AD203B41FA5}">
                      <a16:colId xmlns:a16="http://schemas.microsoft.com/office/drawing/2014/main" val="3179441994"/>
                    </a:ext>
                  </a:extLst>
                </a:gridCol>
                <a:gridCol w="3111745">
                  <a:extLst>
                    <a:ext uri="{9D8B030D-6E8A-4147-A177-3AD203B41FA5}">
                      <a16:colId xmlns:a16="http://schemas.microsoft.com/office/drawing/2014/main" val="176048831"/>
                    </a:ext>
                  </a:extLst>
                </a:gridCol>
              </a:tblGrid>
              <a:tr h="66975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BE" sz="2800" b="0" i="1" kern="1200" dirty="0">
                          <a:solidFill>
                            <a:schemeClr val="dk1"/>
                          </a:solidFill>
                          <a:effectLst/>
                          <a:latin typeface="+mn-lt"/>
                          <a:ea typeface="+mn-ea"/>
                          <a:cs typeface="+mn-cs"/>
                        </a:rPr>
                        <a:t>-erwijs</a:t>
                      </a:r>
                    </a:p>
                  </a:txBody>
                  <a:tcPr/>
                </a:tc>
                <a:tc>
                  <a:txBody>
                    <a:bodyPr/>
                    <a:lstStyle/>
                    <a:p>
                      <a:pPr algn="ctr"/>
                      <a:r>
                        <a:rPr lang="nl-BE" sz="2800" b="0" i="1" dirty="0"/>
                        <a:t>genoeg</a:t>
                      </a:r>
                    </a:p>
                  </a:txBody>
                  <a:tcPr/>
                </a:tc>
                <a:tc>
                  <a:txBody>
                    <a:bodyPr/>
                    <a:lstStyle/>
                    <a:p>
                      <a:pPr algn="ctr"/>
                      <a:endParaRPr lang="nl-BE" sz="2800" b="0" dirty="0"/>
                    </a:p>
                  </a:txBody>
                  <a:tcPr/>
                </a:tc>
                <a:extLst>
                  <a:ext uri="{0D108BD9-81ED-4DB2-BD59-A6C34878D82A}">
                    <a16:rowId xmlns:a16="http://schemas.microsoft.com/office/drawing/2014/main" val="1817894724"/>
                  </a:ext>
                </a:extLst>
              </a:tr>
              <a:tr h="66975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BE" sz="2800" b="0" kern="1200" dirty="0">
                          <a:solidFill>
                            <a:schemeClr val="dk1"/>
                          </a:solidFill>
                          <a:effectLst/>
                        </a:rPr>
                        <a:t>ongelukkigerwijs</a:t>
                      </a:r>
                      <a:endParaRPr lang="nl-BE" sz="2800" b="0" kern="1200" dirty="0">
                        <a:solidFill>
                          <a:schemeClr val="dk1"/>
                        </a:solidFill>
                        <a:effectLst/>
                        <a:latin typeface="+mn-lt"/>
                        <a:ea typeface="+mn-ea"/>
                        <a:cs typeface="+mn-cs"/>
                      </a:endParaRPr>
                    </a:p>
                  </a:txBody>
                  <a:tcPr/>
                </a:tc>
                <a:tc>
                  <a:txBody>
                    <a:bodyPr/>
                    <a:lstStyle/>
                    <a:p>
                      <a:pPr algn="ctr"/>
                      <a:r>
                        <a:rPr lang="nl-BE" sz="2800" b="0" dirty="0"/>
                        <a:t>ongelukkig genoeg</a:t>
                      </a:r>
                    </a:p>
                  </a:txBody>
                  <a:tcPr/>
                </a:tc>
                <a:tc>
                  <a:txBody>
                    <a:bodyPr/>
                    <a:lstStyle/>
                    <a:p>
                      <a:pPr algn="ctr"/>
                      <a:r>
                        <a:rPr lang="nl-BE" sz="2800" b="0" dirty="0"/>
                        <a:t>‘unfortunately’</a:t>
                      </a:r>
                    </a:p>
                  </a:txBody>
                  <a:tcPr/>
                </a:tc>
                <a:extLst>
                  <a:ext uri="{0D108BD9-81ED-4DB2-BD59-A6C34878D82A}">
                    <a16:rowId xmlns:a16="http://schemas.microsoft.com/office/drawing/2014/main" val="109407406"/>
                  </a:ext>
                </a:extLst>
              </a:tr>
              <a:tr h="66975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BE" sz="2800" kern="1200" dirty="0">
                          <a:solidFill>
                            <a:schemeClr val="dk1"/>
                          </a:solidFill>
                          <a:effectLst/>
                        </a:rPr>
                        <a:t>merkwaardigerwijs</a:t>
                      </a:r>
                      <a:endParaRPr lang="nl-BE" sz="2800" kern="1200" dirty="0">
                        <a:solidFill>
                          <a:schemeClr val="dk1"/>
                        </a:solidFill>
                        <a:effectLst/>
                        <a:latin typeface="+mn-lt"/>
                        <a:ea typeface="+mn-ea"/>
                        <a:cs typeface="+mn-cs"/>
                      </a:endParaRPr>
                    </a:p>
                  </a:txBody>
                  <a:tcPr/>
                </a:tc>
                <a:tc>
                  <a:txBody>
                    <a:bodyPr/>
                    <a:lstStyle/>
                    <a:p>
                      <a:pPr algn="ctr"/>
                      <a:r>
                        <a:rPr lang="nl-BE" sz="2800" dirty="0"/>
                        <a:t>merkwaardig genoeg</a:t>
                      </a:r>
                    </a:p>
                  </a:txBody>
                  <a:tcPr/>
                </a:tc>
                <a:tc>
                  <a:txBody>
                    <a:bodyPr/>
                    <a:lstStyle/>
                    <a:p>
                      <a:pPr algn="ctr"/>
                      <a:r>
                        <a:rPr lang="nl-BE" sz="2800" dirty="0"/>
                        <a:t>‘strangely’</a:t>
                      </a:r>
                    </a:p>
                  </a:txBody>
                  <a:tcPr/>
                </a:tc>
                <a:extLst>
                  <a:ext uri="{0D108BD9-81ED-4DB2-BD59-A6C34878D82A}">
                    <a16:rowId xmlns:a16="http://schemas.microsoft.com/office/drawing/2014/main" val="1947144763"/>
                  </a:ext>
                </a:extLst>
              </a:tr>
              <a:tr h="669753">
                <a:tc>
                  <a:txBody>
                    <a:bodyPr/>
                    <a:lstStyle/>
                    <a:p>
                      <a:pPr algn="ctr"/>
                      <a:r>
                        <a:rPr lang="nl-BE" sz="2800" kern="1200" dirty="0">
                          <a:solidFill>
                            <a:schemeClr val="dk1"/>
                          </a:solidFill>
                          <a:effectLst/>
                        </a:rPr>
                        <a:t>verrassenderwijs</a:t>
                      </a:r>
                      <a:endParaRPr lang="nl-BE" sz="2800" dirty="0"/>
                    </a:p>
                  </a:txBody>
                  <a:tcPr/>
                </a:tc>
                <a:tc>
                  <a:txBody>
                    <a:bodyPr/>
                    <a:lstStyle/>
                    <a:p>
                      <a:pPr algn="ctr"/>
                      <a:r>
                        <a:rPr lang="nl-BE" sz="2800" dirty="0"/>
                        <a:t>verrassend genoeg</a:t>
                      </a:r>
                    </a:p>
                  </a:txBody>
                  <a:tcPr/>
                </a:tc>
                <a:tc>
                  <a:txBody>
                    <a:bodyPr/>
                    <a:lstStyle/>
                    <a:p>
                      <a:pPr algn="ctr"/>
                      <a:r>
                        <a:rPr lang="nl-BE" sz="2800" dirty="0"/>
                        <a:t>‘surprisingly’</a:t>
                      </a:r>
                    </a:p>
                  </a:txBody>
                  <a:tcPr/>
                </a:tc>
                <a:extLst>
                  <a:ext uri="{0D108BD9-81ED-4DB2-BD59-A6C34878D82A}">
                    <a16:rowId xmlns:a16="http://schemas.microsoft.com/office/drawing/2014/main" val="1494419758"/>
                  </a:ext>
                </a:extLst>
              </a:tr>
              <a:tr h="669753">
                <a:tc>
                  <a:txBody>
                    <a:bodyPr/>
                    <a:lstStyle/>
                    <a:p>
                      <a:pPr algn="ctr"/>
                      <a:r>
                        <a:rPr lang="nl-BE" sz="2800" kern="1200" dirty="0">
                          <a:solidFill>
                            <a:schemeClr val="dk1"/>
                          </a:solidFill>
                          <a:effectLst/>
                        </a:rPr>
                        <a:t>interessanterwijs</a:t>
                      </a:r>
                      <a:endParaRPr lang="nl-BE" sz="2800" dirty="0"/>
                    </a:p>
                  </a:txBody>
                  <a:tcPr/>
                </a:tc>
                <a:tc>
                  <a:txBody>
                    <a:bodyPr/>
                    <a:lstStyle/>
                    <a:p>
                      <a:pPr algn="ctr"/>
                      <a:r>
                        <a:rPr lang="nl-BE" sz="2800" dirty="0"/>
                        <a:t>interessant genoeg</a:t>
                      </a:r>
                    </a:p>
                  </a:txBody>
                  <a:tcPr/>
                </a:tc>
                <a:tc>
                  <a:txBody>
                    <a:bodyPr/>
                    <a:lstStyle/>
                    <a:p>
                      <a:pPr algn="ctr"/>
                      <a:r>
                        <a:rPr lang="nl-BE" sz="2800" dirty="0"/>
                        <a:t>‘interestingly’</a:t>
                      </a:r>
                    </a:p>
                  </a:txBody>
                  <a:tcPr/>
                </a:tc>
                <a:extLst>
                  <a:ext uri="{0D108BD9-81ED-4DB2-BD59-A6C34878D82A}">
                    <a16:rowId xmlns:a16="http://schemas.microsoft.com/office/drawing/2014/main" val="1204140248"/>
                  </a:ext>
                </a:extLst>
              </a:tr>
              <a:tr h="669753">
                <a:tc>
                  <a:txBody>
                    <a:bodyPr/>
                    <a:lstStyle/>
                    <a:p>
                      <a:pPr algn="ctr"/>
                      <a:r>
                        <a:rPr lang="nl-BE" sz="2800" kern="1200" dirty="0">
                          <a:solidFill>
                            <a:schemeClr val="dk1"/>
                          </a:solidFill>
                          <a:effectLst/>
                        </a:rPr>
                        <a:t>begrijpelijkerwijs</a:t>
                      </a:r>
                      <a:endParaRPr lang="nl-BE" sz="2800" dirty="0"/>
                    </a:p>
                  </a:txBody>
                  <a:tcPr/>
                </a:tc>
                <a:tc>
                  <a:txBody>
                    <a:bodyPr/>
                    <a:lstStyle/>
                    <a:p>
                      <a:pPr algn="ctr"/>
                      <a:r>
                        <a:rPr lang="nl-BE" sz="2800" dirty="0"/>
                        <a:t>begrijpelijk genoeg</a:t>
                      </a:r>
                    </a:p>
                  </a:txBody>
                  <a:tcPr/>
                </a:tc>
                <a:tc>
                  <a:txBody>
                    <a:bodyPr/>
                    <a:lstStyle/>
                    <a:p>
                      <a:pPr algn="ctr"/>
                      <a:r>
                        <a:rPr lang="nl-BE" sz="2800" dirty="0"/>
                        <a:t>‘understandably’</a:t>
                      </a:r>
                    </a:p>
                  </a:txBody>
                  <a:tcPr/>
                </a:tc>
                <a:extLst>
                  <a:ext uri="{0D108BD9-81ED-4DB2-BD59-A6C34878D82A}">
                    <a16:rowId xmlns:a16="http://schemas.microsoft.com/office/drawing/2014/main" val="2195254408"/>
                  </a:ext>
                </a:extLst>
              </a:tr>
              <a:tr h="669753">
                <a:tc>
                  <a:txBody>
                    <a:bodyPr/>
                    <a:lstStyle/>
                    <a:p>
                      <a:pPr algn="ctr"/>
                      <a:r>
                        <a:rPr lang="nl-BE" sz="2800" kern="1200" dirty="0">
                          <a:solidFill>
                            <a:schemeClr val="dk1"/>
                          </a:solidFill>
                          <a:effectLst/>
                        </a:rPr>
                        <a:t>paradoxalerwijs</a:t>
                      </a:r>
                      <a:endParaRPr lang="nl-BE" sz="2800" dirty="0"/>
                    </a:p>
                  </a:txBody>
                  <a:tcPr/>
                </a:tc>
                <a:tc>
                  <a:txBody>
                    <a:bodyPr/>
                    <a:lstStyle/>
                    <a:p>
                      <a:pPr algn="ctr"/>
                      <a:r>
                        <a:rPr lang="nl-BE" sz="2800" dirty="0"/>
                        <a:t>paradoxaal genoeg</a:t>
                      </a:r>
                    </a:p>
                  </a:txBody>
                  <a:tcPr/>
                </a:tc>
                <a:tc>
                  <a:txBody>
                    <a:bodyPr/>
                    <a:lstStyle/>
                    <a:p>
                      <a:pPr algn="ctr"/>
                      <a:r>
                        <a:rPr lang="nl-BE" sz="2800" dirty="0"/>
                        <a:t>‘paradoxically’</a:t>
                      </a:r>
                    </a:p>
                  </a:txBody>
                  <a:tcPr/>
                </a:tc>
                <a:extLst>
                  <a:ext uri="{0D108BD9-81ED-4DB2-BD59-A6C34878D82A}">
                    <a16:rowId xmlns:a16="http://schemas.microsoft.com/office/drawing/2014/main" val="699880759"/>
                  </a:ext>
                </a:extLst>
              </a:tr>
            </a:tbl>
          </a:graphicData>
        </a:graphic>
      </p:graphicFrame>
    </p:spTree>
    <p:extLst>
      <p:ext uri="{BB962C8B-B14F-4D97-AF65-F5344CB8AC3E}">
        <p14:creationId xmlns:p14="http://schemas.microsoft.com/office/powerpoint/2010/main" val="30793853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92EF74-081D-BE3C-11E2-2712C95E469C}"/>
              </a:ext>
            </a:extLst>
          </p:cNvPr>
          <p:cNvSpPr>
            <a:spLocks noGrp="1"/>
          </p:cNvSpPr>
          <p:nvPr>
            <p:ph type="title"/>
          </p:nvPr>
        </p:nvSpPr>
        <p:spPr/>
        <p:txBody>
          <a:bodyPr/>
          <a:lstStyle/>
          <a:p>
            <a:r>
              <a:rPr lang="nl-BE" dirty="0"/>
              <a:t>Zero marking</a:t>
            </a:r>
          </a:p>
        </p:txBody>
      </p:sp>
      <p:sp>
        <p:nvSpPr>
          <p:cNvPr id="3" name="Tijdelijke aanduiding voor inhoud 2">
            <a:extLst>
              <a:ext uri="{FF2B5EF4-FFF2-40B4-BE49-F238E27FC236}">
                <a16:creationId xmlns:a16="http://schemas.microsoft.com/office/drawing/2014/main" id="{C29793F9-0339-8AF2-13F0-15264FD207A9}"/>
              </a:ext>
            </a:extLst>
          </p:cNvPr>
          <p:cNvSpPr>
            <a:spLocks noGrp="1"/>
          </p:cNvSpPr>
          <p:nvPr>
            <p:ph idx="1"/>
          </p:nvPr>
        </p:nvSpPr>
        <p:spPr/>
        <p:txBody>
          <a:bodyPr/>
          <a:lstStyle/>
          <a:p>
            <a:pPr marL="514350" indent="-514350">
              <a:buFont typeface="+mj-lt"/>
              <a:buAutoNum type="arabicParenR"/>
            </a:pPr>
            <a:r>
              <a:rPr lang="nl-BE" dirty="0"/>
              <a:t>Gelukkig kwam hij op tijd.</a:t>
            </a:r>
            <a:br>
              <a:rPr lang="nl-BE" dirty="0"/>
            </a:br>
            <a:r>
              <a:rPr lang="nl-BE" dirty="0"/>
              <a:t>‘Fortunately he arrived on time.’</a:t>
            </a:r>
          </a:p>
          <a:p>
            <a:pPr marL="514350" indent="-514350">
              <a:buFont typeface="+mj-lt"/>
              <a:buAutoNum type="arabicParenR"/>
            </a:pPr>
            <a:r>
              <a:rPr lang="nl-BE" dirty="0"/>
              <a:t>*Ongelukkig kwam hij te laat.</a:t>
            </a:r>
          </a:p>
          <a:p>
            <a:pPr marL="514350" indent="-514350">
              <a:buFont typeface="+mj-lt"/>
              <a:buAutoNum type="arabicParenR"/>
            </a:pPr>
            <a:r>
              <a:rPr lang="nl-BE" dirty="0"/>
              <a:t>Ongelukkig</a:t>
            </a:r>
            <a:r>
              <a:rPr lang="nl-BE" b="1" dirty="0"/>
              <a:t>erwijs</a:t>
            </a:r>
            <a:r>
              <a:rPr lang="nl-BE" dirty="0"/>
              <a:t> kwam hij te laat.</a:t>
            </a:r>
            <a:br>
              <a:rPr lang="nl-BE" dirty="0"/>
            </a:br>
            <a:r>
              <a:rPr lang="nl-BE" dirty="0"/>
              <a:t>‘Unfortunately he arrived late.’</a:t>
            </a:r>
            <a:br>
              <a:rPr lang="nl-BE" dirty="0"/>
            </a:br>
            <a:endParaRPr lang="nl-BE" dirty="0"/>
          </a:p>
          <a:p>
            <a:endParaRPr lang="nl-BE" dirty="0"/>
          </a:p>
        </p:txBody>
      </p:sp>
    </p:spTree>
    <p:extLst>
      <p:ext uri="{BB962C8B-B14F-4D97-AF65-F5344CB8AC3E}">
        <p14:creationId xmlns:p14="http://schemas.microsoft.com/office/powerpoint/2010/main" val="42523985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0C5486-7CDE-C459-E684-64F46F1F5327}"/>
              </a:ext>
            </a:extLst>
          </p:cNvPr>
          <p:cNvSpPr>
            <a:spLocks noGrp="1"/>
          </p:cNvSpPr>
          <p:nvPr>
            <p:ph type="title"/>
          </p:nvPr>
        </p:nvSpPr>
        <p:spPr/>
        <p:txBody>
          <a:bodyPr/>
          <a:lstStyle/>
          <a:p>
            <a:r>
              <a:rPr lang="nl-BE" dirty="0"/>
              <a:t>Zero marking</a:t>
            </a:r>
            <a:endParaRPr lang="nl-BE" i="1" dirty="0"/>
          </a:p>
        </p:txBody>
      </p:sp>
      <p:graphicFrame>
        <p:nvGraphicFramePr>
          <p:cNvPr id="4" name="Tabel 4">
            <a:extLst>
              <a:ext uri="{FF2B5EF4-FFF2-40B4-BE49-F238E27FC236}">
                <a16:creationId xmlns:a16="http://schemas.microsoft.com/office/drawing/2014/main" id="{823F90D3-5E02-7AAD-188D-F3D1CB59D068}"/>
              </a:ext>
            </a:extLst>
          </p:cNvPr>
          <p:cNvGraphicFramePr>
            <a:graphicFrameLocks noGrp="1"/>
          </p:cNvGraphicFramePr>
          <p:nvPr>
            <p:ph idx="1"/>
          </p:nvPr>
        </p:nvGraphicFramePr>
        <p:xfrm>
          <a:off x="1250732" y="1804603"/>
          <a:ext cx="9627475" cy="4533137"/>
        </p:xfrm>
        <a:graphic>
          <a:graphicData uri="http://schemas.openxmlformats.org/drawingml/2006/table">
            <a:tbl>
              <a:tblPr firstRow="1" bandRow="1">
                <a:tableStyleId>{9D7B26C5-4107-4FEC-AEDC-1716B250A1EF}</a:tableStyleId>
              </a:tblPr>
              <a:tblGrid>
                <a:gridCol w="3185312">
                  <a:extLst>
                    <a:ext uri="{9D8B030D-6E8A-4147-A177-3AD203B41FA5}">
                      <a16:colId xmlns:a16="http://schemas.microsoft.com/office/drawing/2014/main" val="688155246"/>
                    </a:ext>
                  </a:extLst>
                </a:gridCol>
                <a:gridCol w="3337198">
                  <a:extLst>
                    <a:ext uri="{9D8B030D-6E8A-4147-A177-3AD203B41FA5}">
                      <a16:colId xmlns:a16="http://schemas.microsoft.com/office/drawing/2014/main" val="3179441994"/>
                    </a:ext>
                  </a:extLst>
                </a:gridCol>
                <a:gridCol w="3104965">
                  <a:extLst>
                    <a:ext uri="{9D8B030D-6E8A-4147-A177-3AD203B41FA5}">
                      <a16:colId xmlns:a16="http://schemas.microsoft.com/office/drawing/2014/main" val="176048831"/>
                    </a:ext>
                  </a:extLst>
                </a:gridCol>
              </a:tblGrid>
              <a:tr h="6475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BE" sz="2800" b="0" i="1" kern="1200" dirty="0">
                          <a:solidFill>
                            <a:schemeClr val="dk1"/>
                          </a:solidFill>
                          <a:effectLst/>
                          <a:latin typeface="+mn-lt"/>
                          <a:ea typeface="+mn-ea"/>
                          <a:cs typeface="+mn-cs"/>
                        </a:rPr>
                        <a:t>-erwijs</a:t>
                      </a:r>
                    </a:p>
                  </a:txBody>
                  <a:tcPr/>
                </a:tc>
                <a:tc>
                  <a:txBody>
                    <a:bodyPr/>
                    <a:lstStyle/>
                    <a:p>
                      <a:pPr algn="ctr"/>
                      <a:r>
                        <a:rPr lang="nl-BE" sz="2800" b="0" dirty="0"/>
                        <a:t>zero</a:t>
                      </a:r>
                    </a:p>
                  </a:txBody>
                  <a:tcPr/>
                </a:tc>
                <a:tc>
                  <a:txBody>
                    <a:bodyPr/>
                    <a:lstStyle/>
                    <a:p>
                      <a:pPr algn="ctr"/>
                      <a:endParaRPr lang="nl-BE" sz="2800" b="0" dirty="0"/>
                    </a:p>
                  </a:txBody>
                  <a:tcPr/>
                </a:tc>
                <a:extLst>
                  <a:ext uri="{0D108BD9-81ED-4DB2-BD59-A6C34878D82A}">
                    <a16:rowId xmlns:a16="http://schemas.microsoft.com/office/drawing/2014/main" val="3685971086"/>
                  </a:ext>
                </a:extLst>
              </a:tr>
              <a:tr h="6475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BE" sz="2800" b="0" kern="1200" dirty="0">
                          <a:solidFill>
                            <a:schemeClr val="dk1"/>
                          </a:solidFill>
                          <a:effectLst/>
                        </a:rPr>
                        <a:t>ongelukkigerwijs</a:t>
                      </a:r>
                      <a:endParaRPr lang="nl-BE" sz="2800" b="0" kern="1200" dirty="0">
                        <a:solidFill>
                          <a:schemeClr val="dk1"/>
                        </a:solidFill>
                        <a:effectLst/>
                        <a:latin typeface="+mn-lt"/>
                        <a:ea typeface="+mn-ea"/>
                        <a:cs typeface="+mn-cs"/>
                      </a:endParaRPr>
                    </a:p>
                  </a:txBody>
                  <a:tcPr/>
                </a:tc>
                <a:tc>
                  <a:txBody>
                    <a:bodyPr/>
                    <a:lstStyle/>
                    <a:p>
                      <a:pPr algn="ctr"/>
                      <a:r>
                        <a:rPr lang="nl-BE" sz="2800" b="0" dirty="0"/>
                        <a:t>*ongelukkig</a:t>
                      </a:r>
                    </a:p>
                  </a:txBody>
                  <a:tcPr/>
                </a:tc>
                <a:tc>
                  <a:txBody>
                    <a:bodyPr/>
                    <a:lstStyle/>
                    <a:p>
                      <a:pPr algn="ctr"/>
                      <a:r>
                        <a:rPr lang="nl-BE" sz="2800" b="0" dirty="0"/>
                        <a:t>‘unfortunately’</a:t>
                      </a:r>
                    </a:p>
                  </a:txBody>
                  <a:tcPr/>
                </a:tc>
                <a:extLst>
                  <a:ext uri="{0D108BD9-81ED-4DB2-BD59-A6C34878D82A}">
                    <a16:rowId xmlns:a16="http://schemas.microsoft.com/office/drawing/2014/main" val="109407406"/>
                  </a:ext>
                </a:extLst>
              </a:tr>
              <a:tr h="6475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BE" sz="2800" kern="1200" dirty="0">
                          <a:solidFill>
                            <a:schemeClr val="dk1"/>
                          </a:solidFill>
                          <a:effectLst/>
                        </a:rPr>
                        <a:t>merkwaardigerwijs</a:t>
                      </a:r>
                      <a:endParaRPr lang="nl-BE" sz="2800" kern="1200" dirty="0">
                        <a:solidFill>
                          <a:schemeClr val="dk1"/>
                        </a:solidFill>
                        <a:effectLst/>
                        <a:latin typeface="+mn-lt"/>
                        <a:ea typeface="+mn-ea"/>
                        <a:cs typeface="+mn-cs"/>
                      </a:endParaRPr>
                    </a:p>
                  </a:txBody>
                  <a:tcPr/>
                </a:tc>
                <a:tc>
                  <a:txBody>
                    <a:bodyPr/>
                    <a:lstStyle/>
                    <a:p>
                      <a:pPr algn="ctr"/>
                      <a:r>
                        <a:rPr lang="nl-BE" sz="2800" dirty="0"/>
                        <a:t>*merkwaardig</a:t>
                      </a:r>
                    </a:p>
                  </a:txBody>
                  <a:tcPr/>
                </a:tc>
                <a:tc>
                  <a:txBody>
                    <a:bodyPr/>
                    <a:lstStyle/>
                    <a:p>
                      <a:pPr algn="ctr"/>
                      <a:r>
                        <a:rPr lang="nl-BE" sz="2800" dirty="0"/>
                        <a:t>‘strangely’</a:t>
                      </a:r>
                    </a:p>
                  </a:txBody>
                  <a:tcPr/>
                </a:tc>
                <a:extLst>
                  <a:ext uri="{0D108BD9-81ED-4DB2-BD59-A6C34878D82A}">
                    <a16:rowId xmlns:a16="http://schemas.microsoft.com/office/drawing/2014/main" val="1947144763"/>
                  </a:ext>
                </a:extLst>
              </a:tr>
              <a:tr h="647591">
                <a:tc>
                  <a:txBody>
                    <a:bodyPr/>
                    <a:lstStyle/>
                    <a:p>
                      <a:pPr algn="ctr"/>
                      <a:r>
                        <a:rPr lang="nl-BE" sz="2800" kern="1200" dirty="0">
                          <a:solidFill>
                            <a:schemeClr val="dk1"/>
                          </a:solidFill>
                          <a:effectLst/>
                        </a:rPr>
                        <a:t>verrassenderwijs</a:t>
                      </a:r>
                      <a:endParaRPr lang="nl-BE" sz="2800" dirty="0"/>
                    </a:p>
                  </a:txBody>
                  <a:tcPr/>
                </a:tc>
                <a:tc>
                  <a:txBody>
                    <a:bodyPr/>
                    <a:lstStyle/>
                    <a:p>
                      <a:pPr algn="ctr"/>
                      <a:r>
                        <a:rPr lang="nl-BE" sz="2800" dirty="0"/>
                        <a:t>*verrassend</a:t>
                      </a:r>
                    </a:p>
                  </a:txBody>
                  <a:tcPr/>
                </a:tc>
                <a:tc>
                  <a:txBody>
                    <a:bodyPr/>
                    <a:lstStyle/>
                    <a:p>
                      <a:pPr algn="ctr"/>
                      <a:r>
                        <a:rPr lang="nl-BE" sz="2800" dirty="0"/>
                        <a:t>‘surprisingly’</a:t>
                      </a:r>
                    </a:p>
                  </a:txBody>
                  <a:tcPr/>
                </a:tc>
                <a:extLst>
                  <a:ext uri="{0D108BD9-81ED-4DB2-BD59-A6C34878D82A}">
                    <a16:rowId xmlns:a16="http://schemas.microsoft.com/office/drawing/2014/main" val="1494419758"/>
                  </a:ext>
                </a:extLst>
              </a:tr>
              <a:tr h="647591">
                <a:tc>
                  <a:txBody>
                    <a:bodyPr/>
                    <a:lstStyle/>
                    <a:p>
                      <a:pPr algn="ctr"/>
                      <a:r>
                        <a:rPr lang="nl-BE" sz="2800" kern="1200" dirty="0">
                          <a:solidFill>
                            <a:schemeClr val="dk1"/>
                          </a:solidFill>
                          <a:effectLst/>
                        </a:rPr>
                        <a:t>interessanterwijs</a:t>
                      </a:r>
                      <a:endParaRPr lang="nl-BE" sz="2800" dirty="0"/>
                    </a:p>
                  </a:txBody>
                  <a:tcPr/>
                </a:tc>
                <a:tc>
                  <a:txBody>
                    <a:bodyPr/>
                    <a:lstStyle/>
                    <a:p>
                      <a:pPr algn="ctr"/>
                      <a:r>
                        <a:rPr lang="nl-BE" sz="2800" dirty="0"/>
                        <a:t>*interessant</a:t>
                      </a:r>
                    </a:p>
                  </a:txBody>
                  <a:tcPr/>
                </a:tc>
                <a:tc>
                  <a:txBody>
                    <a:bodyPr/>
                    <a:lstStyle/>
                    <a:p>
                      <a:pPr algn="ctr"/>
                      <a:r>
                        <a:rPr lang="nl-BE" sz="2800" dirty="0"/>
                        <a:t>‘interestingly’</a:t>
                      </a:r>
                    </a:p>
                  </a:txBody>
                  <a:tcPr/>
                </a:tc>
                <a:extLst>
                  <a:ext uri="{0D108BD9-81ED-4DB2-BD59-A6C34878D82A}">
                    <a16:rowId xmlns:a16="http://schemas.microsoft.com/office/drawing/2014/main" val="1204140248"/>
                  </a:ext>
                </a:extLst>
              </a:tr>
              <a:tr h="647591">
                <a:tc>
                  <a:txBody>
                    <a:bodyPr/>
                    <a:lstStyle/>
                    <a:p>
                      <a:pPr algn="ctr"/>
                      <a:r>
                        <a:rPr lang="nl-BE" sz="2800" kern="1200" dirty="0">
                          <a:solidFill>
                            <a:schemeClr val="dk1"/>
                          </a:solidFill>
                          <a:effectLst/>
                        </a:rPr>
                        <a:t>begrijpelijkerwijs</a:t>
                      </a:r>
                      <a:endParaRPr lang="nl-BE" sz="2800" dirty="0"/>
                    </a:p>
                  </a:txBody>
                  <a:tcPr/>
                </a:tc>
                <a:tc>
                  <a:txBody>
                    <a:bodyPr/>
                    <a:lstStyle/>
                    <a:p>
                      <a:pPr algn="ctr"/>
                      <a:r>
                        <a:rPr lang="nl-BE" sz="2800" dirty="0"/>
                        <a:t>*begrijpelijk</a:t>
                      </a:r>
                    </a:p>
                  </a:txBody>
                  <a:tcPr/>
                </a:tc>
                <a:tc>
                  <a:txBody>
                    <a:bodyPr/>
                    <a:lstStyle/>
                    <a:p>
                      <a:pPr algn="ctr"/>
                      <a:r>
                        <a:rPr lang="nl-BE" sz="2800" dirty="0"/>
                        <a:t>‘understandably’</a:t>
                      </a:r>
                    </a:p>
                  </a:txBody>
                  <a:tcPr/>
                </a:tc>
                <a:extLst>
                  <a:ext uri="{0D108BD9-81ED-4DB2-BD59-A6C34878D82A}">
                    <a16:rowId xmlns:a16="http://schemas.microsoft.com/office/drawing/2014/main" val="2195254408"/>
                  </a:ext>
                </a:extLst>
              </a:tr>
              <a:tr h="647591">
                <a:tc>
                  <a:txBody>
                    <a:bodyPr/>
                    <a:lstStyle/>
                    <a:p>
                      <a:pPr algn="ctr"/>
                      <a:r>
                        <a:rPr lang="nl-BE" sz="2800" kern="1200" dirty="0">
                          <a:solidFill>
                            <a:schemeClr val="dk1"/>
                          </a:solidFill>
                          <a:effectLst/>
                        </a:rPr>
                        <a:t>paradoxalerwijs</a:t>
                      </a:r>
                      <a:endParaRPr lang="nl-BE" sz="2800" dirty="0"/>
                    </a:p>
                  </a:txBody>
                  <a:tcPr/>
                </a:tc>
                <a:tc>
                  <a:txBody>
                    <a:bodyPr/>
                    <a:lstStyle/>
                    <a:p>
                      <a:pPr algn="ctr"/>
                      <a:r>
                        <a:rPr lang="nl-BE" sz="2800" dirty="0"/>
                        <a:t>*paradoxaal</a:t>
                      </a:r>
                    </a:p>
                  </a:txBody>
                  <a:tcPr/>
                </a:tc>
                <a:tc>
                  <a:txBody>
                    <a:bodyPr/>
                    <a:lstStyle/>
                    <a:p>
                      <a:pPr algn="ctr"/>
                      <a:r>
                        <a:rPr lang="nl-BE" sz="2800" dirty="0"/>
                        <a:t>‘paradoxically’</a:t>
                      </a:r>
                    </a:p>
                  </a:txBody>
                  <a:tcPr/>
                </a:tc>
                <a:extLst>
                  <a:ext uri="{0D108BD9-81ED-4DB2-BD59-A6C34878D82A}">
                    <a16:rowId xmlns:a16="http://schemas.microsoft.com/office/drawing/2014/main" val="699880759"/>
                  </a:ext>
                </a:extLst>
              </a:tr>
            </a:tbl>
          </a:graphicData>
        </a:graphic>
      </p:graphicFrame>
    </p:spTree>
    <p:extLst>
      <p:ext uri="{BB962C8B-B14F-4D97-AF65-F5344CB8AC3E}">
        <p14:creationId xmlns:p14="http://schemas.microsoft.com/office/powerpoint/2010/main" val="26217356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92CAF3C-E1A5-01BD-EF2F-EF2F866FE78D}"/>
              </a:ext>
            </a:extLst>
          </p:cNvPr>
          <p:cNvSpPr>
            <a:spLocks noGrp="1"/>
          </p:cNvSpPr>
          <p:nvPr>
            <p:ph type="title"/>
          </p:nvPr>
        </p:nvSpPr>
        <p:spPr/>
        <p:txBody>
          <a:bodyPr/>
          <a:lstStyle/>
          <a:p>
            <a:r>
              <a:rPr lang="nl-BE" i="1" dirty="0"/>
              <a:t>Al</a:t>
            </a:r>
          </a:p>
        </p:txBody>
      </p:sp>
      <p:sp>
        <p:nvSpPr>
          <p:cNvPr id="3" name="Tijdelijke aanduiding voor inhoud 2">
            <a:extLst>
              <a:ext uri="{FF2B5EF4-FFF2-40B4-BE49-F238E27FC236}">
                <a16:creationId xmlns:a16="http://schemas.microsoft.com/office/drawing/2014/main" id="{D662B36D-F34F-BFC3-E98C-A9187827656D}"/>
              </a:ext>
            </a:extLst>
          </p:cNvPr>
          <p:cNvSpPr>
            <a:spLocks noGrp="1"/>
          </p:cNvSpPr>
          <p:nvPr>
            <p:ph idx="1"/>
          </p:nvPr>
        </p:nvSpPr>
        <p:spPr/>
        <p:txBody>
          <a:bodyPr/>
          <a:lstStyle/>
          <a:p>
            <a:pPr marL="514350" lvl="0" indent="-514350">
              <a:buFont typeface="+mj-lt"/>
              <a:buAutoNum type="arabicParenR"/>
            </a:pPr>
            <a:r>
              <a:rPr lang="nl-BE" dirty="0">
                <a:solidFill>
                  <a:prstClr val="black"/>
                </a:solidFill>
              </a:rPr>
              <a:t>(*Al) verrassenderwijs kwam Dennis goed voorbereid naar de les.</a:t>
            </a:r>
            <a:br>
              <a:rPr lang="nl-BE" dirty="0">
                <a:solidFill>
                  <a:prstClr val="black"/>
                </a:solidFill>
              </a:rPr>
            </a:br>
            <a:r>
              <a:rPr lang="nl-BE" dirty="0">
                <a:solidFill>
                  <a:prstClr val="black"/>
                </a:solidFill>
              </a:rPr>
              <a:t>‘Suprisingly, Dennis came to class well-prepared.’</a:t>
            </a:r>
          </a:p>
          <a:p>
            <a:endParaRPr lang="nl-BE" dirty="0"/>
          </a:p>
        </p:txBody>
      </p:sp>
    </p:spTree>
    <p:extLst>
      <p:ext uri="{BB962C8B-B14F-4D97-AF65-F5344CB8AC3E}">
        <p14:creationId xmlns:p14="http://schemas.microsoft.com/office/powerpoint/2010/main" val="22737843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B5B808-FA02-216B-56C9-A1A1D2EE2A2E}"/>
              </a:ext>
            </a:extLst>
          </p:cNvPr>
          <p:cNvSpPr>
            <a:spLocks noGrp="1"/>
          </p:cNvSpPr>
          <p:nvPr>
            <p:ph type="title"/>
          </p:nvPr>
        </p:nvSpPr>
        <p:spPr/>
        <p:txBody>
          <a:bodyPr/>
          <a:lstStyle/>
          <a:p>
            <a:r>
              <a:rPr lang="nl-BE" dirty="0"/>
              <a:t>Evaluative adverb</a:t>
            </a:r>
          </a:p>
        </p:txBody>
      </p:sp>
      <p:sp>
        <p:nvSpPr>
          <p:cNvPr id="3" name="Tijdelijke aanduiding voor inhoud 2">
            <a:extLst>
              <a:ext uri="{FF2B5EF4-FFF2-40B4-BE49-F238E27FC236}">
                <a16:creationId xmlns:a16="http://schemas.microsoft.com/office/drawing/2014/main" id="{A31374A3-2F62-930E-BDAE-770726E760CD}"/>
              </a:ext>
            </a:extLst>
          </p:cNvPr>
          <p:cNvSpPr>
            <a:spLocks noGrp="1"/>
          </p:cNvSpPr>
          <p:nvPr>
            <p:ph idx="1"/>
          </p:nvPr>
        </p:nvSpPr>
        <p:spPr/>
        <p:txBody>
          <a:bodyPr/>
          <a:lstStyle/>
          <a:p>
            <a:r>
              <a:rPr lang="nl-BE" dirty="0"/>
              <a:t>Auxiliary </a:t>
            </a:r>
            <a:r>
              <a:rPr lang="nl-BE" i="1" dirty="0"/>
              <a:t>genoeg</a:t>
            </a:r>
            <a:r>
              <a:rPr lang="nl-BE" dirty="0"/>
              <a:t> is generally possible</a:t>
            </a:r>
          </a:p>
          <a:p>
            <a:r>
              <a:rPr lang="nl-BE" dirty="0"/>
              <a:t>Zero marking is severely restricted</a:t>
            </a:r>
          </a:p>
          <a:p>
            <a:r>
              <a:rPr lang="nl-BE" dirty="0"/>
              <a:t>No </a:t>
            </a:r>
            <a:r>
              <a:rPr lang="nl-BE" i="1" dirty="0"/>
              <a:t>al</a:t>
            </a:r>
            <a:endParaRPr lang="nl-BE" dirty="0"/>
          </a:p>
        </p:txBody>
      </p:sp>
    </p:spTree>
    <p:extLst>
      <p:ext uri="{BB962C8B-B14F-4D97-AF65-F5344CB8AC3E}">
        <p14:creationId xmlns:p14="http://schemas.microsoft.com/office/powerpoint/2010/main" val="28616710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DC7D0D-A76E-A909-28C3-813FC3924583}"/>
              </a:ext>
            </a:extLst>
          </p:cNvPr>
          <p:cNvSpPr>
            <a:spLocks noGrp="1"/>
          </p:cNvSpPr>
          <p:nvPr>
            <p:ph type="title"/>
          </p:nvPr>
        </p:nvSpPr>
        <p:spPr/>
        <p:txBody>
          <a:bodyPr/>
          <a:lstStyle/>
          <a:p>
            <a:r>
              <a:rPr lang="nl-BE" dirty="0"/>
              <a:t>Adverb of alethic modality</a:t>
            </a:r>
          </a:p>
        </p:txBody>
      </p:sp>
      <p:sp>
        <p:nvSpPr>
          <p:cNvPr id="3" name="Tijdelijke aanduiding voor inhoud 2">
            <a:extLst>
              <a:ext uri="{FF2B5EF4-FFF2-40B4-BE49-F238E27FC236}">
                <a16:creationId xmlns:a16="http://schemas.microsoft.com/office/drawing/2014/main" id="{6D31B6CC-1B28-7109-7C75-F3DF3CD0FCB3}"/>
              </a:ext>
            </a:extLst>
          </p:cNvPr>
          <p:cNvSpPr>
            <a:spLocks noGrp="1"/>
          </p:cNvSpPr>
          <p:nvPr>
            <p:ph idx="1"/>
          </p:nvPr>
        </p:nvSpPr>
        <p:spPr/>
        <p:txBody>
          <a:bodyPr/>
          <a:lstStyle/>
          <a:p>
            <a:r>
              <a:rPr lang="nl-BE" dirty="0"/>
              <a:t>‘A state of affairs that is represented as necessary, possible, logical, etc., independently of the judgment of the speaker’</a:t>
            </a:r>
          </a:p>
          <a:p>
            <a:pPr marL="514350" indent="-514350">
              <a:buFont typeface="+mj-lt"/>
              <a:buAutoNum type="arabicParenR"/>
            </a:pPr>
            <a:r>
              <a:rPr lang="nl-BE" dirty="0"/>
              <a:t>Een driehoek heeft noodzakelijk</a:t>
            </a:r>
            <a:r>
              <a:rPr lang="nl-BE" b="1" dirty="0"/>
              <a:t>erwijs</a:t>
            </a:r>
            <a:r>
              <a:rPr lang="nl-BE" dirty="0"/>
              <a:t> drie hoeken.</a:t>
            </a:r>
            <a:br>
              <a:rPr lang="nl-BE" dirty="0"/>
            </a:br>
            <a:r>
              <a:rPr lang="nl-BE" dirty="0"/>
              <a:t>‘A triangle necessarily has three angles.’</a:t>
            </a:r>
          </a:p>
          <a:p>
            <a:pPr marL="514350" indent="-514350">
              <a:buFont typeface="+mj-lt"/>
              <a:buAutoNum type="arabicParenR"/>
            </a:pPr>
            <a:r>
              <a:rPr lang="nl-BE" dirty="0"/>
              <a:t>Een driehoek is mogelijk</a:t>
            </a:r>
            <a:r>
              <a:rPr lang="nl-BE" b="1" dirty="0"/>
              <a:t>erwijs</a:t>
            </a:r>
            <a:r>
              <a:rPr lang="nl-BE" dirty="0"/>
              <a:t> gelijkzijdig.</a:t>
            </a:r>
            <a:br>
              <a:rPr lang="nl-BE" dirty="0"/>
            </a:br>
            <a:r>
              <a:rPr lang="nl-BE" dirty="0"/>
              <a:t>‘A triangle is possibly equilateral.’</a:t>
            </a:r>
          </a:p>
          <a:p>
            <a:pPr marL="514350" indent="-514350">
              <a:buFont typeface="+mj-lt"/>
              <a:buAutoNum type="arabicParenR"/>
            </a:pPr>
            <a:r>
              <a:rPr lang="nl-BE" dirty="0"/>
              <a:t>Dat kan je redelijk</a:t>
            </a:r>
            <a:r>
              <a:rPr lang="nl-BE" b="1" dirty="0"/>
              <a:t>erwijs</a:t>
            </a:r>
            <a:r>
              <a:rPr lang="nl-BE" dirty="0"/>
              <a:t> afleiden uit de voorbeelden.</a:t>
            </a:r>
            <a:br>
              <a:rPr lang="nl-BE" dirty="0"/>
            </a:br>
            <a:r>
              <a:rPr lang="nl-BE" dirty="0"/>
              <a:t>‘You can reasonably deduce that from the examples.’</a:t>
            </a:r>
          </a:p>
          <a:p>
            <a:pPr marL="514350" indent="-514350">
              <a:buFont typeface="+mj-lt"/>
              <a:buAutoNum type="arabicParenR"/>
            </a:pPr>
            <a:endParaRPr lang="nl-BE" dirty="0"/>
          </a:p>
          <a:p>
            <a:endParaRPr lang="nl-BE" dirty="0"/>
          </a:p>
        </p:txBody>
      </p:sp>
    </p:spTree>
    <p:extLst>
      <p:ext uri="{BB962C8B-B14F-4D97-AF65-F5344CB8AC3E}">
        <p14:creationId xmlns:p14="http://schemas.microsoft.com/office/powerpoint/2010/main" val="26110072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CA5FB7-9872-7BA8-6CB7-AF8E7B40ED9E}"/>
              </a:ext>
            </a:extLst>
          </p:cNvPr>
          <p:cNvSpPr>
            <a:spLocks noGrp="1"/>
          </p:cNvSpPr>
          <p:nvPr>
            <p:ph type="title"/>
          </p:nvPr>
        </p:nvSpPr>
        <p:spPr/>
        <p:txBody>
          <a:bodyPr/>
          <a:lstStyle/>
          <a:p>
            <a:r>
              <a:rPr lang="nl-BE" dirty="0"/>
              <a:t>Adverb of alethic modality</a:t>
            </a:r>
          </a:p>
        </p:txBody>
      </p:sp>
      <p:sp>
        <p:nvSpPr>
          <p:cNvPr id="3" name="Tijdelijke aanduiding voor inhoud 2">
            <a:extLst>
              <a:ext uri="{FF2B5EF4-FFF2-40B4-BE49-F238E27FC236}">
                <a16:creationId xmlns:a16="http://schemas.microsoft.com/office/drawing/2014/main" id="{C6BC7C9F-D6C5-03F8-BD4A-3CAA51D8A56E}"/>
              </a:ext>
            </a:extLst>
          </p:cNvPr>
          <p:cNvSpPr>
            <a:spLocks noGrp="1"/>
          </p:cNvSpPr>
          <p:nvPr>
            <p:ph idx="1"/>
          </p:nvPr>
        </p:nvSpPr>
        <p:spPr/>
        <p:txBody>
          <a:bodyPr/>
          <a:lstStyle/>
          <a:p>
            <a:r>
              <a:rPr lang="nl-BE" dirty="0"/>
              <a:t>Auxiliary </a:t>
            </a:r>
            <a:r>
              <a:rPr lang="nl-BE" i="1" dirty="0"/>
              <a:t>genoeg </a:t>
            </a:r>
            <a:r>
              <a:rPr lang="nl-BE" dirty="0"/>
              <a:t>is never possible</a:t>
            </a:r>
          </a:p>
          <a:p>
            <a:r>
              <a:rPr lang="nl-BE" dirty="0"/>
              <a:t>Zero marking is always possible </a:t>
            </a:r>
          </a:p>
          <a:p>
            <a:r>
              <a:rPr lang="nl-BE" i="1" dirty="0"/>
              <a:t>Al </a:t>
            </a:r>
            <a:r>
              <a:rPr lang="nl-BE" dirty="0"/>
              <a:t>is never possible</a:t>
            </a:r>
            <a:endParaRPr lang="nl-BE" i="1" dirty="0"/>
          </a:p>
          <a:p>
            <a:pPr marL="514350" indent="-514350">
              <a:buFont typeface="+mj-lt"/>
              <a:buAutoNum type="arabicParenR"/>
            </a:pPr>
            <a:r>
              <a:rPr lang="nl-BE" dirty="0"/>
              <a:t>Een driehoek heeft </a:t>
            </a:r>
            <a:r>
              <a:rPr lang="nl-BE" b="1" dirty="0"/>
              <a:t>noodzakelijk</a:t>
            </a:r>
            <a:r>
              <a:rPr lang="nl-BE" dirty="0"/>
              <a:t> (*genoeg) drie hoeken.</a:t>
            </a:r>
            <a:br>
              <a:rPr lang="nl-BE" dirty="0"/>
            </a:br>
            <a:r>
              <a:rPr lang="nl-BE" dirty="0"/>
              <a:t>‘A triangle necessarily has three angles.’</a:t>
            </a:r>
          </a:p>
          <a:p>
            <a:pPr marL="514350" indent="-514350">
              <a:buFont typeface="+mj-lt"/>
              <a:buAutoNum type="arabicParenR"/>
            </a:pPr>
            <a:r>
              <a:rPr lang="nl-BE" dirty="0"/>
              <a:t>Dat kan je </a:t>
            </a:r>
            <a:r>
              <a:rPr lang="nl-BE" b="1" dirty="0"/>
              <a:t>redelijk</a:t>
            </a:r>
            <a:r>
              <a:rPr lang="nl-BE" dirty="0"/>
              <a:t> (*genoeg) afleiden uit de voorbeelden.</a:t>
            </a:r>
            <a:br>
              <a:rPr lang="nl-BE" dirty="0"/>
            </a:br>
            <a:r>
              <a:rPr lang="nl-BE" dirty="0"/>
              <a:t>‘You can reasonably deduce that from the examples.’</a:t>
            </a:r>
          </a:p>
          <a:p>
            <a:pPr marL="514350" indent="-514350">
              <a:buFont typeface="+mj-lt"/>
              <a:buAutoNum type="arabicParenR"/>
            </a:pPr>
            <a:r>
              <a:rPr lang="nl-BE" dirty="0"/>
              <a:t>Een driehoek heeft (*al) </a:t>
            </a:r>
            <a:r>
              <a:rPr lang="nl-BE" b="1" dirty="0"/>
              <a:t>noodzakelijk(erwijs)</a:t>
            </a:r>
            <a:r>
              <a:rPr lang="nl-BE" dirty="0"/>
              <a:t> drie hoeken.</a:t>
            </a:r>
            <a:br>
              <a:rPr lang="nl-BE" dirty="0"/>
            </a:br>
            <a:r>
              <a:rPr lang="nl-BE" dirty="0"/>
              <a:t>‘A triangle necessarily has three angles.’</a:t>
            </a:r>
          </a:p>
          <a:p>
            <a:pPr marL="514350" indent="-514350">
              <a:buFont typeface="+mj-lt"/>
              <a:buAutoNum type="arabicParenR"/>
            </a:pPr>
            <a:endParaRPr lang="nl-BE" dirty="0"/>
          </a:p>
          <a:p>
            <a:endParaRPr lang="nl-BE" dirty="0"/>
          </a:p>
        </p:txBody>
      </p:sp>
    </p:spTree>
    <p:extLst>
      <p:ext uri="{BB962C8B-B14F-4D97-AF65-F5344CB8AC3E}">
        <p14:creationId xmlns:p14="http://schemas.microsoft.com/office/powerpoint/2010/main" val="1998915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0B63C0-E479-B290-0945-1870BD85428A}"/>
              </a:ext>
            </a:extLst>
          </p:cNvPr>
          <p:cNvSpPr>
            <a:spLocks noGrp="1"/>
          </p:cNvSpPr>
          <p:nvPr>
            <p:ph type="title"/>
          </p:nvPr>
        </p:nvSpPr>
        <p:spPr/>
        <p:txBody>
          <a:bodyPr/>
          <a:lstStyle/>
          <a:p>
            <a:r>
              <a:rPr lang="nl-BE" dirty="0"/>
              <a:t>WISE-adverbs</a:t>
            </a:r>
          </a:p>
        </p:txBody>
      </p:sp>
      <p:sp>
        <p:nvSpPr>
          <p:cNvPr id="3" name="Tijdelijke aanduiding voor inhoud 2">
            <a:extLst>
              <a:ext uri="{FF2B5EF4-FFF2-40B4-BE49-F238E27FC236}">
                <a16:creationId xmlns:a16="http://schemas.microsoft.com/office/drawing/2014/main" id="{19900CFE-B39D-EED1-F446-8C928C0FE93A}"/>
              </a:ext>
            </a:extLst>
          </p:cNvPr>
          <p:cNvSpPr>
            <a:spLocks noGrp="1"/>
          </p:cNvSpPr>
          <p:nvPr>
            <p:ph idx="1"/>
          </p:nvPr>
        </p:nvSpPr>
        <p:spPr/>
        <p:txBody>
          <a:bodyPr/>
          <a:lstStyle/>
          <a:p>
            <a:r>
              <a:rPr lang="nl-BE" dirty="0"/>
              <a:t>Adverbs formed with the suffix</a:t>
            </a:r>
          </a:p>
          <a:p>
            <a:pPr lvl="1"/>
            <a:r>
              <a:rPr lang="nl-BE" i="1" dirty="0"/>
              <a:t>-erwijs, -erwijze </a:t>
            </a:r>
            <a:r>
              <a:rPr lang="nl-BE" dirty="0"/>
              <a:t>(Dutch)</a:t>
            </a:r>
            <a:endParaRPr lang="nl-BE" i="1" dirty="0"/>
          </a:p>
          <a:p>
            <a:pPr lvl="1"/>
            <a:r>
              <a:rPr lang="nl-BE" i="1" dirty="0"/>
              <a:t>-erweise </a:t>
            </a:r>
            <a:r>
              <a:rPr lang="nl-BE" dirty="0"/>
              <a:t>(German)</a:t>
            </a:r>
            <a:endParaRPr lang="nl-BE" i="1" dirty="0"/>
          </a:p>
          <a:p>
            <a:pPr lvl="1"/>
            <a:r>
              <a:rPr lang="nl-BE" i="1" dirty="0"/>
              <a:t>-wise </a:t>
            </a:r>
            <a:r>
              <a:rPr lang="nl-BE" dirty="0"/>
              <a:t>(English)</a:t>
            </a:r>
            <a:endParaRPr lang="nl-BE" i="1" dirty="0"/>
          </a:p>
          <a:p>
            <a:pPr lvl="1"/>
            <a:r>
              <a:rPr lang="nl-BE" dirty="0"/>
              <a:t>etc.</a:t>
            </a:r>
          </a:p>
          <a:p>
            <a:pPr marL="457200" lvl="1" indent="0">
              <a:buNone/>
            </a:pPr>
            <a:endParaRPr lang="nl-BE" dirty="0"/>
          </a:p>
          <a:p>
            <a:pPr lvl="1"/>
            <a:endParaRPr lang="nl-BE" dirty="0"/>
          </a:p>
        </p:txBody>
      </p:sp>
    </p:spTree>
    <p:extLst>
      <p:ext uri="{BB962C8B-B14F-4D97-AF65-F5344CB8AC3E}">
        <p14:creationId xmlns:p14="http://schemas.microsoft.com/office/powerpoint/2010/main" val="35849074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D9F767-C9AD-41E8-870A-A6B670F443BB}"/>
              </a:ext>
            </a:extLst>
          </p:cNvPr>
          <p:cNvSpPr>
            <a:spLocks noGrp="1"/>
          </p:cNvSpPr>
          <p:nvPr>
            <p:ph type="title"/>
          </p:nvPr>
        </p:nvSpPr>
        <p:spPr/>
        <p:txBody>
          <a:bodyPr/>
          <a:lstStyle/>
          <a:p>
            <a:r>
              <a:rPr lang="nl-BE" dirty="0"/>
              <a:t>Mood</a:t>
            </a:r>
            <a:r>
              <a:rPr lang="nl-BE" baseline="-25000" dirty="0"/>
              <a:t>evaluative</a:t>
            </a:r>
            <a:r>
              <a:rPr lang="nl-BE" dirty="0"/>
              <a:t> &gt; Mod</a:t>
            </a:r>
            <a:r>
              <a:rPr lang="nl-BE" baseline="-25000" dirty="0"/>
              <a:t>alethic</a:t>
            </a:r>
          </a:p>
        </p:txBody>
      </p:sp>
      <p:sp>
        <p:nvSpPr>
          <p:cNvPr id="3" name="Tijdelijke aanduiding voor inhoud 2">
            <a:extLst>
              <a:ext uri="{FF2B5EF4-FFF2-40B4-BE49-F238E27FC236}">
                <a16:creationId xmlns:a16="http://schemas.microsoft.com/office/drawing/2014/main" id="{CF5E55CF-1CE5-3F11-0AB9-8B5E26A8C28A}"/>
              </a:ext>
            </a:extLst>
          </p:cNvPr>
          <p:cNvSpPr>
            <a:spLocks noGrp="1"/>
          </p:cNvSpPr>
          <p:nvPr>
            <p:ph idx="1"/>
          </p:nvPr>
        </p:nvSpPr>
        <p:spPr>
          <a:xfrm>
            <a:off x="838200" y="2554013"/>
            <a:ext cx="10515600" cy="3622949"/>
          </a:xfrm>
        </p:spPr>
        <p:txBody>
          <a:bodyPr/>
          <a:lstStyle/>
          <a:p>
            <a:pPr marL="514350" indent="-514350">
              <a:buFont typeface="+mj-lt"/>
              <a:buAutoNum type="arabicParenR"/>
            </a:pPr>
            <a:r>
              <a:rPr lang="nl-BE" dirty="0"/>
              <a:t>Een driehoek is </a:t>
            </a:r>
            <a:r>
              <a:rPr lang="nl-BE" b="1" dirty="0"/>
              <a:t>interessanterwijs mogelijkerwijs </a:t>
            </a:r>
            <a:r>
              <a:rPr lang="nl-BE" dirty="0"/>
              <a:t>gelijkzijdig.</a:t>
            </a:r>
            <a:br>
              <a:rPr lang="nl-BE" dirty="0"/>
            </a:br>
            <a:r>
              <a:rPr lang="nl-BE" dirty="0"/>
              <a:t>‘Interestingly, a triangle is possibly equilateral.’</a:t>
            </a:r>
          </a:p>
          <a:p>
            <a:pPr marL="514350" indent="-514350">
              <a:buFont typeface="+mj-lt"/>
              <a:buAutoNum type="arabicParenR"/>
            </a:pPr>
            <a:r>
              <a:rPr lang="nl-BE" dirty="0"/>
              <a:t>*Een driehoek is </a:t>
            </a:r>
            <a:r>
              <a:rPr lang="nl-BE" b="1" dirty="0"/>
              <a:t>mogelijkerwijs interessanterwijs </a:t>
            </a:r>
            <a:r>
              <a:rPr lang="nl-BE" dirty="0"/>
              <a:t>gelijkzijdig.</a:t>
            </a:r>
          </a:p>
        </p:txBody>
      </p:sp>
    </p:spTree>
    <p:extLst>
      <p:ext uri="{BB962C8B-B14F-4D97-AF65-F5344CB8AC3E}">
        <p14:creationId xmlns:p14="http://schemas.microsoft.com/office/powerpoint/2010/main" val="4042717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0C5486-7CDE-C459-E684-64F46F1F5327}"/>
              </a:ext>
            </a:extLst>
          </p:cNvPr>
          <p:cNvSpPr>
            <a:spLocks noGrp="1"/>
          </p:cNvSpPr>
          <p:nvPr>
            <p:ph type="title"/>
          </p:nvPr>
        </p:nvSpPr>
        <p:spPr/>
        <p:txBody>
          <a:bodyPr/>
          <a:lstStyle/>
          <a:p>
            <a:r>
              <a:rPr lang="nl-BE" dirty="0"/>
              <a:t>Adverb of habitual aspect</a:t>
            </a:r>
          </a:p>
        </p:txBody>
      </p:sp>
      <p:graphicFrame>
        <p:nvGraphicFramePr>
          <p:cNvPr id="4" name="Tabel 4">
            <a:extLst>
              <a:ext uri="{FF2B5EF4-FFF2-40B4-BE49-F238E27FC236}">
                <a16:creationId xmlns:a16="http://schemas.microsoft.com/office/drawing/2014/main" id="{823F90D3-5E02-7AAD-188D-F3D1CB59D068}"/>
              </a:ext>
            </a:extLst>
          </p:cNvPr>
          <p:cNvGraphicFramePr>
            <a:graphicFrameLocks noGrp="1"/>
          </p:cNvGraphicFramePr>
          <p:nvPr>
            <p:ph idx="1"/>
          </p:nvPr>
        </p:nvGraphicFramePr>
        <p:xfrm>
          <a:off x="1334814" y="1962257"/>
          <a:ext cx="8345214" cy="3913026"/>
        </p:xfrm>
        <a:graphic>
          <a:graphicData uri="http://schemas.openxmlformats.org/drawingml/2006/table">
            <a:tbl>
              <a:tblPr firstRow="1" bandRow="1">
                <a:tableStyleId>{9D7B26C5-4107-4FEC-AEDC-1716B250A1EF}</a:tableStyleId>
              </a:tblPr>
              <a:tblGrid>
                <a:gridCol w="3010212">
                  <a:extLst>
                    <a:ext uri="{9D8B030D-6E8A-4147-A177-3AD203B41FA5}">
                      <a16:colId xmlns:a16="http://schemas.microsoft.com/office/drawing/2014/main" val="688155246"/>
                    </a:ext>
                  </a:extLst>
                </a:gridCol>
                <a:gridCol w="2409997">
                  <a:extLst>
                    <a:ext uri="{9D8B030D-6E8A-4147-A177-3AD203B41FA5}">
                      <a16:colId xmlns:a16="http://schemas.microsoft.com/office/drawing/2014/main" val="2139415482"/>
                    </a:ext>
                  </a:extLst>
                </a:gridCol>
                <a:gridCol w="2925005">
                  <a:extLst>
                    <a:ext uri="{9D8B030D-6E8A-4147-A177-3AD203B41FA5}">
                      <a16:colId xmlns:a16="http://schemas.microsoft.com/office/drawing/2014/main" val="176048831"/>
                    </a:ext>
                  </a:extLst>
                </a:gridCol>
              </a:tblGrid>
              <a:tr h="6467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BE" sz="2800" b="0" i="1" kern="1200" dirty="0">
                          <a:solidFill>
                            <a:schemeClr val="dk1"/>
                          </a:solidFill>
                          <a:effectLst/>
                          <a:latin typeface="+mn-lt"/>
                          <a:ea typeface="+mn-ea"/>
                          <a:cs typeface="+mn-cs"/>
                        </a:rPr>
                        <a:t>-erwijs</a:t>
                      </a:r>
                    </a:p>
                  </a:txBody>
                  <a:tcPr/>
                </a:tc>
                <a:tc>
                  <a:txBody>
                    <a:bodyPr/>
                    <a:lstStyle/>
                    <a:p>
                      <a:pPr algn="ctr"/>
                      <a:r>
                        <a:rPr lang="nl-BE" sz="2800" b="0" dirty="0"/>
                        <a:t>zero</a:t>
                      </a:r>
                    </a:p>
                  </a:txBody>
                  <a:tcPr/>
                </a:tc>
                <a:tc>
                  <a:txBody>
                    <a:bodyPr/>
                    <a:lstStyle/>
                    <a:p>
                      <a:pPr algn="ctr"/>
                      <a:endParaRPr lang="nl-BE" sz="2800" b="0" dirty="0"/>
                    </a:p>
                  </a:txBody>
                  <a:tcPr/>
                </a:tc>
                <a:extLst>
                  <a:ext uri="{0D108BD9-81ED-4DB2-BD59-A6C34878D82A}">
                    <a16:rowId xmlns:a16="http://schemas.microsoft.com/office/drawing/2014/main" val="3234698138"/>
                  </a:ext>
                </a:extLst>
              </a:tr>
              <a:tr h="646752">
                <a:tc>
                  <a:txBody>
                    <a:bodyPr/>
                    <a:lstStyle/>
                    <a:p>
                      <a:pPr algn="ctr"/>
                      <a:r>
                        <a:rPr lang="nl-BE" sz="2800" kern="1200" dirty="0">
                          <a:solidFill>
                            <a:schemeClr val="dk1"/>
                          </a:solidFill>
                          <a:effectLst/>
                        </a:rPr>
                        <a:t>typischerwijs</a:t>
                      </a:r>
                      <a:endParaRPr lang="nl-BE" sz="2800" dirty="0"/>
                    </a:p>
                  </a:txBody>
                  <a:tcPr/>
                </a:tc>
                <a:tc>
                  <a:txBody>
                    <a:bodyPr/>
                    <a:lstStyle/>
                    <a:p>
                      <a:pPr algn="ctr"/>
                      <a:r>
                        <a:rPr lang="nl-BE" sz="2800" dirty="0"/>
                        <a:t>typisch</a:t>
                      </a:r>
                    </a:p>
                  </a:txBody>
                  <a:tcPr/>
                </a:tc>
                <a:tc>
                  <a:txBody>
                    <a:bodyPr/>
                    <a:lstStyle/>
                    <a:p>
                      <a:pPr algn="ctr"/>
                      <a:r>
                        <a:rPr lang="nl-BE" sz="2800" dirty="0"/>
                        <a:t>‘typically’</a:t>
                      </a:r>
                    </a:p>
                  </a:txBody>
                  <a:tcPr/>
                </a:tc>
                <a:extLst>
                  <a:ext uri="{0D108BD9-81ED-4DB2-BD59-A6C34878D82A}">
                    <a16:rowId xmlns:a16="http://schemas.microsoft.com/office/drawing/2014/main" val="1854968770"/>
                  </a:ext>
                </a:extLst>
              </a:tr>
              <a:tr h="6467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BE" sz="2800" b="0" kern="1200" dirty="0">
                          <a:solidFill>
                            <a:schemeClr val="dk1"/>
                          </a:solidFill>
                          <a:effectLst/>
                        </a:rPr>
                        <a:t>gebruikelijkerwijs</a:t>
                      </a:r>
                      <a:endParaRPr lang="nl-BE" sz="2800" b="0" kern="1200" dirty="0">
                        <a:solidFill>
                          <a:schemeClr val="dk1"/>
                        </a:solidFill>
                        <a:effectLst/>
                        <a:latin typeface="+mn-lt"/>
                        <a:ea typeface="+mn-ea"/>
                        <a:cs typeface="+mn-cs"/>
                      </a:endParaRPr>
                    </a:p>
                  </a:txBody>
                  <a:tcPr/>
                </a:tc>
                <a:tc>
                  <a:txBody>
                    <a:bodyPr/>
                    <a:lstStyle/>
                    <a:p>
                      <a:pPr algn="ctr"/>
                      <a:r>
                        <a:rPr lang="nl-BE" sz="2800" b="0" dirty="0"/>
                        <a:t>?gebruikelijk</a:t>
                      </a:r>
                    </a:p>
                  </a:txBody>
                  <a:tcPr/>
                </a:tc>
                <a:tc>
                  <a:txBody>
                    <a:bodyPr/>
                    <a:lstStyle/>
                    <a:p>
                      <a:pPr algn="ctr"/>
                      <a:r>
                        <a:rPr lang="nl-BE" sz="2800" b="0" dirty="0"/>
                        <a:t>‘usually’</a:t>
                      </a:r>
                    </a:p>
                  </a:txBody>
                  <a:tcPr/>
                </a:tc>
                <a:extLst>
                  <a:ext uri="{0D108BD9-81ED-4DB2-BD59-A6C34878D82A}">
                    <a16:rowId xmlns:a16="http://schemas.microsoft.com/office/drawing/2014/main" val="109407406"/>
                  </a:ext>
                </a:extLst>
              </a:tr>
              <a:tr h="6467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BE" sz="2800" kern="1200" dirty="0">
                          <a:solidFill>
                            <a:schemeClr val="dk1"/>
                          </a:solidFill>
                          <a:effectLst/>
                        </a:rPr>
                        <a:t>*gewoonlijkerwijs</a:t>
                      </a:r>
                      <a:endParaRPr lang="nl-BE" sz="2800" kern="1200" dirty="0">
                        <a:solidFill>
                          <a:schemeClr val="dk1"/>
                        </a:solidFill>
                        <a:effectLst/>
                        <a:latin typeface="+mn-lt"/>
                        <a:ea typeface="+mn-ea"/>
                        <a:cs typeface="+mn-cs"/>
                      </a:endParaRPr>
                    </a:p>
                  </a:txBody>
                  <a:tcPr/>
                </a:tc>
                <a:tc>
                  <a:txBody>
                    <a:bodyPr/>
                    <a:lstStyle/>
                    <a:p>
                      <a:pPr algn="ctr"/>
                      <a:r>
                        <a:rPr lang="nl-BE" sz="2800" dirty="0"/>
                        <a:t>gewoonlijk</a:t>
                      </a:r>
                    </a:p>
                  </a:txBody>
                  <a:tcPr/>
                </a:tc>
                <a:tc>
                  <a:txBody>
                    <a:bodyPr/>
                    <a:lstStyle/>
                    <a:p>
                      <a:pPr algn="ctr"/>
                      <a:r>
                        <a:rPr lang="nl-BE" sz="2800" dirty="0"/>
                        <a:t>‘usually’</a:t>
                      </a:r>
                    </a:p>
                  </a:txBody>
                  <a:tcPr/>
                </a:tc>
                <a:extLst>
                  <a:ext uri="{0D108BD9-81ED-4DB2-BD59-A6C34878D82A}">
                    <a16:rowId xmlns:a16="http://schemas.microsoft.com/office/drawing/2014/main" val="1947144763"/>
                  </a:ext>
                </a:extLst>
              </a:tr>
              <a:tr h="646752">
                <a:tc>
                  <a:txBody>
                    <a:bodyPr/>
                    <a:lstStyle/>
                    <a:p>
                      <a:pPr algn="ctr"/>
                      <a:r>
                        <a:rPr lang="nl-BE" sz="2800" kern="1200" dirty="0">
                          <a:solidFill>
                            <a:schemeClr val="dk1"/>
                          </a:solidFill>
                          <a:effectLst/>
                        </a:rPr>
                        <a:t>*meestalerwijs</a:t>
                      </a:r>
                      <a:endParaRPr lang="nl-BE" sz="2800" dirty="0"/>
                    </a:p>
                  </a:txBody>
                  <a:tcPr/>
                </a:tc>
                <a:tc>
                  <a:txBody>
                    <a:bodyPr/>
                    <a:lstStyle/>
                    <a:p>
                      <a:pPr algn="ctr"/>
                      <a:r>
                        <a:rPr lang="nl-BE" sz="2800" dirty="0"/>
                        <a:t>meestal</a:t>
                      </a:r>
                    </a:p>
                  </a:txBody>
                  <a:tcPr/>
                </a:tc>
                <a:tc>
                  <a:txBody>
                    <a:bodyPr/>
                    <a:lstStyle/>
                    <a:p>
                      <a:pPr algn="ctr"/>
                      <a:r>
                        <a:rPr lang="nl-BE" sz="2800" dirty="0"/>
                        <a:t>‘mostly’</a:t>
                      </a:r>
                    </a:p>
                  </a:txBody>
                  <a:tcPr/>
                </a:tc>
                <a:extLst>
                  <a:ext uri="{0D108BD9-81ED-4DB2-BD59-A6C34878D82A}">
                    <a16:rowId xmlns:a16="http://schemas.microsoft.com/office/drawing/2014/main" val="1204140248"/>
                  </a:ext>
                </a:extLst>
              </a:tr>
              <a:tr h="679266">
                <a:tc>
                  <a:txBody>
                    <a:bodyPr/>
                    <a:lstStyle/>
                    <a:p>
                      <a:pPr algn="ctr"/>
                      <a:r>
                        <a:rPr lang="nl-BE" sz="2800" kern="1200" dirty="0">
                          <a:solidFill>
                            <a:schemeClr val="dk1"/>
                          </a:solidFill>
                          <a:effectLst/>
                        </a:rPr>
                        <a:t>*regelmatigerwijs</a:t>
                      </a:r>
                      <a:endParaRPr lang="nl-BE" sz="2800" dirty="0"/>
                    </a:p>
                  </a:txBody>
                  <a:tcPr/>
                </a:tc>
                <a:tc>
                  <a:txBody>
                    <a:bodyPr/>
                    <a:lstStyle/>
                    <a:p>
                      <a:pPr algn="ctr"/>
                      <a:r>
                        <a:rPr lang="nl-BE" sz="2800" dirty="0"/>
                        <a:t>regelmatig</a:t>
                      </a:r>
                    </a:p>
                  </a:txBody>
                  <a:tcPr/>
                </a:tc>
                <a:tc>
                  <a:txBody>
                    <a:bodyPr/>
                    <a:lstStyle/>
                    <a:p>
                      <a:pPr algn="ctr"/>
                      <a:r>
                        <a:rPr lang="nl-BE" sz="2800" dirty="0"/>
                        <a:t>‘regularly’</a:t>
                      </a:r>
                    </a:p>
                  </a:txBody>
                  <a:tcPr/>
                </a:tc>
                <a:extLst>
                  <a:ext uri="{0D108BD9-81ED-4DB2-BD59-A6C34878D82A}">
                    <a16:rowId xmlns:a16="http://schemas.microsoft.com/office/drawing/2014/main" val="2195254408"/>
                  </a:ext>
                </a:extLst>
              </a:tr>
            </a:tbl>
          </a:graphicData>
        </a:graphic>
      </p:graphicFrame>
    </p:spTree>
    <p:extLst>
      <p:ext uri="{BB962C8B-B14F-4D97-AF65-F5344CB8AC3E}">
        <p14:creationId xmlns:p14="http://schemas.microsoft.com/office/powerpoint/2010/main" val="23268185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5647AA-4A7E-793D-4046-E6EA846A6D36}"/>
              </a:ext>
            </a:extLst>
          </p:cNvPr>
          <p:cNvSpPr>
            <a:spLocks noGrp="1"/>
          </p:cNvSpPr>
          <p:nvPr>
            <p:ph type="title"/>
          </p:nvPr>
        </p:nvSpPr>
        <p:spPr/>
        <p:txBody>
          <a:bodyPr/>
          <a:lstStyle/>
          <a:p>
            <a:r>
              <a:rPr lang="nl-BE" dirty="0"/>
              <a:t>Adverb of habitual aspect</a:t>
            </a:r>
          </a:p>
        </p:txBody>
      </p:sp>
      <p:sp>
        <p:nvSpPr>
          <p:cNvPr id="3" name="Tijdelijke aanduiding voor inhoud 2">
            <a:extLst>
              <a:ext uri="{FF2B5EF4-FFF2-40B4-BE49-F238E27FC236}">
                <a16:creationId xmlns:a16="http://schemas.microsoft.com/office/drawing/2014/main" id="{3B76005B-233C-BDB9-DCD6-B2992B075836}"/>
              </a:ext>
            </a:extLst>
          </p:cNvPr>
          <p:cNvSpPr>
            <a:spLocks noGrp="1"/>
          </p:cNvSpPr>
          <p:nvPr>
            <p:ph idx="1"/>
          </p:nvPr>
        </p:nvSpPr>
        <p:spPr/>
        <p:txBody>
          <a:bodyPr>
            <a:normAutofit/>
          </a:bodyPr>
          <a:lstStyle/>
          <a:p>
            <a:r>
              <a:rPr lang="nl-BE" dirty="0"/>
              <a:t>Zero marking is generally possible</a:t>
            </a:r>
          </a:p>
          <a:p>
            <a:r>
              <a:rPr lang="nl-BE" dirty="0"/>
              <a:t>Auxiliary </a:t>
            </a:r>
            <a:r>
              <a:rPr lang="nl-BE" i="1" dirty="0"/>
              <a:t>genoeg</a:t>
            </a:r>
            <a:r>
              <a:rPr lang="nl-BE" dirty="0"/>
              <a:t> is never possible</a:t>
            </a:r>
          </a:p>
          <a:p>
            <a:r>
              <a:rPr lang="nl-BE" i="1" dirty="0"/>
              <a:t>Al </a:t>
            </a:r>
            <a:r>
              <a:rPr lang="nl-BE" dirty="0"/>
              <a:t>is never possible</a:t>
            </a:r>
            <a:endParaRPr lang="nl-BE" i="1" dirty="0"/>
          </a:p>
          <a:p>
            <a:pPr marL="514350" indent="-514350">
              <a:buFont typeface="+mj-lt"/>
              <a:buAutoNum type="arabicParenR"/>
            </a:pPr>
            <a:r>
              <a:rPr lang="nl-BE" dirty="0"/>
              <a:t>Etenstijd is het moment waarop er </a:t>
            </a:r>
            <a:r>
              <a:rPr lang="nl-BE" b="1" dirty="0"/>
              <a:t>typisch(erwijs)</a:t>
            </a:r>
            <a:r>
              <a:rPr lang="nl-BE" dirty="0"/>
              <a:t> gegeten wordt.</a:t>
            </a:r>
            <a:br>
              <a:rPr lang="nl-BE" dirty="0"/>
            </a:br>
            <a:r>
              <a:rPr lang="nl-BE" dirty="0"/>
              <a:t>‘Eeating time is the time at which people typically eat.’</a:t>
            </a:r>
          </a:p>
          <a:p>
            <a:pPr marL="514350" indent="-514350">
              <a:buFont typeface="+mj-lt"/>
              <a:buAutoNum type="arabicParenR"/>
            </a:pPr>
            <a:r>
              <a:rPr lang="nl-BE" dirty="0"/>
              <a:t>*Etenstijd is het moment waarop er </a:t>
            </a:r>
            <a:r>
              <a:rPr lang="nl-BE" b="1" dirty="0"/>
              <a:t>typisch</a:t>
            </a:r>
            <a:r>
              <a:rPr lang="nl-BE" dirty="0"/>
              <a:t> </a:t>
            </a:r>
            <a:r>
              <a:rPr lang="nl-BE" b="1" dirty="0"/>
              <a:t>genoeg</a:t>
            </a:r>
            <a:r>
              <a:rPr lang="nl-BE" dirty="0"/>
              <a:t> gegeten wordt.</a:t>
            </a:r>
          </a:p>
          <a:p>
            <a:pPr marL="514350" indent="-514350">
              <a:buFont typeface="+mj-lt"/>
              <a:buAutoNum type="arabicParenR"/>
            </a:pPr>
            <a:r>
              <a:rPr lang="nl-BE" dirty="0"/>
              <a:t>*Etenstijd is het moment waarop er </a:t>
            </a:r>
            <a:r>
              <a:rPr lang="nl-BE" b="1" dirty="0"/>
              <a:t>al</a:t>
            </a:r>
            <a:r>
              <a:rPr lang="nl-BE" dirty="0"/>
              <a:t> </a:t>
            </a:r>
            <a:r>
              <a:rPr lang="nl-BE" b="1" dirty="0"/>
              <a:t>typisch(erwijs)</a:t>
            </a:r>
            <a:r>
              <a:rPr lang="nl-BE" dirty="0"/>
              <a:t> gegeten wordt.</a:t>
            </a:r>
          </a:p>
        </p:txBody>
      </p:sp>
    </p:spTree>
    <p:extLst>
      <p:ext uri="{BB962C8B-B14F-4D97-AF65-F5344CB8AC3E}">
        <p14:creationId xmlns:p14="http://schemas.microsoft.com/office/powerpoint/2010/main" val="22731327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0C5486-7CDE-C459-E684-64F46F1F5327}"/>
              </a:ext>
            </a:extLst>
          </p:cNvPr>
          <p:cNvSpPr>
            <a:spLocks noGrp="1"/>
          </p:cNvSpPr>
          <p:nvPr>
            <p:ph type="title"/>
          </p:nvPr>
        </p:nvSpPr>
        <p:spPr/>
        <p:txBody>
          <a:bodyPr/>
          <a:lstStyle/>
          <a:p>
            <a:r>
              <a:rPr lang="nl-BE" dirty="0"/>
              <a:t>A gap: adverb of celerative aspect</a:t>
            </a:r>
          </a:p>
        </p:txBody>
      </p:sp>
      <p:graphicFrame>
        <p:nvGraphicFramePr>
          <p:cNvPr id="4" name="Tabel 4">
            <a:extLst>
              <a:ext uri="{FF2B5EF4-FFF2-40B4-BE49-F238E27FC236}">
                <a16:creationId xmlns:a16="http://schemas.microsoft.com/office/drawing/2014/main" id="{823F90D3-5E02-7AAD-188D-F3D1CB59D068}"/>
              </a:ext>
            </a:extLst>
          </p:cNvPr>
          <p:cNvGraphicFramePr>
            <a:graphicFrameLocks noGrp="1"/>
          </p:cNvGraphicFramePr>
          <p:nvPr>
            <p:ph idx="1"/>
          </p:nvPr>
        </p:nvGraphicFramePr>
        <p:xfrm>
          <a:off x="1334814" y="1962257"/>
          <a:ext cx="8345214" cy="1940256"/>
        </p:xfrm>
        <a:graphic>
          <a:graphicData uri="http://schemas.openxmlformats.org/drawingml/2006/table">
            <a:tbl>
              <a:tblPr firstRow="1" bandRow="1">
                <a:tableStyleId>{9D7B26C5-4107-4FEC-AEDC-1716B250A1EF}</a:tableStyleId>
              </a:tblPr>
              <a:tblGrid>
                <a:gridCol w="3010212">
                  <a:extLst>
                    <a:ext uri="{9D8B030D-6E8A-4147-A177-3AD203B41FA5}">
                      <a16:colId xmlns:a16="http://schemas.microsoft.com/office/drawing/2014/main" val="688155246"/>
                    </a:ext>
                  </a:extLst>
                </a:gridCol>
                <a:gridCol w="2409997">
                  <a:extLst>
                    <a:ext uri="{9D8B030D-6E8A-4147-A177-3AD203B41FA5}">
                      <a16:colId xmlns:a16="http://schemas.microsoft.com/office/drawing/2014/main" val="2139415482"/>
                    </a:ext>
                  </a:extLst>
                </a:gridCol>
                <a:gridCol w="2925005">
                  <a:extLst>
                    <a:ext uri="{9D8B030D-6E8A-4147-A177-3AD203B41FA5}">
                      <a16:colId xmlns:a16="http://schemas.microsoft.com/office/drawing/2014/main" val="176048831"/>
                    </a:ext>
                  </a:extLst>
                </a:gridCol>
              </a:tblGrid>
              <a:tr h="6467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BE" sz="2800" b="0" i="1" kern="1200" dirty="0">
                          <a:solidFill>
                            <a:schemeClr val="dk1"/>
                          </a:solidFill>
                          <a:effectLst/>
                          <a:latin typeface="+mn-lt"/>
                          <a:ea typeface="+mn-ea"/>
                          <a:cs typeface="+mn-cs"/>
                        </a:rPr>
                        <a:t>-erwijs</a:t>
                      </a:r>
                    </a:p>
                  </a:txBody>
                  <a:tcPr/>
                </a:tc>
                <a:tc>
                  <a:txBody>
                    <a:bodyPr/>
                    <a:lstStyle/>
                    <a:p>
                      <a:pPr algn="ctr"/>
                      <a:r>
                        <a:rPr lang="nl-BE" sz="2800" b="0" dirty="0"/>
                        <a:t>zero</a:t>
                      </a:r>
                    </a:p>
                  </a:txBody>
                  <a:tcPr/>
                </a:tc>
                <a:tc>
                  <a:txBody>
                    <a:bodyPr/>
                    <a:lstStyle/>
                    <a:p>
                      <a:pPr algn="ctr"/>
                      <a:endParaRPr lang="nl-BE" sz="2800" b="0" dirty="0"/>
                    </a:p>
                  </a:txBody>
                  <a:tcPr/>
                </a:tc>
                <a:extLst>
                  <a:ext uri="{0D108BD9-81ED-4DB2-BD59-A6C34878D82A}">
                    <a16:rowId xmlns:a16="http://schemas.microsoft.com/office/drawing/2014/main" val="3234698138"/>
                  </a:ext>
                </a:extLst>
              </a:tr>
              <a:tr h="646752">
                <a:tc>
                  <a:txBody>
                    <a:bodyPr/>
                    <a:lstStyle/>
                    <a:p>
                      <a:pPr algn="ctr"/>
                      <a:r>
                        <a:rPr lang="nl-BE" sz="2800" kern="1200" dirty="0">
                          <a:solidFill>
                            <a:schemeClr val="dk1"/>
                          </a:solidFill>
                          <a:effectLst/>
                        </a:rPr>
                        <a:t>*snellerwijs</a:t>
                      </a:r>
                      <a:endParaRPr lang="nl-BE" sz="2800" dirty="0"/>
                    </a:p>
                  </a:txBody>
                  <a:tcPr/>
                </a:tc>
                <a:tc>
                  <a:txBody>
                    <a:bodyPr/>
                    <a:lstStyle/>
                    <a:p>
                      <a:pPr algn="ctr"/>
                      <a:r>
                        <a:rPr lang="nl-BE" sz="2800" dirty="0"/>
                        <a:t>snel</a:t>
                      </a:r>
                    </a:p>
                  </a:txBody>
                  <a:tcPr/>
                </a:tc>
                <a:tc>
                  <a:txBody>
                    <a:bodyPr/>
                    <a:lstStyle/>
                    <a:p>
                      <a:pPr algn="ctr"/>
                      <a:r>
                        <a:rPr lang="nl-BE" sz="2800" dirty="0"/>
                        <a:t>‘fast’</a:t>
                      </a:r>
                    </a:p>
                  </a:txBody>
                  <a:tcPr/>
                </a:tc>
                <a:extLst>
                  <a:ext uri="{0D108BD9-81ED-4DB2-BD59-A6C34878D82A}">
                    <a16:rowId xmlns:a16="http://schemas.microsoft.com/office/drawing/2014/main" val="1854968770"/>
                  </a:ext>
                </a:extLst>
              </a:tr>
              <a:tr h="6467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BE" sz="2800" b="0" kern="1200" dirty="0">
                          <a:solidFill>
                            <a:schemeClr val="dk1"/>
                          </a:solidFill>
                          <a:effectLst/>
                        </a:rPr>
                        <a:t>langzamerwijs</a:t>
                      </a:r>
                      <a:endParaRPr lang="nl-BE" sz="2800" b="0" kern="1200" dirty="0">
                        <a:solidFill>
                          <a:schemeClr val="dk1"/>
                        </a:solidFill>
                        <a:effectLst/>
                        <a:latin typeface="+mn-lt"/>
                        <a:ea typeface="+mn-ea"/>
                        <a:cs typeface="+mn-cs"/>
                      </a:endParaRPr>
                    </a:p>
                  </a:txBody>
                  <a:tcPr/>
                </a:tc>
                <a:tc>
                  <a:txBody>
                    <a:bodyPr/>
                    <a:lstStyle/>
                    <a:p>
                      <a:pPr algn="ctr"/>
                      <a:r>
                        <a:rPr lang="nl-BE" sz="2800" b="0" dirty="0"/>
                        <a:t>langzaam</a:t>
                      </a:r>
                    </a:p>
                  </a:txBody>
                  <a:tcPr/>
                </a:tc>
                <a:tc>
                  <a:txBody>
                    <a:bodyPr/>
                    <a:lstStyle/>
                    <a:p>
                      <a:pPr algn="ctr"/>
                      <a:r>
                        <a:rPr lang="nl-BE" sz="2800" b="0" dirty="0"/>
                        <a:t>‘slowly’</a:t>
                      </a:r>
                    </a:p>
                  </a:txBody>
                  <a:tcPr/>
                </a:tc>
                <a:extLst>
                  <a:ext uri="{0D108BD9-81ED-4DB2-BD59-A6C34878D82A}">
                    <a16:rowId xmlns:a16="http://schemas.microsoft.com/office/drawing/2014/main" val="109407406"/>
                  </a:ext>
                </a:extLst>
              </a:tr>
            </a:tbl>
          </a:graphicData>
        </a:graphic>
      </p:graphicFrame>
    </p:spTree>
    <p:extLst>
      <p:ext uri="{BB962C8B-B14F-4D97-AF65-F5344CB8AC3E}">
        <p14:creationId xmlns:p14="http://schemas.microsoft.com/office/powerpoint/2010/main" val="6491983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5647AA-4A7E-793D-4046-E6EA846A6D36}"/>
              </a:ext>
            </a:extLst>
          </p:cNvPr>
          <p:cNvSpPr>
            <a:spLocks noGrp="1"/>
          </p:cNvSpPr>
          <p:nvPr>
            <p:ph type="title"/>
          </p:nvPr>
        </p:nvSpPr>
        <p:spPr/>
        <p:txBody>
          <a:bodyPr/>
          <a:lstStyle/>
          <a:p>
            <a:r>
              <a:rPr lang="nl-BE" dirty="0"/>
              <a:t>Adverb of progressive aspect</a:t>
            </a:r>
          </a:p>
        </p:txBody>
      </p:sp>
      <p:sp>
        <p:nvSpPr>
          <p:cNvPr id="3" name="Tijdelijke aanduiding voor inhoud 2">
            <a:extLst>
              <a:ext uri="{FF2B5EF4-FFF2-40B4-BE49-F238E27FC236}">
                <a16:creationId xmlns:a16="http://schemas.microsoft.com/office/drawing/2014/main" id="{3B76005B-233C-BDB9-DCD6-B2992B075836}"/>
              </a:ext>
            </a:extLst>
          </p:cNvPr>
          <p:cNvSpPr>
            <a:spLocks noGrp="1"/>
          </p:cNvSpPr>
          <p:nvPr>
            <p:ph idx="1"/>
          </p:nvPr>
        </p:nvSpPr>
        <p:spPr/>
        <p:txBody>
          <a:bodyPr>
            <a:normAutofit lnSpcReduction="10000"/>
          </a:bodyPr>
          <a:lstStyle/>
          <a:p>
            <a:r>
              <a:rPr lang="nl-BE" dirty="0"/>
              <a:t>Only with a verbal base (‘present participle’)</a:t>
            </a:r>
          </a:p>
          <a:p>
            <a:r>
              <a:rPr lang="nl-BE" dirty="0"/>
              <a:t>Can optionally combine with </a:t>
            </a:r>
            <a:r>
              <a:rPr lang="nl-BE" i="1" dirty="0"/>
              <a:t>al </a:t>
            </a:r>
            <a:r>
              <a:rPr lang="nl-BE" dirty="0"/>
              <a:t>‘while’</a:t>
            </a:r>
          </a:p>
          <a:p>
            <a:r>
              <a:rPr lang="nl-BE" dirty="0"/>
              <a:t>Zero marking is generally possible</a:t>
            </a:r>
          </a:p>
          <a:p>
            <a:r>
              <a:rPr lang="nl-BE" dirty="0"/>
              <a:t>Auxiliary </a:t>
            </a:r>
            <a:r>
              <a:rPr lang="nl-BE" i="1" dirty="0"/>
              <a:t>genoeg</a:t>
            </a:r>
            <a:r>
              <a:rPr lang="nl-BE" dirty="0"/>
              <a:t> is never possible</a:t>
            </a:r>
          </a:p>
          <a:p>
            <a:pPr marL="514350" indent="-514350">
              <a:buFont typeface="+mj-lt"/>
              <a:buAutoNum type="arabicParenR"/>
            </a:pPr>
            <a:r>
              <a:rPr lang="nl-BE" dirty="0"/>
              <a:t>(Al) zingenderwijs kwam Mathilde de trap af.</a:t>
            </a:r>
            <a:br>
              <a:rPr lang="nl-BE" dirty="0"/>
            </a:br>
            <a:r>
              <a:rPr lang="nl-BE" dirty="0"/>
              <a:t>‘Mathilde came down the stairs singing.’</a:t>
            </a:r>
          </a:p>
          <a:p>
            <a:pPr marL="514350" indent="-514350">
              <a:buFont typeface="+mj-lt"/>
              <a:buAutoNum type="arabicParenR"/>
            </a:pPr>
            <a:r>
              <a:rPr lang="nl-BE" dirty="0"/>
              <a:t>(Al) zingend (*genoeg) kwam Mathilde de trap af.</a:t>
            </a:r>
            <a:br>
              <a:rPr lang="nl-BE" dirty="0"/>
            </a:br>
            <a:r>
              <a:rPr lang="nl-BE" dirty="0"/>
              <a:t>‘Mathilde came down the stairs singing.’</a:t>
            </a:r>
          </a:p>
          <a:p>
            <a:pPr marL="514350" indent="-514350">
              <a:buFont typeface="+mj-lt"/>
              <a:buAutoNum type="arabicParenR"/>
            </a:pPr>
            <a:r>
              <a:rPr lang="nl-BE" dirty="0"/>
              <a:t>(*?Al) terwijl ze zong kwam Mathilde de trap af.</a:t>
            </a:r>
            <a:br>
              <a:rPr lang="nl-BE" dirty="0"/>
            </a:br>
            <a:r>
              <a:rPr lang="nl-BE" dirty="0"/>
              <a:t>‘While she sang, Mathilde came down the stairs.’</a:t>
            </a:r>
          </a:p>
          <a:p>
            <a:pPr marL="514350" indent="-514350">
              <a:buFont typeface="+mj-lt"/>
              <a:buAutoNum type="arabicParenR"/>
            </a:pPr>
            <a:endParaRPr lang="nl-BE" dirty="0"/>
          </a:p>
        </p:txBody>
      </p:sp>
    </p:spTree>
    <p:extLst>
      <p:ext uri="{BB962C8B-B14F-4D97-AF65-F5344CB8AC3E}">
        <p14:creationId xmlns:p14="http://schemas.microsoft.com/office/powerpoint/2010/main" val="42832158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79771A-154F-0932-B055-37D2CECDA35C}"/>
              </a:ext>
            </a:extLst>
          </p:cNvPr>
          <p:cNvSpPr>
            <a:spLocks noGrp="1"/>
          </p:cNvSpPr>
          <p:nvPr>
            <p:ph type="title"/>
          </p:nvPr>
        </p:nvSpPr>
        <p:spPr/>
        <p:txBody>
          <a:bodyPr/>
          <a:lstStyle/>
          <a:p>
            <a:r>
              <a:rPr lang="nl-BE" dirty="0"/>
              <a:t>Manner adverb</a:t>
            </a:r>
          </a:p>
        </p:txBody>
      </p:sp>
      <p:sp>
        <p:nvSpPr>
          <p:cNvPr id="3" name="Tijdelijke aanduiding voor inhoud 2">
            <a:extLst>
              <a:ext uri="{FF2B5EF4-FFF2-40B4-BE49-F238E27FC236}">
                <a16:creationId xmlns:a16="http://schemas.microsoft.com/office/drawing/2014/main" id="{FBDF3E20-2378-413C-18A9-BF7FA5942A30}"/>
              </a:ext>
            </a:extLst>
          </p:cNvPr>
          <p:cNvSpPr>
            <a:spLocks noGrp="1"/>
          </p:cNvSpPr>
          <p:nvPr>
            <p:ph idx="1"/>
          </p:nvPr>
        </p:nvSpPr>
        <p:spPr/>
        <p:txBody>
          <a:bodyPr>
            <a:normAutofit fontScale="92500" lnSpcReduction="10000"/>
          </a:bodyPr>
          <a:lstStyle/>
          <a:p>
            <a:r>
              <a:rPr lang="nl-BE" dirty="0"/>
              <a:t>No auxiliary </a:t>
            </a:r>
            <a:r>
              <a:rPr lang="nl-BE" i="1" dirty="0"/>
              <a:t>genoeg</a:t>
            </a:r>
          </a:p>
          <a:p>
            <a:r>
              <a:rPr lang="nl-BE" dirty="0"/>
              <a:t>Zero marking is always possible</a:t>
            </a:r>
          </a:p>
          <a:p>
            <a:r>
              <a:rPr lang="nl-BE" i="1" dirty="0"/>
              <a:t>Al</a:t>
            </a:r>
            <a:r>
              <a:rPr lang="nl-BE" dirty="0"/>
              <a:t> is never possible</a:t>
            </a:r>
            <a:endParaRPr lang="nl-BE" i="1" dirty="0"/>
          </a:p>
          <a:p>
            <a:pPr marL="514350" indent="-514350">
              <a:buFont typeface="+mj-lt"/>
              <a:buAutoNum type="arabicParenR"/>
            </a:pPr>
            <a:r>
              <a:rPr lang="nl-BE" dirty="0"/>
              <a:t>Subtiel</a:t>
            </a:r>
            <a:r>
              <a:rPr lang="nl-BE" b="1" dirty="0"/>
              <a:t>erwijze</a:t>
            </a:r>
            <a:r>
              <a:rPr lang="nl-BE" dirty="0"/>
              <a:t> liet hij merken dat die uitkomst hem niet beviel.</a:t>
            </a:r>
            <a:br>
              <a:rPr lang="nl-BE" dirty="0"/>
            </a:br>
            <a:r>
              <a:rPr lang="nl-BE" dirty="0"/>
              <a:t>‘He subtly made it known that he was not pleased with the outcome.’</a:t>
            </a:r>
          </a:p>
          <a:p>
            <a:pPr marL="514350" indent="-514350">
              <a:buFont typeface="+mj-lt"/>
              <a:buAutoNum type="arabicParenR"/>
            </a:pPr>
            <a:r>
              <a:rPr lang="nl-BE" dirty="0"/>
              <a:t> </a:t>
            </a:r>
            <a:r>
              <a:rPr lang="nl-BE" b="1" dirty="0"/>
              <a:t>Op subtiele wijze </a:t>
            </a:r>
            <a:r>
              <a:rPr lang="nl-BE" dirty="0"/>
              <a:t>liet hij merken dat die uitkomst hem niet beviel.</a:t>
            </a:r>
            <a:br>
              <a:rPr lang="nl-BE" dirty="0"/>
            </a:br>
            <a:r>
              <a:rPr lang="nl-BE" dirty="0"/>
              <a:t>‘In a subtle way he made it known that he was not pleased with the outcome.’</a:t>
            </a:r>
          </a:p>
          <a:p>
            <a:pPr marL="514350" indent="-514350">
              <a:buFont typeface="+mj-lt"/>
              <a:buAutoNum type="arabicParenR"/>
            </a:pPr>
            <a:r>
              <a:rPr lang="nl-BE" dirty="0"/>
              <a:t> </a:t>
            </a:r>
            <a:r>
              <a:rPr lang="nl-BE" b="1" dirty="0"/>
              <a:t>Subtiel (*genoeg) </a:t>
            </a:r>
            <a:r>
              <a:rPr lang="nl-BE" dirty="0"/>
              <a:t>liet hij merken dat die uitkomst hem niet beviel.</a:t>
            </a:r>
          </a:p>
          <a:p>
            <a:pPr marL="514350" indent="-514350">
              <a:buFont typeface="+mj-lt"/>
              <a:buAutoNum type="arabicParenR"/>
            </a:pPr>
            <a:r>
              <a:rPr lang="nl-BE" dirty="0"/>
              <a:t>(*</a:t>
            </a:r>
            <a:r>
              <a:rPr lang="nl-BE" b="1" dirty="0"/>
              <a:t>A</a:t>
            </a:r>
            <a:r>
              <a:rPr lang="nl-BE" dirty="0"/>
              <a:t>l) </a:t>
            </a:r>
            <a:r>
              <a:rPr lang="nl-BE" b="1" dirty="0"/>
              <a:t>subtielerwijze</a:t>
            </a:r>
            <a:r>
              <a:rPr lang="nl-BE" dirty="0"/>
              <a:t> liet hij merken dat die uitkomst hem niet beviel.</a:t>
            </a:r>
          </a:p>
        </p:txBody>
      </p:sp>
    </p:spTree>
    <p:extLst>
      <p:ext uri="{BB962C8B-B14F-4D97-AF65-F5344CB8AC3E}">
        <p14:creationId xmlns:p14="http://schemas.microsoft.com/office/powerpoint/2010/main" val="6108163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B41EFA4-D092-5883-6641-8A222F9F9061}"/>
              </a:ext>
            </a:extLst>
          </p:cNvPr>
          <p:cNvSpPr>
            <a:spLocks noGrp="1"/>
          </p:cNvSpPr>
          <p:nvPr>
            <p:ph type="title"/>
          </p:nvPr>
        </p:nvSpPr>
        <p:spPr/>
        <p:txBody>
          <a:bodyPr/>
          <a:lstStyle/>
          <a:p>
            <a:r>
              <a:rPr lang="nl-BE" dirty="0"/>
              <a:t>Mood</a:t>
            </a:r>
            <a:r>
              <a:rPr lang="nl-BE" baseline="-25000" dirty="0"/>
              <a:t>eval</a:t>
            </a:r>
            <a:r>
              <a:rPr lang="nl-BE" dirty="0"/>
              <a:t> &gt; Mod</a:t>
            </a:r>
            <a:r>
              <a:rPr lang="nl-BE" baseline="-25000" dirty="0"/>
              <a:t>aleth </a:t>
            </a:r>
            <a:r>
              <a:rPr lang="nl-BE" dirty="0"/>
              <a:t>&gt; Asp</a:t>
            </a:r>
            <a:r>
              <a:rPr lang="nl-BE" baseline="-25000" dirty="0"/>
              <a:t>prog</a:t>
            </a:r>
            <a:r>
              <a:rPr lang="nl-BE" dirty="0"/>
              <a:t> &gt; Voice</a:t>
            </a:r>
            <a:r>
              <a:rPr lang="nl-BE" baseline="-25000" dirty="0"/>
              <a:t>manner</a:t>
            </a:r>
          </a:p>
        </p:txBody>
      </p:sp>
      <p:sp>
        <p:nvSpPr>
          <p:cNvPr id="3" name="Tijdelijke aanduiding voor inhoud 2">
            <a:extLst>
              <a:ext uri="{FF2B5EF4-FFF2-40B4-BE49-F238E27FC236}">
                <a16:creationId xmlns:a16="http://schemas.microsoft.com/office/drawing/2014/main" id="{35541A77-0D4C-8A34-3D8B-02BEBD75208F}"/>
              </a:ext>
            </a:extLst>
          </p:cNvPr>
          <p:cNvSpPr>
            <a:spLocks noGrp="1"/>
          </p:cNvSpPr>
          <p:nvPr>
            <p:ph idx="1"/>
          </p:nvPr>
        </p:nvSpPr>
        <p:spPr>
          <a:xfrm>
            <a:off x="838200" y="2123089"/>
            <a:ext cx="10515600" cy="4053873"/>
          </a:xfrm>
        </p:spPr>
        <p:txBody>
          <a:bodyPr/>
          <a:lstStyle/>
          <a:p>
            <a:pPr marL="514350" indent="-514350">
              <a:buFont typeface="+mj-lt"/>
              <a:buAutoNum type="arabicParenR"/>
            </a:pPr>
            <a:r>
              <a:rPr lang="nl-BE" dirty="0"/>
              <a:t>Interessanterwijs</a:t>
            </a:r>
            <a:r>
              <a:rPr lang="nl-BE" baseline="-25000" dirty="0"/>
              <a:t>eval</a:t>
            </a:r>
            <a:r>
              <a:rPr lang="nl-BE" dirty="0"/>
              <a:t> kan je redelijkerwijs</a:t>
            </a:r>
            <a:r>
              <a:rPr lang="nl-BE" baseline="-25000" dirty="0"/>
              <a:t>aleth</a:t>
            </a:r>
            <a:r>
              <a:rPr lang="nl-BE" dirty="0"/>
              <a:t> rekenenderwijs</a:t>
            </a:r>
            <a:r>
              <a:rPr lang="nl-BE" baseline="-25000" dirty="0"/>
              <a:t>prog</a:t>
            </a:r>
            <a:r>
              <a:rPr lang="nl-BE" dirty="0"/>
              <a:t> uit de premissen nauwkeurigerwijs</a:t>
            </a:r>
            <a:r>
              <a:rPr lang="nl-BE" baseline="-25000" dirty="0"/>
              <a:t>manner</a:t>
            </a:r>
            <a:r>
              <a:rPr lang="nl-BE" dirty="0"/>
              <a:t> de conclusie afleiden.</a:t>
            </a:r>
            <a:br>
              <a:rPr lang="nl-BE" dirty="0"/>
            </a:br>
            <a:r>
              <a:rPr lang="nl-BE" dirty="0"/>
              <a:t>‘Interestingly, you can reasonably deduce the conclusion from the premises accurately by calculating.’</a:t>
            </a:r>
          </a:p>
          <a:p>
            <a:endParaRPr lang="nl-BE" dirty="0"/>
          </a:p>
        </p:txBody>
      </p:sp>
    </p:spTree>
    <p:extLst>
      <p:ext uri="{BB962C8B-B14F-4D97-AF65-F5344CB8AC3E}">
        <p14:creationId xmlns:p14="http://schemas.microsoft.com/office/powerpoint/2010/main" val="40974685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F03DE57-9425-412F-2337-65DBDF0D1564}"/>
              </a:ext>
            </a:extLst>
          </p:cNvPr>
          <p:cNvSpPr>
            <a:spLocks noGrp="1"/>
          </p:cNvSpPr>
          <p:nvPr>
            <p:ph type="title"/>
          </p:nvPr>
        </p:nvSpPr>
        <p:spPr/>
        <p:txBody>
          <a:bodyPr/>
          <a:lstStyle/>
          <a:p>
            <a:r>
              <a:rPr lang="nl-BE" dirty="0"/>
              <a:t>Overview of properties</a:t>
            </a:r>
          </a:p>
        </p:txBody>
      </p:sp>
      <p:graphicFrame>
        <p:nvGraphicFramePr>
          <p:cNvPr id="7" name="Tabel 4">
            <a:extLst>
              <a:ext uri="{FF2B5EF4-FFF2-40B4-BE49-F238E27FC236}">
                <a16:creationId xmlns:a16="http://schemas.microsoft.com/office/drawing/2014/main" id="{D037DC52-9D8D-5B1C-9EEA-50B210A045B2}"/>
              </a:ext>
            </a:extLst>
          </p:cNvPr>
          <p:cNvGraphicFramePr>
            <a:graphicFrameLocks/>
          </p:cNvGraphicFramePr>
          <p:nvPr/>
        </p:nvGraphicFramePr>
        <p:xfrm>
          <a:off x="3664913" y="2238368"/>
          <a:ext cx="4606160" cy="2639802"/>
        </p:xfrm>
        <a:graphic>
          <a:graphicData uri="http://schemas.openxmlformats.org/drawingml/2006/table">
            <a:tbl>
              <a:tblPr firstRow="1" bandRow="1">
                <a:tableStyleId>{8799B23B-EC83-4686-B30A-512413B5E67A}</a:tableStyleId>
              </a:tblPr>
              <a:tblGrid>
                <a:gridCol w="1655385">
                  <a:extLst>
                    <a:ext uri="{9D8B030D-6E8A-4147-A177-3AD203B41FA5}">
                      <a16:colId xmlns:a16="http://schemas.microsoft.com/office/drawing/2014/main" val="2099757079"/>
                    </a:ext>
                  </a:extLst>
                </a:gridCol>
                <a:gridCol w="1144900">
                  <a:extLst>
                    <a:ext uri="{9D8B030D-6E8A-4147-A177-3AD203B41FA5}">
                      <a16:colId xmlns:a16="http://schemas.microsoft.com/office/drawing/2014/main" val="515949092"/>
                    </a:ext>
                  </a:extLst>
                </a:gridCol>
                <a:gridCol w="932446">
                  <a:extLst>
                    <a:ext uri="{9D8B030D-6E8A-4147-A177-3AD203B41FA5}">
                      <a16:colId xmlns:a16="http://schemas.microsoft.com/office/drawing/2014/main" val="1438805876"/>
                    </a:ext>
                  </a:extLst>
                </a:gridCol>
                <a:gridCol w="873429">
                  <a:extLst>
                    <a:ext uri="{9D8B030D-6E8A-4147-A177-3AD203B41FA5}">
                      <a16:colId xmlns:a16="http://schemas.microsoft.com/office/drawing/2014/main" val="1245840026"/>
                    </a:ext>
                  </a:extLst>
                </a:gridCol>
              </a:tblGrid>
              <a:tr h="439967">
                <a:tc>
                  <a:txBody>
                    <a:bodyPr/>
                    <a:lstStyle/>
                    <a:p>
                      <a:endParaRPr lang="nl-BE" dirty="0"/>
                    </a:p>
                  </a:txBody>
                  <a:tcPr/>
                </a:tc>
                <a:tc>
                  <a:txBody>
                    <a:bodyPr/>
                    <a:lstStyle/>
                    <a:p>
                      <a:pPr algn="ctr"/>
                      <a:r>
                        <a:rPr lang="nl-BE" i="1" dirty="0"/>
                        <a:t>genoeg</a:t>
                      </a:r>
                    </a:p>
                  </a:txBody>
                  <a:tcPr/>
                </a:tc>
                <a:tc>
                  <a:txBody>
                    <a:bodyPr/>
                    <a:lstStyle/>
                    <a:p>
                      <a:pPr algn="ctr"/>
                      <a:r>
                        <a:rPr lang="nl-BE" dirty="0"/>
                        <a:t>zero </a:t>
                      </a:r>
                    </a:p>
                  </a:txBody>
                  <a:tcPr/>
                </a:tc>
                <a:tc>
                  <a:txBody>
                    <a:bodyPr/>
                    <a:lstStyle/>
                    <a:p>
                      <a:pPr algn="ctr"/>
                      <a:r>
                        <a:rPr lang="nl-BE" i="1" dirty="0"/>
                        <a:t>al</a:t>
                      </a:r>
                    </a:p>
                  </a:txBody>
                  <a:tcPr/>
                </a:tc>
                <a:extLst>
                  <a:ext uri="{0D108BD9-81ED-4DB2-BD59-A6C34878D82A}">
                    <a16:rowId xmlns:a16="http://schemas.microsoft.com/office/drawing/2014/main" val="2777091041"/>
                  </a:ext>
                </a:extLst>
              </a:tr>
              <a:tr h="439967">
                <a:tc>
                  <a:txBody>
                    <a:bodyPr/>
                    <a:lstStyle/>
                    <a:p>
                      <a:r>
                        <a:rPr lang="nl-BE" dirty="0"/>
                        <a:t>Mood</a:t>
                      </a:r>
                      <a:r>
                        <a:rPr lang="nl-BE" baseline="-25000" dirty="0"/>
                        <a:t>eval</a:t>
                      </a:r>
                      <a:endParaRPr lang="nl-BE" dirty="0"/>
                    </a:p>
                  </a:txBody>
                  <a:tcPr/>
                </a:tc>
                <a:tc>
                  <a:txBody>
                    <a:bodyPr/>
                    <a:lstStyle/>
                    <a:p>
                      <a:pPr algn="ctr"/>
                      <a:r>
                        <a:rPr lang="nl-BE" dirty="0"/>
                        <a:t>✓</a:t>
                      </a:r>
                    </a:p>
                  </a:txBody>
                  <a:tcPr>
                    <a:solidFill>
                      <a:schemeClr val="accent6">
                        <a:lumMod val="60000"/>
                        <a:lumOff val="40000"/>
                      </a:schemeClr>
                    </a:solidFill>
                  </a:tcPr>
                </a:tc>
                <a:tc>
                  <a:txBody>
                    <a:bodyPr/>
                    <a:lstStyle/>
                    <a:p>
                      <a:pPr algn="ctr"/>
                      <a:r>
                        <a:rPr lang="nl-BE" dirty="0"/>
                        <a:t>restr.</a:t>
                      </a:r>
                    </a:p>
                  </a:txBody>
                  <a:tcPr/>
                </a:tc>
                <a:tc>
                  <a:txBody>
                    <a:bodyPr/>
                    <a:lstStyle/>
                    <a:p>
                      <a:pPr algn="ctr"/>
                      <a:r>
                        <a:rPr lang="nl-BE" dirty="0"/>
                        <a:t>✗</a:t>
                      </a:r>
                    </a:p>
                  </a:txBody>
                  <a:tcPr/>
                </a:tc>
                <a:extLst>
                  <a:ext uri="{0D108BD9-81ED-4DB2-BD59-A6C34878D82A}">
                    <a16:rowId xmlns:a16="http://schemas.microsoft.com/office/drawing/2014/main" val="3604908212"/>
                  </a:ext>
                </a:extLst>
              </a:tr>
              <a:tr h="439967">
                <a:tc>
                  <a:txBody>
                    <a:bodyPr/>
                    <a:lstStyle/>
                    <a:p>
                      <a:r>
                        <a:rPr lang="nl-BE" dirty="0"/>
                        <a:t>Mod</a:t>
                      </a:r>
                      <a:r>
                        <a:rPr lang="nl-BE" baseline="-25000" dirty="0"/>
                        <a:t>alethic</a:t>
                      </a:r>
                      <a:r>
                        <a:rPr lang="nl-BE" dirty="0"/>
                        <a:t> </a:t>
                      </a:r>
                    </a:p>
                  </a:txBody>
                  <a:tcPr/>
                </a:tc>
                <a:tc>
                  <a:txBody>
                    <a:bodyPr/>
                    <a:lstStyle/>
                    <a:p>
                      <a:pPr algn="ctr"/>
                      <a:r>
                        <a:rPr lang="nl-BE" dirty="0"/>
                        <a:t>✗</a:t>
                      </a:r>
                    </a:p>
                  </a:txBody>
                  <a:tcPr/>
                </a:tc>
                <a:tc>
                  <a:txBody>
                    <a:bodyPr/>
                    <a:lstStyle/>
                    <a:p>
                      <a:pPr algn="ctr"/>
                      <a:r>
                        <a:rPr lang="nl-BE" dirty="0"/>
                        <a:t>✓</a:t>
                      </a:r>
                    </a:p>
                  </a:txBody>
                  <a:tcPr>
                    <a:solidFill>
                      <a:schemeClr val="accent6">
                        <a:lumMod val="60000"/>
                        <a:lumOff val="40000"/>
                      </a:schemeClr>
                    </a:solidFill>
                  </a:tcPr>
                </a:tc>
                <a:tc>
                  <a:txBody>
                    <a:bodyPr/>
                    <a:lstStyle/>
                    <a:p>
                      <a:pPr algn="ctr"/>
                      <a:r>
                        <a:rPr lang="nl-BE" dirty="0"/>
                        <a:t>✗</a:t>
                      </a:r>
                    </a:p>
                  </a:txBody>
                  <a:tcPr/>
                </a:tc>
                <a:extLst>
                  <a:ext uri="{0D108BD9-81ED-4DB2-BD59-A6C34878D82A}">
                    <a16:rowId xmlns:a16="http://schemas.microsoft.com/office/drawing/2014/main" val="1819161723"/>
                  </a:ext>
                </a:extLst>
              </a:tr>
              <a:tr h="439967">
                <a:tc>
                  <a:txBody>
                    <a:bodyPr/>
                    <a:lstStyle/>
                    <a:p>
                      <a:r>
                        <a:rPr lang="nl-BE" dirty="0"/>
                        <a:t>Asp</a:t>
                      </a:r>
                      <a:r>
                        <a:rPr lang="nl-BE" baseline="-25000" dirty="0"/>
                        <a:t>habitual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BE" dirty="0"/>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BE" dirty="0"/>
                        <a:t>✓</a:t>
                      </a:r>
                    </a:p>
                  </a:txBody>
                  <a:tcPr>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BE" dirty="0"/>
                        <a:t>✗</a:t>
                      </a:r>
                    </a:p>
                  </a:txBody>
                  <a:tcPr/>
                </a:tc>
                <a:extLst>
                  <a:ext uri="{0D108BD9-81ED-4DB2-BD59-A6C34878D82A}">
                    <a16:rowId xmlns:a16="http://schemas.microsoft.com/office/drawing/2014/main" val="962064476"/>
                  </a:ext>
                </a:extLst>
              </a:tr>
              <a:tr h="439967">
                <a:tc>
                  <a:txBody>
                    <a:bodyPr/>
                    <a:lstStyle/>
                    <a:p>
                      <a:r>
                        <a:rPr lang="nl-BE" dirty="0"/>
                        <a:t>Asp</a:t>
                      </a:r>
                      <a:r>
                        <a:rPr lang="nl-BE" baseline="-25000" dirty="0"/>
                        <a:t>progressive</a:t>
                      </a:r>
                      <a:endParaRPr lang="nl-BE" dirty="0"/>
                    </a:p>
                  </a:txBody>
                  <a:tcPr/>
                </a:tc>
                <a:tc>
                  <a:txBody>
                    <a:bodyPr/>
                    <a:lstStyle/>
                    <a:p>
                      <a:pPr algn="ctr"/>
                      <a:r>
                        <a:rPr lang="nl-BE" dirty="0"/>
                        <a:t>✗</a:t>
                      </a:r>
                    </a:p>
                  </a:txBody>
                  <a:tcPr/>
                </a:tc>
                <a:tc>
                  <a:txBody>
                    <a:bodyPr/>
                    <a:lstStyle/>
                    <a:p>
                      <a:pPr algn="ctr"/>
                      <a:r>
                        <a:rPr lang="nl-BE" dirty="0"/>
                        <a:t>✓</a:t>
                      </a:r>
                    </a:p>
                  </a:txBody>
                  <a:tcPr>
                    <a:solidFill>
                      <a:schemeClr val="accent6">
                        <a:lumMod val="60000"/>
                        <a:lumOff val="40000"/>
                      </a:schemeClr>
                    </a:solidFill>
                  </a:tcPr>
                </a:tc>
                <a:tc>
                  <a:txBody>
                    <a:bodyPr/>
                    <a:lstStyle/>
                    <a:p>
                      <a:pPr algn="ctr"/>
                      <a:r>
                        <a:rPr lang="nl-BE" dirty="0"/>
                        <a:t>✓</a:t>
                      </a:r>
                    </a:p>
                  </a:txBody>
                  <a:tcPr>
                    <a:solidFill>
                      <a:schemeClr val="accent6">
                        <a:lumMod val="60000"/>
                        <a:lumOff val="40000"/>
                      </a:schemeClr>
                    </a:solidFill>
                  </a:tcPr>
                </a:tc>
                <a:extLst>
                  <a:ext uri="{0D108BD9-81ED-4DB2-BD59-A6C34878D82A}">
                    <a16:rowId xmlns:a16="http://schemas.microsoft.com/office/drawing/2014/main" val="493284246"/>
                  </a:ext>
                </a:extLst>
              </a:tr>
              <a:tr h="439967">
                <a:tc>
                  <a:txBody>
                    <a:bodyPr/>
                    <a:lstStyle/>
                    <a:p>
                      <a:r>
                        <a:rPr lang="nl-BE" dirty="0"/>
                        <a:t>Voice</a:t>
                      </a:r>
                      <a:r>
                        <a:rPr lang="nl-BE" baseline="-25000" dirty="0"/>
                        <a:t>manner</a:t>
                      </a:r>
                    </a:p>
                  </a:txBody>
                  <a:tcPr/>
                </a:tc>
                <a:tc>
                  <a:txBody>
                    <a:bodyPr/>
                    <a:lstStyle/>
                    <a:p>
                      <a:pPr algn="ctr"/>
                      <a:r>
                        <a:rPr lang="nl-BE" dirty="0"/>
                        <a:t>✗</a:t>
                      </a:r>
                    </a:p>
                  </a:txBody>
                  <a:tcPr/>
                </a:tc>
                <a:tc>
                  <a:txBody>
                    <a:bodyPr/>
                    <a:lstStyle/>
                    <a:p>
                      <a:pPr algn="ctr"/>
                      <a:r>
                        <a:rPr lang="nl-BE" dirty="0"/>
                        <a:t>✓</a:t>
                      </a:r>
                    </a:p>
                  </a:txBody>
                  <a:tcPr>
                    <a:solidFill>
                      <a:schemeClr val="accent6">
                        <a:lumMod val="60000"/>
                        <a:lumOff val="40000"/>
                      </a:schemeClr>
                    </a:solidFill>
                  </a:tcPr>
                </a:tc>
                <a:tc>
                  <a:txBody>
                    <a:bodyPr/>
                    <a:lstStyle/>
                    <a:p>
                      <a:pPr algn="ctr"/>
                      <a:r>
                        <a:rPr lang="nl-BE" dirty="0"/>
                        <a:t>✗</a:t>
                      </a:r>
                    </a:p>
                  </a:txBody>
                  <a:tcPr/>
                </a:tc>
                <a:extLst>
                  <a:ext uri="{0D108BD9-81ED-4DB2-BD59-A6C34878D82A}">
                    <a16:rowId xmlns:a16="http://schemas.microsoft.com/office/drawing/2014/main" val="2803717562"/>
                  </a:ext>
                </a:extLst>
              </a:tr>
            </a:tbl>
          </a:graphicData>
        </a:graphic>
      </p:graphicFrame>
    </p:spTree>
    <p:extLst>
      <p:ext uri="{BB962C8B-B14F-4D97-AF65-F5344CB8AC3E}">
        <p14:creationId xmlns:p14="http://schemas.microsoft.com/office/powerpoint/2010/main" val="20721103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A4B4A4-0B99-1C6F-7208-32F81DA23058}"/>
              </a:ext>
            </a:extLst>
          </p:cNvPr>
          <p:cNvSpPr>
            <a:spLocks noGrp="1"/>
          </p:cNvSpPr>
          <p:nvPr>
            <p:ph type="title"/>
          </p:nvPr>
        </p:nvSpPr>
        <p:spPr/>
        <p:txBody>
          <a:bodyPr/>
          <a:lstStyle/>
          <a:p>
            <a:r>
              <a:rPr lang="nl-BE" dirty="0"/>
              <a:t>Formal properties</a:t>
            </a:r>
          </a:p>
        </p:txBody>
      </p:sp>
      <p:sp>
        <p:nvSpPr>
          <p:cNvPr id="3" name="Tijdelijke aanduiding voor inhoud 2">
            <a:extLst>
              <a:ext uri="{FF2B5EF4-FFF2-40B4-BE49-F238E27FC236}">
                <a16:creationId xmlns:a16="http://schemas.microsoft.com/office/drawing/2014/main" id="{127CD6F0-522B-602D-9ADB-DBB5B4DFFE3B}"/>
              </a:ext>
            </a:extLst>
          </p:cNvPr>
          <p:cNvSpPr>
            <a:spLocks noGrp="1"/>
          </p:cNvSpPr>
          <p:nvPr>
            <p:ph idx="1"/>
          </p:nvPr>
        </p:nvSpPr>
        <p:spPr>
          <a:xfrm>
            <a:off x="838200" y="2069431"/>
            <a:ext cx="10515600" cy="4107531"/>
          </a:xfrm>
        </p:spPr>
        <p:txBody>
          <a:bodyPr/>
          <a:lstStyle/>
          <a:p>
            <a:pPr marL="0" indent="0">
              <a:buNone/>
            </a:pPr>
            <a:r>
              <a:rPr lang="nl-BE" b="1" dirty="0"/>
              <a:t>An empirical problem in the literature:</a:t>
            </a:r>
          </a:p>
          <a:p>
            <a:pPr lvl="1"/>
            <a:r>
              <a:rPr lang="nl-BE" dirty="0"/>
              <a:t>What is the relation between present participles and –</a:t>
            </a:r>
            <a:r>
              <a:rPr lang="nl-BE" i="1" dirty="0"/>
              <a:t>erwijs</a:t>
            </a:r>
            <a:r>
              <a:rPr lang="nl-BE" dirty="0"/>
              <a:t>?</a:t>
            </a:r>
          </a:p>
          <a:p>
            <a:endParaRPr lang="nl-BE" dirty="0"/>
          </a:p>
        </p:txBody>
      </p:sp>
    </p:spTree>
    <p:extLst>
      <p:ext uri="{BB962C8B-B14F-4D97-AF65-F5344CB8AC3E}">
        <p14:creationId xmlns:p14="http://schemas.microsoft.com/office/powerpoint/2010/main" val="32804319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C28E47-25D5-4553-8921-05746477998C}"/>
              </a:ext>
            </a:extLst>
          </p:cNvPr>
          <p:cNvSpPr>
            <a:spLocks noGrp="1"/>
          </p:cNvSpPr>
          <p:nvPr>
            <p:ph type="title"/>
          </p:nvPr>
        </p:nvSpPr>
        <p:spPr/>
        <p:txBody>
          <a:bodyPr/>
          <a:lstStyle/>
          <a:p>
            <a:r>
              <a:rPr lang="nl-NL" dirty="0"/>
              <a:t>-</a:t>
            </a:r>
            <a:r>
              <a:rPr lang="nl-NL" i="1" dirty="0" err="1"/>
              <a:t>erwijs</a:t>
            </a:r>
            <a:r>
              <a:rPr lang="nl-NL" dirty="0"/>
              <a:t> </a:t>
            </a:r>
            <a:r>
              <a:rPr lang="nl-NL" dirty="0" err="1"/>
              <a:t>only</a:t>
            </a:r>
            <a:r>
              <a:rPr lang="nl-NL" dirty="0"/>
              <a:t> </a:t>
            </a:r>
            <a:r>
              <a:rPr lang="nl-NL" dirty="0" err="1"/>
              <a:t>merges</a:t>
            </a:r>
            <a:r>
              <a:rPr lang="nl-NL" dirty="0"/>
              <a:t> </a:t>
            </a:r>
            <a:r>
              <a:rPr lang="nl-NL" dirty="0" err="1"/>
              <a:t>with</a:t>
            </a:r>
            <a:r>
              <a:rPr lang="nl-NL" dirty="0"/>
              <a:t> </a:t>
            </a:r>
            <a:r>
              <a:rPr lang="nl-NL" dirty="0" err="1"/>
              <a:t>adjectives</a:t>
            </a:r>
            <a:endParaRPr lang="nl-NL" dirty="0"/>
          </a:p>
        </p:txBody>
      </p:sp>
      <p:grpSp>
        <p:nvGrpSpPr>
          <p:cNvPr id="87" name="Groep 86">
            <a:extLst>
              <a:ext uri="{FF2B5EF4-FFF2-40B4-BE49-F238E27FC236}">
                <a16:creationId xmlns:a16="http://schemas.microsoft.com/office/drawing/2014/main" id="{B218B907-3057-4C3F-8C42-557A8AD54766}"/>
              </a:ext>
            </a:extLst>
          </p:cNvPr>
          <p:cNvGrpSpPr/>
          <p:nvPr/>
        </p:nvGrpSpPr>
        <p:grpSpPr>
          <a:xfrm>
            <a:off x="838200" y="1677524"/>
            <a:ext cx="8610600" cy="1212170"/>
            <a:chOff x="850754" y="2064383"/>
            <a:chExt cx="5594870" cy="1212170"/>
          </a:xfrm>
        </p:grpSpPr>
        <p:sp>
          <p:nvSpPr>
            <p:cNvPr id="3" name="Tekstvak 2">
              <a:extLst>
                <a:ext uri="{FF2B5EF4-FFF2-40B4-BE49-F238E27FC236}">
                  <a16:creationId xmlns:a16="http://schemas.microsoft.com/office/drawing/2014/main" id="{B315E1AC-0894-4F9B-9E14-53A2B63029DA}"/>
                </a:ext>
              </a:extLst>
            </p:cNvPr>
            <p:cNvSpPr txBox="1"/>
            <p:nvPr/>
          </p:nvSpPr>
          <p:spPr>
            <a:xfrm>
              <a:off x="850754" y="2064383"/>
              <a:ext cx="2538805" cy="830997"/>
            </a:xfrm>
            <a:prstGeom prst="rect">
              <a:avLst/>
            </a:prstGeom>
            <a:noFill/>
          </p:spPr>
          <p:txBody>
            <a:bodyPr wrap="square" rtlCol="0">
              <a:spAutoFit/>
            </a:bodyPr>
            <a:lstStyle/>
            <a:p>
              <a:r>
                <a:rPr lang="nl-NL" sz="2400" dirty="0"/>
                <a:t>Present </a:t>
              </a:r>
              <a:r>
                <a:rPr lang="nl-NL" sz="2400" dirty="0" err="1"/>
                <a:t>participle</a:t>
              </a:r>
              <a:endParaRPr lang="nl-NL" sz="2400" dirty="0"/>
            </a:p>
            <a:p>
              <a:r>
                <a:rPr lang="nl-NL" sz="2400" i="1" dirty="0"/>
                <a:t>speel-end </a:t>
              </a:r>
              <a:r>
                <a:rPr lang="nl-NL" sz="2400" dirty="0"/>
                <a:t>‘</a:t>
              </a:r>
              <a:r>
                <a:rPr lang="nl-NL" sz="2400" dirty="0" err="1"/>
                <a:t>playing</a:t>
              </a:r>
              <a:r>
                <a:rPr lang="nl-NL" sz="2400" dirty="0"/>
                <a:t>’</a:t>
              </a:r>
              <a:endParaRPr lang="nl-NL" sz="2400" i="1" dirty="0"/>
            </a:p>
          </p:txBody>
        </p:sp>
        <p:sp>
          <p:nvSpPr>
            <p:cNvPr id="4" name="Tekstvak 3">
              <a:extLst>
                <a:ext uri="{FF2B5EF4-FFF2-40B4-BE49-F238E27FC236}">
                  <a16:creationId xmlns:a16="http://schemas.microsoft.com/office/drawing/2014/main" id="{09B208BA-6C85-4901-97AA-FEC2CF992B1D}"/>
                </a:ext>
              </a:extLst>
            </p:cNvPr>
            <p:cNvSpPr txBox="1"/>
            <p:nvPr/>
          </p:nvSpPr>
          <p:spPr>
            <a:xfrm>
              <a:off x="3906820" y="2076224"/>
              <a:ext cx="2538804" cy="1200329"/>
            </a:xfrm>
            <a:prstGeom prst="rect">
              <a:avLst/>
            </a:prstGeom>
            <a:noFill/>
          </p:spPr>
          <p:txBody>
            <a:bodyPr wrap="square" rtlCol="0">
              <a:spAutoFit/>
            </a:bodyPr>
            <a:lstStyle/>
            <a:p>
              <a:r>
                <a:rPr lang="nl-NL" sz="2400" dirty="0"/>
                <a:t>-</a:t>
              </a:r>
              <a:r>
                <a:rPr lang="nl-NL" sz="2400" i="1" dirty="0" err="1"/>
                <a:t>erwijs</a:t>
              </a:r>
              <a:r>
                <a:rPr lang="nl-NL" sz="2400" dirty="0"/>
                <a:t> </a:t>
              </a:r>
              <a:r>
                <a:rPr lang="nl-NL" sz="2400" dirty="0" err="1"/>
                <a:t>adverb</a:t>
              </a:r>
              <a:endParaRPr lang="nl-NL" sz="2400" dirty="0"/>
            </a:p>
            <a:p>
              <a:r>
                <a:rPr lang="nl-NL" sz="2400" i="1" dirty="0"/>
                <a:t>speel-end-</a:t>
              </a:r>
              <a:r>
                <a:rPr lang="nl-NL" sz="2400" i="1" dirty="0" err="1"/>
                <a:t>erwijs</a:t>
              </a:r>
              <a:r>
                <a:rPr lang="nl-NL" sz="2400" i="1" dirty="0"/>
                <a:t> </a:t>
              </a:r>
              <a:r>
                <a:rPr lang="nl-NL" sz="2400" dirty="0"/>
                <a:t>‘</a:t>
              </a:r>
              <a:r>
                <a:rPr lang="nl-NL" sz="2400" dirty="0" err="1"/>
                <a:t>playingly</a:t>
              </a:r>
              <a:r>
                <a:rPr lang="nl-NL" sz="2400" dirty="0"/>
                <a:t>’</a:t>
              </a:r>
            </a:p>
            <a:p>
              <a:r>
                <a:rPr lang="nl-NL" sz="2400" i="1" dirty="0" err="1"/>
                <a:t>moog-elijk-erwijs</a:t>
              </a:r>
              <a:r>
                <a:rPr lang="nl-NL" sz="2400" i="1" dirty="0"/>
                <a:t> </a:t>
              </a:r>
              <a:r>
                <a:rPr lang="nl-NL" sz="2400" dirty="0"/>
                <a:t>‘</a:t>
              </a:r>
              <a:r>
                <a:rPr lang="nl-NL" sz="2400" dirty="0" err="1"/>
                <a:t>possibly</a:t>
              </a:r>
              <a:r>
                <a:rPr lang="nl-NL" sz="2400" dirty="0"/>
                <a:t>’</a:t>
              </a:r>
              <a:endParaRPr lang="nl-NL" sz="2400" i="1" dirty="0"/>
            </a:p>
          </p:txBody>
        </p:sp>
      </p:grpSp>
      <p:grpSp>
        <p:nvGrpSpPr>
          <p:cNvPr id="47" name="Groep 46">
            <a:extLst>
              <a:ext uri="{FF2B5EF4-FFF2-40B4-BE49-F238E27FC236}">
                <a16:creationId xmlns:a16="http://schemas.microsoft.com/office/drawing/2014/main" id="{DBE2D223-C37F-4B0A-880B-C78020010894}"/>
              </a:ext>
            </a:extLst>
          </p:cNvPr>
          <p:cNvGrpSpPr/>
          <p:nvPr/>
        </p:nvGrpSpPr>
        <p:grpSpPr>
          <a:xfrm>
            <a:off x="676291" y="2781363"/>
            <a:ext cx="3487485" cy="3408566"/>
            <a:chOff x="706198" y="2700856"/>
            <a:chExt cx="3487485" cy="3408566"/>
          </a:xfrm>
        </p:grpSpPr>
        <p:grpSp>
          <p:nvGrpSpPr>
            <p:cNvPr id="24" name="Groep 23">
              <a:extLst>
                <a:ext uri="{FF2B5EF4-FFF2-40B4-BE49-F238E27FC236}">
                  <a16:creationId xmlns:a16="http://schemas.microsoft.com/office/drawing/2014/main" id="{A19D5692-D6D5-42C3-B3E4-7D48929D7942}"/>
                </a:ext>
              </a:extLst>
            </p:cNvPr>
            <p:cNvGrpSpPr/>
            <p:nvPr/>
          </p:nvGrpSpPr>
          <p:grpSpPr>
            <a:xfrm>
              <a:off x="1648163" y="3572460"/>
              <a:ext cx="2545520" cy="2536962"/>
              <a:chOff x="918884" y="2950310"/>
              <a:chExt cx="2545520" cy="2536962"/>
            </a:xfrm>
          </p:grpSpPr>
          <p:sp>
            <p:nvSpPr>
              <p:cNvPr id="10" name="Tekstvak 9">
                <a:extLst>
                  <a:ext uri="{FF2B5EF4-FFF2-40B4-BE49-F238E27FC236}">
                    <a16:creationId xmlns:a16="http://schemas.microsoft.com/office/drawing/2014/main" id="{F60E4A64-FB9E-4493-9331-F5F94778E35D}"/>
                  </a:ext>
                </a:extLst>
              </p:cNvPr>
              <p:cNvSpPr txBox="1"/>
              <p:nvPr/>
            </p:nvSpPr>
            <p:spPr>
              <a:xfrm>
                <a:off x="2506532" y="4656275"/>
                <a:ext cx="957872" cy="830997"/>
              </a:xfrm>
              <a:prstGeom prst="rect">
                <a:avLst/>
              </a:prstGeom>
              <a:noFill/>
            </p:spPr>
            <p:txBody>
              <a:bodyPr wrap="square" rtlCol="0">
                <a:spAutoFit/>
              </a:bodyPr>
              <a:lstStyle/>
              <a:p>
                <a:r>
                  <a:rPr lang="nl-NL" sz="2400" dirty="0">
                    <a:latin typeface="Brill" panose="020F0602050406030203" pitchFamily="34" charset="0"/>
                    <a:ea typeface="Brill" panose="020F0602050406030203" pitchFamily="34" charset="0"/>
                  </a:rPr>
                  <a:t>√</a:t>
                </a:r>
              </a:p>
              <a:p>
                <a:r>
                  <a:rPr lang="nl-NL" sz="2400" i="1" dirty="0">
                    <a:latin typeface="Brill" panose="020F0602050406030203" pitchFamily="34" charset="0"/>
                    <a:ea typeface="Brill" panose="020F0602050406030203" pitchFamily="34" charset="0"/>
                  </a:rPr>
                  <a:t>speel</a:t>
                </a:r>
                <a:endParaRPr lang="nl-NL" sz="2400" i="1" dirty="0"/>
              </a:p>
            </p:txBody>
          </p:sp>
          <p:grpSp>
            <p:nvGrpSpPr>
              <p:cNvPr id="23" name="Groep 22">
                <a:extLst>
                  <a:ext uri="{FF2B5EF4-FFF2-40B4-BE49-F238E27FC236}">
                    <a16:creationId xmlns:a16="http://schemas.microsoft.com/office/drawing/2014/main" id="{5984D62D-9F9C-4192-81DA-F4EE3631D3FB}"/>
                  </a:ext>
                </a:extLst>
              </p:cNvPr>
              <p:cNvGrpSpPr/>
              <p:nvPr/>
            </p:nvGrpSpPr>
            <p:grpSpPr>
              <a:xfrm>
                <a:off x="918884" y="2950310"/>
                <a:ext cx="1797422" cy="2140771"/>
                <a:chOff x="838200" y="2980748"/>
                <a:chExt cx="1797422" cy="2140771"/>
              </a:xfrm>
            </p:grpSpPr>
            <p:grpSp>
              <p:nvGrpSpPr>
                <p:cNvPr id="16" name="Groep 15">
                  <a:extLst>
                    <a:ext uri="{FF2B5EF4-FFF2-40B4-BE49-F238E27FC236}">
                      <a16:creationId xmlns:a16="http://schemas.microsoft.com/office/drawing/2014/main" id="{D18D5A13-1432-4438-8D16-6D66CF0FF293}"/>
                    </a:ext>
                  </a:extLst>
                </p:cNvPr>
                <p:cNvGrpSpPr/>
                <p:nvPr/>
              </p:nvGrpSpPr>
              <p:grpSpPr>
                <a:xfrm>
                  <a:off x="1301675" y="3796599"/>
                  <a:ext cx="1333947" cy="1324920"/>
                  <a:chOff x="1301675" y="3796599"/>
                  <a:chExt cx="1333947" cy="1324920"/>
                </a:xfrm>
              </p:grpSpPr>
              <p:grpSp>
                <p:nvGrpSpPr>
                  <p:cNvPr id="9" name="Groep 8">
                    <a:extLst>
                      <a:ext uri="{FF2B5EF4-FFF2-40B4-BE49-F238E27FC236}">
                        <a16:creationId xmlns:a16="http://schemas.microsoft.com/office/drawing/2014/main" id="{CEDF8ED7-5958-4083-A35C-9C485432AC9A}"/>
                      </a:ext>
                    </a:extLst>
                  </p:cNvPr>
                  <p:cNvGrpSpPr/>
                  <p:nvPr/>
                </p:nvGrpSpPr>
                <p:grpSpPr>
                  <a:xfrm>
                    <a:off x="1667435" y="4258264"/>
                    <a:ext cx="903641" cy="369332"/>
                    <a:chOff x="2302137" y="4550485"/>
                    <a:chExt cx="839096" cy="430306"/>
                  </a:xfrm>
                </p:grpSpPr>
                <p:cxnSp>
                  <p:nvCxnSpPr>
                    <p:cNvPr id="7" name="Rechte verbindingslijn 6">
                      <a:extLst>
                        <a:ext uri="{FF2B5EF4-FFF2-40B4-BE49-F238E27FC236}">
                          <a16:creationId xmlns:a16="http://schemas.microsoft.com/office/drawing/2014/main" id="{5A210B3B-9206-4163-AE95-FE7126F3719C}"/>
                        </a:ext>
                      </a:extLst>
                    </p:cNvPr>
                    <p:cNvCxnSpPr/>
                    <p:nvPr/>
                  </p:nvCxnSpPr>
                  <p:spPr>
                    <a:xfrm flipH="1" flipV="1">
                      <a:off x="2721685" y="4550485"/>
                      <a:ext cx="419548" cy="430306"/>
                    </a:xfrm>
                    <a:prstGeom prst="line">
                      <a:avLst/>
                    </a:prstGeom>
                  </p:spPr>
                  <p:style>
                    <a:lnRef idx="1">
                      <a:schemeClr val="dk1"/>
                    </a:lnRef>
                    <a:fillRef idx="0">
                      <a:schemeClr val="dk1"/>
                    </a:fillRef>
                    <a:effectRef idx="0">
                      <a:schemeClr val="dk1"/>
                    </a:effectRef>
                    <a:fontRef idx="minor">
                      <a:schemeClr val="tx1"/>
                    </a:fontRef>
                  </p:style>
                </p:cxnSp>
                <p:cxnSp>
                  <p:nvCxnSpPr>
                    <p:cNvPr id="8" name="Rechte verbindingslijn 7">
                      <a:extLst>
                        <a:ext uri="{FF2B5EF4-FFF2-40B4-BE49-F238E27FC236}">
                          <a16:creationId xmlns:a16="http://schemas.microsoft.com/office/drawing/2014/main" id="{2954D423-8B4C-44D9-A2FC-D41AF4B37222}"/>
                        </a:ext>
                      </a:extLst>
                    </p:cNvPr>
                    <p:cNvCxnSpPr>
                      <a:cxnSpLocks/>
                    </p:cNvCxnSpPr>
                    <p:nvPr/>
                  </p:nvCxnSpPr>
                  <p:spPr>
                    <a:xfrm flipV="1">
                      <a:off x="2302137" y="4550485"/>
                      <a:ext cx="419548" cy="430306"/>
                    </a:xfrm>
                    <a:prstGeom prst="line">
                      <a:avLst/>
                    </a:prstGeom>
                  </p:spPr>
                  <p:style>
                    <a:lnRef idx="1">
                      <a:schemeClr val="dk1"/>
                    </a:lnRef>
                    <a:fillRef idx="0">
                      <a:schemeClr val="dk1"/>
                    </a:fillRef>
                    <a:effectRef idx="0">
                      <a:schemeClr val="dk1"/>
                    </a:effectRef>
                    <a:fontRef idx="minor">
                      <a:schemeClr val="tx1"/>
                    </a:fontRef>
                  </p:style>
                </p:cxnSp>
              </p:grpSp>
              <p:sp>
                <p:nvSpPr>
                  <p:cNvPr id="11" name="Tekstvak 10">
                    <a:extLst>
                      <a:ext uri="{FF2B5EF4-FFF2-40B4-BE49-F238E27FC236}">
                        <a16:creationId xmlns:a16="http://schemas.microsoft.com/office/drawing/2014/main" id="{0E197021-C68D-4D57-9A7E-DDC47D3C3000}"/>
                      </a:ext>
                    </a:extLst>
                  </p:cNvPr>
                  <p:cNvSpPr txBox="1"/>
                  <p:nvPr/>
                </p:nvSpPr>
                <p:spPr>
                  <a:xfrm>
                    <a:off x="1301675" y="4659854"/>
                    <a:ext cx="419548" cy="461665"/>
                  </a:xfrm>
                  <a:prstGeom prst="rect">
                    <a:avLst/>
                  </a:prstGeom>
                  <a:noFill/>
                </p:spPr>
                <p:txBody>
                  <a:bodyPr wrap="square" rtlCol="0">
                    <a:spAutoFit/>
                  </a:bodyPr>
                  <a:lstStyle/>
                  <a:p>
                    <a:r>
                      <a:rPr lang="nl-NL" sz="2400" dirty="0">
                        <a:latin typeface="Brill" panose="020F0602050406030203" pitchFamily="34" charset="0"/>
                        <a:ea typeface="Brill" panose="020F0602050406030203" pitchFamily="34" charset="0"/>
                      </a:rPr>
                      <a:t>v</a:t>
                    </a:r>
                    <a:endParaRPr lang="nl-NL" sz="2400" dirty="0"/>
                  </a:p>
                </p:txBody>
              </p:sp>
              <p:sp>
                <p:nvSpPr>
                  <p:cNvPr id="12" name="Tekstvak 11">
                    <a:extLst>
                      <a:ext uri="{FF2B5EF4-FFF2-40B4-BE49-F238E27FC236}">
                        <a16:creationId xmlns:a16="http://schemas.microsoft.com/office/drawing/2014/main" id="{8417CF0B-1BA2-48D7-BAA5-56003E640D76}"/>
                      </a:ext>
                    </a:extLst>
                  </p:cNvPr>
                  <p:cNvSpPr txBox="1"/>
                  <p:nvPr/>
                </p:nvSpPr>
                <p:spPr>
                  <a:xfrm>
                    <a:off x="1893345" y="3796599"/>
                    <a:ext cx="742277" cy="461665"/>
                  </a:xfrm>
                  <a:prstGeom prst="rect">
                    <a:avLst/>
                  </a:prstGeom>
                  <a:noFill/>
                </p:spPr>
                <p:txBody>
                  <a:bodyPr wrap="square" rtlCol="0">
                    <a:spAutoFit/>
                  </a:bodyPr>
                  <a:lstStyle/>
                  <a:p>
                    <a:r>
                      <a:rPr lang="nl-NL" sz="2400" dirty="0" err="1">
                        <a:latin typeface="Brill" panose="020F0602050406030203" pitchFamily="34" charset="0"/>
                        <a:ea typeface="Brill" panose="020F0602050406030203" pitchFamily="34" charset="0"/>
                      </a:rPr>
                      <a:t>vP</a:t>
                    </a:r>
                    <a:endParaRPr lang="nl-NL" sz="2400" dirty="0"/>
                  </a:p>
                </p:txBody>
              </p:sp>
            </p:grpSp>
            <p:grpSp>
              <p:nvGrpSpPr>
                <p:cNvPr id="17" name="Groep 16">
                  <a:extLst>
                    <a:ext uri="{FF2B5EF4-FFF2-40B4-BE49-F238E27FC236}">
                      <a16:creationId xmlns:a16="http://schemas.microsoft.com/office/drawing/2014/main" id="{67D7714F-DBAA-4460-B262-A64F538F936A}"/>
                    </a:ext>
                  </a:extLst>
                </p:cNvPr>
                <p:cNvGrpSpPr/>
                <p:nvPr/>
              </p:nvGrpSpPr>
              <p:grpSpPr>
                <a:xfrm>
                  <a:off x="838200" y="2980748"/>
                  <a:ext cx="1539240" cy="1341049"/>
                  <a:chOff x="1301675" y="3780470"/>
                  <a:chExt cx="1539240" cy="1341049"/>
                </a:xfrm>
              </p:grpSpPr>
              <p:grpSp>
                <p:nvGrpSpPr>
                  <p:cNvPr id="18" name="Groep 17">
                    <a:extLst>
                      <a:ext uri="{FF2B5EF4-FFF2-40B4-BE49-F238E27FC236}">
                        <a16:creationId xmlns:a16="http://schemas.microsoft.com/office/drawing/2014/main" id="{1811CD84-AE91-4D97-923F-DC8414B248FF}"/>
                      </a:ext>
                    </a:extLst>
                  </p:cNvPr>
                  <p:cNvGrpSpPr/>
                  <p:nvPr/>
                </p:nvGrpSpPr>
                <p:grpSpPr>
                  <a:xfrm>
                    <a:off x="1667435" y="4258264"/>
                    <a:ext cx="903641" cy="369332"/>
                    <a:chOff x="2302137" y="4550485"/>
                    <a:chExt cx="839096" cy="430306"/>
                  </a:xfrm>
                </p:grpSpPr>
                <p:cxnSp>
                  <p:nvCxnSpPr>
                    <p:cNvPr id="21" name="Rechte verbindingslijn 20">
                      <a:extLst>
                        <a:ext uri="{FF2B5EF4-FFF2-40B4-BE49-F238E27FC236}">
                          <a16:creationId xmlns:a16="http://schemas.microsoft.com/office/drawing/2014/main" id="{91D00728-2CC3-4C33-AE13-C58C80BC219B}"/>
                        </a:ext>
                      </a:extLst>
                    </p:cNvPr>
                    <p:cNvCxnSpPr/>
                    <p:nvPr/>
                  </p:nvCxnSpPr>
                  <p:spPr>
                    <a:xfrm flipH="1" flipV="1">
                      <a:off x="2721685" y="4550485"/>
                      <a:ext cx="419548" cy="430306"/>
                    </a:xfrm>
                    <a:prstGeom prst="line">
                      <a:avLst/>
                    </a:prstGeom>
                  </p:spPr>
                  <p:style>
                    <a:lnRef idx="1">
                      <a:schemeClr val="dk1"/>
                    </a:lnRef>
                    <a:fillRef idx="0">
                      <a:schemeClr val="dk1"/>
                    </a:fillRef>
                    <a:effectRef idx="0">
                      <a:schemeClr val="dk1"/>
                    </a:effectRef>
                    <a:fontRef idx="minor">
                      <a:schemeClr val="tx1"/>
                    </a:fontRef>
                  </p:style>
                </p:cxnSp>
                <p:cxnSp>
                  <p:nvCxnSpPr>
                    <p:cNvPr id="22" name="Rechte verbindingslijn 21">
                      <a:extLst>
                        <a:ext uri="{FF2B5EF4-FFF2-40B4-BE49-F238E27FC236}">
                          <a16:creationId xmlns:a16="http://schemas.microsoft.com/office/drawing/2014/main" id="{A70CAE74-DEFD-4989-A53A-A0FF9AEE4D70}"/>
                        </a:ext>
                      </a:extLst>
                    </p:cNvPr>
                    <p:cNvCxnSpPr>
                      <a:cxnSpLocks/>
                    </p:cNvCxnSpPr>
                    <p:nvPr/>
                  </p:nvCxnSpPr>
                  <p:spPr>
                    <a:xfrm flipV="1">
                      <a:off x="2302137" y="4550485"/>
                      <a:ext cx="419548" cy="430306"/>
                    </a:xfrm>
                    <a:prstGeom prst="line">
                      <a:avLst/>
                    </a:prstGeom>
                  </p:spPr>
                  <p:style>
                    <a:lnRef idx="1">
                      <a:schemeClr val="dk1"/>
                    </a:lnRef>
                    <a:fillRef idx="0">
                      <a:schemeClr val="dk1"/>
                    </a:fillRef>
                    <a:effectRef idx="0">
                      <a:schemeClr val="dk1"/>
                    </a:effectRef>
                    <a:fontRef idx="minor">
                      <a:schemeClr val="tx1"/>
                    </a:fontRef>
                  </p:style>
                </p:cxnSp>
              </p:grpSp>
              <p:sp>
                <p:nvSpPr>
                  <p:cNvPr id="19" name="Tekstvak 18">
                    <a:extLst>
                      <a:ext uri="{FF2B5EF4-FFF2-40B4-BE49-F238E27FC236}">
                        <a16:creationId xmlns:a16="http://schemas.microsoft.com/office/drawing/2014/main" id="{3EF23FD6-ADB3-4669-9C90-5004B7CE5070}"/>
                      </a:ext>
                    </a:extLst>
                  </p:cNvPr>
                  <p:cNvSpPr txBox="1"/>
                  <p:nvPr/>
                </p:nvSpPr>
                <p:spPr>
                  <a:xfrm>
                    <a:off x="1301675" y="4659854"/>
                    <a:ext cx="990600" cy="461665"/>
                  </a:xfrm>
                  <a:prstGeom prst="rect">
                    <a:avLst/>
                  </a:prstGeom>
                  <a:noFill/>
                </p:spPr>
                <p:txBody>
                  <a:bodyPr wrap="square" rtlCol="0">
                    <a:spAutoFit/>
                  </a:bodyPr>
                  <a:lstStyle/>
                  <a:p>
                    <a:r>
                      <a:rPr lang="nl-NL" sz="2400" dirty="0">
                        <a:latin typeface="Brill" panose="020F0602050406030203" pitchFamily="34" charset="0"/>
                        <a:ea typeface="Brill" panose="020F0602050406030203" pitchFamily="34" charset="0"/>
                      </a:rPr>
                      <a:t>Voice</a:t>
                    </a:r>
                    <a:endParaRPr lang="nl-NL" sz="2400" dirty="0"/>
                  </a:p>
                </p:txBody>
              </p:sp>
              <p:sp>
                <p:nvSpPr>
                  <p:cNvPr id="20" name="Tekstvak 19">
                    <a:extLst>
                      <a:ext uri="{FF2B5EF4-FFF2-40B4-BE49-F238E27FC236}">
                        <a16:creationId xmlns:a16="http://schemas.microsoft.com/office/drawing/2014/main" id="{D19DCB48-D308-49DF-ACEF-9387A71589C5}"/>
                      </a:ext>
                    </a:extLst>
                  </p:cNvPr>
                  <p:cNvSpPr txBox="1"/>
                  <p:nvPr/>
                </p:nvSpPr>
                <p:spPr>
                  <a:xfrm>
                    <a:off x="1635163" y="3780470"/>
                    <a:ext cx="1205752" cy="461665"/>
                  </a:xfrm>
                  <a:prstGeom prst="rect">
                    <a:avLst/>
                  </a:prstGeom>
                  <a:noFill/>
                </p:spPr>
                <p:txBody>
                  <a:bodyPr wrap="square" rtlCol="0">
                    <a:spAutoFit/>
                  </a:bodyPr>
                  <a:lstStyle/>
                  <a:p>
                    <a:r>
                      <a:rPr lang="nl-NL" sz="2400" dirty="0" err="1">
                        <a:latin typeface="Brill" panose="020F0602050406030203" pitchFamily="34" charset="0"/>
                        <a:ea typeface="Brill" panose="020F0602050406030203" pitchFamily="34" charset="0"/>
                      </a:rPr>
                      <a:t>VoiceP</a:t>
                    </a:r>
                    <a:endParaRPr lang="nl-NL" sz="2400" dirty="0"/>
                  </a:p>
                </p:txBody>
              </p:sp>
            </p:grpSp>
          </p:grpSp>
        </p:grpSp>
        <p:grpSp>
          <p:nvGrpSpPr>
            <p:cNvPr id="28" name="Groep 27">
              <a:extLst>
                <a:ext uri="{FF2B5EF4-FFF2-40B4-BE49-F238E27FC236}">
                  <a16:creationId xmlns:a16="http://schemas.microsoft.com/office/drawing/2014/main" id="{0A1E34D4-2AAD-40D0-A96D-F48C84EFE8EE}"/>
                </a:ext>
              </a:extLst>
            </p:cNvPr>
            <p:cNvGrpSpPr/>
            <p:nvPr/>
          </p:nvGrpSpPr>
          <p:grpSpPr>
            <a:xfrm>
              <a:off x="706198" y="2700856"/>
              <a:ext cx="1496880" cy="1716560"/>
              <a:chOff x="1074196" y="3730915"/>
              <a:chExt cx="1496880" cy="1716560"/>
            </a:xfrm>
          </p:grpSpPr>
          <p:grpSp>
            <p:nvGrpSpPr>
              <p:cNvPr id="35" name="Groep 34">
                <a:extLst>
                  <a:ext uri="{FF2B5EF4-FFF2-40B4-BE49-F238E27FC236}">
                    <a16:creationId xmlns:a16="http://schemas.microsoft.com/office/drawing/2014/main" id="{72F0863C-4BA0-42C5-A44C-BE0A53735809}"/>
                  </a:ext>
                </a:extLst>
              </p:cNvPr>
              <p:cNvGrpSpPr/>
              <p:nvPr/>
            </p:nvGrpSpPr>
            <p:grpSpPr>
              <a:xfrm>
                <a:off x="1667435" y="4258264"/>
                <a:ext cx="903641" cy="369332"/>
                <a:chOff x="2302137" y="4550485"/>
                <a:chExt cx="839096" cy="430306"/>
              </a:xfrm>
            </p:grpSpPr>
            <p:cxnSp>
              <p:nvCxnSpPr>
                <p:cNvPr id="38" name="Rechte verbindingslijn 37">
                  <a:extLst>
                    <a:ext uri="{FF2B5EF4-FFF2-40B4-BE49-F238E27FC236}">
                      <a16:creationId xmlns:a16="http://schemas.microsoft.com/office/drawing/2014/main" id="{570CDBD3-9FAE-4EAE-B04F-1065EA1C54C0}"/>
                    </a:ext>
                  </a:extLst>
                </p:cNvPr>
                <p:cNvCxnSpPr/>
                <p:nvPr/>
              </p:nvCxnSpPr>
              <p:spPr>
                <a:xfrm flipH="1" flipV="1">
                  <a:off x="2721685" y="4550485"/>
                  <a:ext cx="419548" cy="430306"/>
                </a:xfrm>
                <a:prstGeom prst="line">
                  <a:avLst/>
                </a:prstGeom>
              </p:spPr>
              <p:style>
                <a:lnRef idx="1">
                  <a:schemeClr val="dk1"/>
                </a:lnRef>
                <a:fillRef idx="0">
                  <a:schemeClr val="dk1"/>
                </a:fillRef>
                <a:effectRef idx="0">
                  <a:schemeClr val="dk1"/>
                </a:effectRef>
                <a:fontRef idx="minor">
                  <a:schemeClr val="tx1"/>
                </a:fontRef>
              </p:style>
            </p:cxnSp>
            <p:cxnSp>
              <p:nvCxnSpPr>
                <p:cNvPr id="39" name="Rechte verbindingslijn 38">
                  <a:extLst>
                    <a:ext uri="{FF2B5EF4-FFF2-40B4-BE49-F238E27FC236}">
                      <a16:creationId xmlns:a16="http://schemas.microsoft.com/office/drawing/2014/main" id="{C2A847AE-453C-4F85-9A61-255174B2EB2E}"/>
                    </a:ext>
                  </a:extLst>
                </p:cNvPr>
                <p:cNvCxnSpPr>
                  <a:cxnSpLocks/>
                </p:cNvCxnSpPr>
                <p:nvPr/>
              </p:nvCxnSpPr>
              <p:spPr>
                <a:xfrm flipV="1">
                  <a:off x="2302137" y="4550485"/>
                  <a:ext cx="419548" cy="430306"/>
                </a:xfrm>
                <a:prstGeom prst="line">
                  <a:avLst/>
                </a:prstGeom>
              </p:spPr>
              <p:style>
                <a:lnRef idx="1">
                  <a:schemeClr val="dk1"/>
                </a:lnRef>
                <a:fillRef idx="0">
                  <a:schemeClr val="dk1"/>
                </a:fillRef>
                <a:effectRef idx="0">
                  <a:schemeClr val="dk1"/>
                </a:effectRef>
                <a:fontRef idx="minor">
                  <a:schemeClr val="tx1"/>
                </a:fontRef>
              </p:style>
            </p:cxnSp>
          </p:grpSp>
          <p:sp>
            <p:nvSpPr>
              <p:cNvPr id="36" name="Tekstvak 35">
                <a:extLst>
                  <a:ext uri="{FF2B5EF4-FFF2-40B4-BE49-F238E27FC236}">
                    <a16:creationId xmlns:a16="http://schemas.microsoft.com/office/drawing/2014/main" id="{22F276FF-53C3-4CF2-91D5-5C793A6781AC}"/>
                  </a:ext>
                </a:extLst>
              </p:cNvPr>
              <p:cNvSpPr txBox="1"/>
              <p:nvPr/>
            </p:nvSpPr>
            <p:spPr>
              <a:xfrm>
                <a:off x="1074196" y="4616478"/>
                <a:ext cx="983430" cy="830997"/>
              </a:xfrm>
              <a:prstGeom prst="rect">
                <a:avLst/>
              </a:prstGeom>
              <a:noFill/>
            </p:spPr>
            <p:txBody>
              <a:bodyPr wrap="square" rtlCol="0">
                <a:spAutoFit/>
              </a:bodyPr>
              <a:lstStyle/>
              <a:p>
                <a:r>
                  <a:rPr lang="nl-NL" sz="2400" dirty="0">
                    <a:latin typeface="Brill" panose="020F0602050406030203" pitchFamily="34" charset="0"/>
                    <a:ea typeface="Brill" panose="020F0602050406030203" pitchFamily="34" charset="0"/>
                  </a:rPr>
                  <a:t>     A</a:t>
                </a:r>
              </a:p>
              <a:p>
                <a:r>
                  <a:rPr lang="nl-NL" sz="2400" i="1" dirty="0">
                    <a:latin typeface="Brill" panose="020F0602050406030203" pitchFamily="34" charset="0"/>
                    <a:ea typeface="Brill" panose="020F0602050406030203" pitchFamily="34" charset="0"/>
                  </a:rPr>
                  <a:t>-end</a:t>
                </a:r>
                <a:endParaRPr lang="nl-NL" sz="2400" i="1" dirty="0"/>
              </a:p>
            </p:txBody>
          </p:sp>
          <p:sp>
            <p:nvSpPr>
              <p:cNvPr id="37" name="Tekstvak 36">
                <a:extLst>
                  <a:ext uri="{FF2B5EF4-FFF2-40B4-BE49-F238E27FC236}">
                    <a16:creationId xmlns:a16="http://schemas.microsoft.com/office/drawing/2014/main" id="{F04C744A-3C0F-4EBA-81E7-57353A7AE101}"/>
                  </a:ext>
                </a:extLst>
              </p:cNvPr>
              <p:cNvSpPr txBox="1"/>
              <p:nvPr/>
            </p:nvSpPr>
            <p:spPr>
              <a:xfrm>
                <a:off x="1893345" y="3730915"/>
                <a:ext cx="559175" cy="461665"/>
              </a:xfrm>
              <a:prstGeom prst="rect">
                <a:avLst/>
              </a:prstGeom>
              <a:noFill/>
            </p:spPr>
            <p:txBody>
              <a:bodyPr wrap="square" rtlCol="0">
                <a:spAutoFit/>
              </a:bodyPr>
              <a:lstStyle/>
              <a:p>
                <a:r>
                  <a:rPr lang="nl-NL" sz="2400" dirty="0">
                    <a:latin typeface="Brill" panose="020F0602050406030203" pitchFamily="34" charset="0"/>
                    <a:ea typeface="Brill" panose="020F0602050406030203" pitchFamily="34" charset="0"/>
                  </a:rPr>
                  <a:t>AP</a:t>
                </a:r>
                <a:endParaRPr lang="nl-NL" sz="2400" dirty="0"/>
              </a:p>
            </p:txBody>
          </p:sp>
        </p:grpSp>
      </p:grpSp>
      <p:grpSp>
        <p:nvGrpSpPr>
          <p:cNvPr id="85" name="Groep 84">
            <a:extLst>
              <a:ext uri="{FF2B5EF4-FFF2-40B4-BE49-F238E27FC236}">
                <a16:creationId xmlns:a16="http://schemas.microsoft.com/office/drawing/2014/main" id="{4B6E655A-61A0-4958-BF7A-2E355B65A13C}"/>
              </a:ext>
            </a:extLst>
          </p:cNvPr>
          <p:cNvGrpSpPr/>
          <p:nvPr/>
        </p:nvGrpSpPr>
        <p:grpSpPr>
          <a:xfrm>
            <a:off x="5917926" y="3118357"/>
            <a:ext cx="3116580" cy="2979708"/>
            <a:chOff x="3806415" y="3101019"/>
            <a:chExt cx="3116580" cy="2979708"/>
          </a:xfrm>
        </p:grpSpPr>
        <p:grpSp>
          <p:nvGrpSpPr>
            <p:cNvPr id="76" name="Groep 75">
              <a:extLst>
                <a:ext uri="{FF2B5EF4-FFF2-40B4-BE49-F238E27FC236}">
                  <a16:creationId xmlns:a16="http://schemas.microsoft.com/office/drawing/2014/main" id="{4E77B83F-23D2-4E83-AEC2-86A27886F0E4}"/>
                </a:ext>
              </a:extLst>
            </p:cNvPr>
            <p:cNvGrpSpPr/>
            <p:nvPr/>
          </p:nvGrpSpPr>
          <p:grpSpPr>
            <a:xfrm>
              <a:off x="4606960" y="4017143"/>
              <a:ext cx="2316035" cy="2063584"/>
              <a:chOff x="4294094" y="2910000"/>
              <a:chExt cx="2316035" cy="2063584"/>
            </a:xfrm>
          </p:grpSpPr>
          <p:grpSp>
            <p:nvGrpSpPr>
              <p:cNvPr id="40" name="Groep 39">
                <a:extLst>
                  <a:ext uri="{FF2B5EF4-FFF2-40B4-BE49-F238E27FC236}">
                    <a16:creationId xmlns:a16="http://schemas.microsoft.com/office/drawing/2014/main" id="{B9CE9D5F-2CDC-49AB-A268-34D988CB9A06}"/>
                  </a:ext>
                </a:extLst>
              </p:cNvPr>
              <p:cNvGrpSpPr/>
              <p:nvPr/>
            </p:nvGrpSpPr>
            <p:grpSpPr>
              <a:xfrm>
                <a:off x="4294094" y="2910000"/>
                <a:ext cx="1543722" cy="2063584"/>
                <a:chOff x="1301674" y="3796599"/>
                <a:chExt cx="1543722" cy="2063584"/>
              </a:xfrm>
            </p:grpSpPr>
            <p:grpSp>
              <p:nvGrpSpPr>
                <p:cNvPr id="41" name="Groep 40">
                  <a:extLst>
                    <a:ext uri="{FF2B5EF4-FFF2-40B4-BE49-F238E27FC236}">
                      <a16:creationId xmlns:a16="http://schemas.microsoft.com/office/drawing/2014/main" id="{49D670E7-4FA1-438B-91A5-F33BE03560BB}"/>
                    </a:ext>
                  </a:extLst>
                </p:cNvPr>
                <p:cNvGrpSpPr/>
                <p:nvPr/>
              </p:nvGrpSpPr>
              <p:grpSpPr>
                <a:xfrm>
                  <a:off x="1667435" y="4258264"/>
                  <a:ext cx="903641" cy="369332"/>
                  <a:chOff x="2302137" y="4550485"/>
                  <a:chExt cx="839096" cy="430306"/>
                </a:xfrm>
              </p:grpSpPr>
              <p:cxnSp>
                <p:nvCxnSpPr>
                  <p:cNvPr id="44" name="Rechte verbindingslijn 43">
                    <a:extLst>
                      <a:ext uri="{FF2B5EF4-FFF2-40B4-BE49-F238E27FC236}">
                        <a16:creationId xmlns:a16="http://schemas.microsoft.com/office/drawing/2014/main" id="{9CCBEABD-F419-4AAE-9CE8-C3F2D35A3273}"/>
                      </a:ext>
                    </a:extLst>
                  </p:cNvPr>
                  <p:cNvCxnSpPr/>
                  <p:nvPr/>
                </p:nvCxnSpPr>
                <p:spPr>
                  <a:xfrm flipH="1" flipV="1">
                    <a:off x="2721685" y="4550485"/>
                    <a:ext cx="419548" cy="430306"/>
                  </a:xfrm>
                  <a:prstGeom prst="line">
                    <a:avLst/>
                  </a:prstGeom>
                </p:spPr>
                <p:style>
                  <a:lnRef idx="1">
                    <a:schemeClr val="dk1"/>
                  </a:lnRef>
                  <a:fillRef idx="0">
                    <a:schemeClr val="dk1"/>
                  </a:fillRef>
                  <a:effectRef idx="0">
                    <a:schemeClr val="dk1"/>
                  </a:effectRef>
                  <a:fontRef idx="minor">
                    <a:schemeClr val="tx1"/>
                  </a:fontRef>
                </p:style>
              </p:cxnSp>
              <p:cxnSp>
                <p:nvCxnSpPr>
                  <p:cNvPr id="45" name="Rechte verbindingslijn 44">
                    <a:extLst>
                      <a:ext uri="{FF2B5EF4-FFF2-40B4-BE49-F238E27FC236}">
                        <a16:creationId xmlns:a16="http://schemas.microsoft.com/office/drawing/2014/main" id="{D082A404-039A-4549-86D1-BE199C942F5F}"/>
                      </a:ext>
                    </a:extLst>
                  </p:cNvPr>
                  <p:cNvCxnSpPr>
                    <a:cxnSpLocks/>
                  </p:cNvCxnSpPr>
                  <p:nvPr/>
                </p:nvCxnSpPr>
                <p:spPr>
                  <a:xfrm flipV="1">
                    <a:off x="2302137" y="4550485"/>
                    <a:ext cx="419548" cy="430306"/>
                  </a:xfrm>
                  <a:prstGeom prst="line">
                    <a:avLst/>
                  </a:prstGeom>
                </p:spPr>
                <p:style>
                  <a:lnRef idx="1">
                    <a:schemeClr val="dk1"/>
                  </a:lnRef>
                  <a:fillRef idx="0">
                    <a:schemeClr val="dk1"/>
                  </a:fillRef>
                  <a:effectRef idx="0">
                    <a:schemeClr val="dk1"/>
                  </a:effectRef>
                  <a:fontRef idx="minor">
                    <a:schemeClr val="tx1"/>
                  </a:fontRef>
                </p:style>
              </p:cxnSp>
            </p:grpSp>
            <p:sp>
              <p:nvSpPr>
                <p:cNvPr id="42" name="Tekstvak 41">
                  <a:extLst>
                    <a:ext uri="{FF2B5EF4-FFF2-40B4-BE49-F238E27FC236}">
                      <a16:creationId xmlns:a16="http://schemas.microsoft.com/office/drawing/2014/main" id="{51A099FA-0861-468D-B4FE-53CFB0C6F89D}"/>
                    </a:ext>
                  </a:extLst>
                </p:cNvPr>
                <p:cNvSpPr txBox="1"/>
                <p:nvPr/>
              </p:nvSpPr>
              <p:spPr>
                <a:xfrm>
                  <a:off x="1301674" y="4659854"/>
                  <a:ext cx="800551" cy="1200329"/>
                </a:xfrm>
                <a:prstGeom prst="rect">
                  <a:avLst/>
                </a:prstGeom>
                <a:noFill/>
              </p:spPr>
              <p:txBody>
                <a:bodyPr wrap="square" rtlCol="0">
                  <a:spAutoFit/>
                </a:bodyPr>
                <a:lstStyle/>
                <a:p>
                  <a:r>
                    <a:rPr lang="nl-NL" sz="2400" dirty="0">
                      <a:latin typeface="Brill" panose="020F0602050406030203" pitchFamily="34" charset="0"/>
                      <a:ea typeface="Brill" panose="020F0602050406030203" pitchFamily="34" charset="0"/>
                    </a:rPr>
                    <a:t>A</a:t>
                  </a:r>
                </a:p>
                <a:p>
                  <a:r>
                    <a:rPr lang="nl-NL" sz="2400" i="1" dirty="0">
                      <a:solidFill>
                        <a:schemeClr val="accent1"/>
                      </a:solidFill>
                      <a:latin typeface="Brill" panose="020F0602050406030203" pitchFamily="34" charset="0"/>
                      <a:ea typeface="Brill" panose="020F0602050406030203" pitchFamily="34" charset="0"/>
                    </a:rPr>
                    <a:t>-end</a:t>
                  </a:r>
                </a:p>
                <a:p>
                  <a:r>
                    <a:rPr lang="nl-NL" sz="2400" i="1" dirty="0">
                      <a:solidFill>
                        <a:schemeClr val="accent6">
                          <a:lumMod val="75000"/>
                        </a:schemeClr>
                      </a:solidFill>
                      <a:latin typeface="Brill" panose="020F0602050406030203" pitchFamily="34" charset="0"/>
                      <a:ea typeface="Brill" panose="020F0602050406030203" pitchFamily="34" charset="0"/>
                    </a:rPr>
                    <a:t>-</a:t>
                  </a:r>
                  <a:r>
                    <a:rPr lang="nl-NL" sz="2400" i="1" dirty="0" err="1">
                      <a:solidFill>
                        <a:schemeClr val="accent6">
                          <a:lumMod val="75000"/>
                        </a:schemeClr>
                      </a:solidFill>
                      <a:latin typeface="Brill" panose="020F0602050406030203" pitchFamily="34" charset="0"/>
                      <a:ea typeface="Brill" panose="020F0602050406030203" pitchFamily="34" charset="0"/>
                    </a:rPr>
                    <a:t>elijk</a:t>
                  </a:r>
                  <a:endParaRPr lang="nl-NL" sz="2400" i="1" dirty="0">
                    <a:solidFill>
                      <a:schemeClr val="accent6">
                        <a:lumMod val="75000"/>
                      </a:schemeClr>
                    </a:solidFill>
                  </a:endParaRPr>
                </a:p>
              </p:txBody>
            </p:sp>
            <p:sp>
              <p:nvSpPr>
                <p:cNvPr id="43" name="Tekstvak 42">
                  <a:extLst>
                    <a:ext uri="{FF2B5EF4-FFF2-40B4-BE49-F238E27FC236}">
                      <a16:creationId xmlns:a16="http://schemas.microsoft.com/office/drawing/2014/main" id="{E6C978EB-9853-4153-BC9E-F141FAEC5F4C}"/>
                    </a:ext>
                  </a:extLst>
                </p:cNvPr>
                <p:cNvSpPr txBox="1"/>
                <p:nvPr/>
              </p:nvSpPr>
              <p:spPr>
                <a:xfrm>
                  <a:off x="1893345" y="3796599"/>
                  <a:ext cx="952051" cy="461665"/>
                </a:xfrm>
                <a:prstGeom prst="rect">
                  <a:avLst/>
                </a:prstGeom>
                <a:noFill/>
              </p:spPr>
              <p:txBody>
                <a:bodyPr wrap="square" rtlCol="0">
                  <a:spAutoFit/>
                </a:bodyPr>
                <a:lstStyle/>
                <a:p>
                  <a:r>
                    <a:rPr lang="nl-NL" sz="2400" dirty="0">
                      <a:latin typeface="Brill" panose="020F0602050406030203" pitchFamily="34" charset="0"/>
                      <a:ea typeface="Brill" panose="020F0602050406030203" pitchFamily="34" charset="0"/>
                    </a:rPr>
                    <a:t>AP</a:t>
                  </a:r>
                  <a:endParaRPr lang="nl-NL" sz="2400" dirty="0"/>
                </a:p>
              </p:txBody>
            </p:sp>
          </p:grpSp>
          <p:sp>
            <p:nvSpPr>
              <p:cNvPr id="46" name="Tekstvak 45">
                <a:extLst>
                  <a:ext uri="{FF2B5EF4-FFF2-40B4-BE49-F238E27FC236}">
                    <a16:creationId xmlns:a16="http://schemas.microsoft.com/office/drawing/2014/main" id="{B77EB034-12C9-4055-9EB2-20B30AEAE7C8}"/>
                  </a:ext>
                </a:extLst>
              </p:cNvPr>
              <p:cNvSpPr txBox="1"/>
              <p:nvPr/>
            </p:nvSpPr>
            <p:spPr>
              <a:xfrm>
                <a:off x="5490882" y="3740997"/>
                <a:ext cx="1119247" cy="1200329"/>
              </a:xfrm>
              <a:prstGeom prst="rect">
                <a:avLst/>
              </a:prstGeom>
              <a:noFill/>
            </p:spPr>
            <p:txBody>
              <a:bodyPr wrap="square" rtlCol="0">
                <a:spAutoFit/>
              </a:bodyPr>
              <a:lstStyle/>
              <a:p>
                <a:r>
                  <a:rPr lang="nl-NL" sz="2400" dirty="0">
                    <a:latin typeface="Brill" panose="020F0602050406030203" pitchFamily="34" charset="0"/>
                    <a:ea typeface="Brill" panose="020F0602050406030203" pitchFamily="34" charset="0"/>
                  </a:rPr>
                  <a:t>√</a:t>
                </a:r>
              </a:p>
              <a:p>
                <a:r>
                  <a:rPr lang="nl-NL" sz="2400" i="1" dirty="0">
                    <a:solidFill>
                      <a:schemeClr val="accent1"/>
                    </a:solidFill>
                    <a:latin typeface="Brill" panose="020F0602050406030203" pitchFamily="34" charset="0"/>
                    <a:ea typeface="Brill" panose="020F0602050406030203" pitchFamily="34" charset="0"/>
                  </a:rPr>
                  <a:t>speel</a:t>
                </a:r>
              </a:p>
              <a:p>
                <a:r>
                  <a:rPr lang="nl-NL" sz="2400" i="1" dirty="0" err="1">
                    <a:solidFill>
                      <a:schemeClr val="accent6">
                        <a:lumMod val="75000"/>
                      </a:schemeClr>
                    </a:solidFill>
                    <a:latin typeface="Brill" panose="020F0602050406030203" pitchFamily="34" charset="0"/>
                    <a:ea typeface="Brill" panose="020F0602050406030203" pitchFamily="34" charset="0"/>
                  </a:rPr>
                  <a:t>moog</a:t>
                </a:r>
                <a:endParaRPr lang="nl-NL" sz="2400" i="1" dirty="0">
                  <a:solidFill>
                    <a:schemeClr val="accent6">
                      <a:lumMod val="75000"/>
                    </a:schemeClr>
                  </a:solidFill>
                </a:endParaRPr>
              </a:p>
            </p:txBody>
          </p:sp>
        </p:grpSp>
        <p:grpSp>
          <p:nvGrpSpPr>
            <p:cNvPr id="78" name="Groep 77">
              <a:extLst>
                <a:ext uri="{FF2B5EF4-FFF2-40B4-BE49-F238E27FC236}">
                  <a16:creationId xmlns:a16="http://schemas.microsoft.com/office/drawing/2014/main" id="{A808C93E-802E-4937-99C7-06661CD4D962}"/>
                </a:ext>
              </a:extLst>
            </p:cNvPr>
            <p:cNvGrpSpPr/>
            <p:nvPr/>
          </p:nvGrpSpPr>
          <p:grpSpPr>
            <a:xfrm>
              <a:off x="3806415" y="3101019"/>
              <a:ext cx="1509436" cy="1694252"/>
              <a:chOff x="1135830" y="3796599"/>
              <a:chExt cx="1509436" cy="1694252"/>
            </a:xfrm>
          </p:grpSpPr>
          <p:grpSp>
            <p:nvGrpSpPr>
              <p:cNvPr id="80" name="Groep 79">
                <a:extLst>
                  <a:ext uri="{FF2B5EF4-FFF2-40B4-BE49-F238E27FC236}">
                    <a16:creationId xmlns:a16="http://schemas.microsoft.com/office/drawing/2014/main" id="{6426A6CE-74F2-4678-9416-A2AFB7D2ED42}"/>
                  </a:ext>
                </a:extLst>
              </p:cNvPr>
              <p:cNvGrpSpPr/>
              <p:nvPr/>
            </p:nvGrpSpPr>
            <p:grpSpPr>
              <a:xfrm>
                <a:off x="1667435" y="4258264"/>
                <a:ext cx="903641" cy="369332"/>
                <a:chOff x="2302137" y="4550485"/>
                <a:chExt cx="839096" cy="430306"/>
              </a:xfrm>
            </p:grpSpPr>
            <p:cxnSp>
              <p:nvCxnSpPr>
                <p:cNvPr id="83" name="Rechte verbindingslijn 82">
                  <a:extLst>
                    <a:ext uri="{FF2B5EF4-FFF2-40B4-BE49-F238E27FC236}">
                      <a16:creationId xmlns:a16="http://schemas.microsoft.com/office/drawing/2014/main" id="{CE033660-9179-459D-95C4-F1FB195EF6F1}"/>
                    </a:ext>
                  </a:extLst>
                </p:cNvPr>
                <p:cNvCxnSpPr/>
                <p:nvPr/>
              </p:nvCxnSpPr>
              <p:spPr>
                <a:xfrm flipH="1" flipV="1">
                  <a:off x="2721685" y="4550485"/>
                  <a:ext cx="419548" cy="430306"/>
                </a:xfrm>
                <a:prstGeom prst="line">
                  <a:avLst/>
                </a:prstGeom>
              </p:spPr>
              <p:style>
                <a:lnRef idx="1">
                  <a:schemeClr val="dk1"/>
                </a:lnRef>
                <a:fillRef idx="0">
                  <a:schemeClr val="dk1"/>
                </a:fillRef>
                <a:effectRef idx="0">
                  <a:schemeClr val="dk1"/>
                </a:effectRef>
                <a:fontRef idx="minor">
                  <a:schemeClr val="tx1"/>
                </a:fontRef>
              </p:style>
            </p:cxnSp>
            <p:cxnSp>
              <p:nvCxnSpPr>
                <p:cNvPr id="84" name="Rechte verbindingslijn 83">
                  <a:extLst>
                    <a:ext uri="{FF2B5EF4-FFF2-40B4-BE49-F238E27FC236}">
                      <a16:creationId xmlns:a16="http://schemas.microsoft.com/office/drawing/2014/main" id="{6801428F-E8AF-4859-8B1D-839C181624F1}"/>
                    </a:ext>
                  </a:extLst>
                </p:cNvPr>
                <p:cNvCxnSpPr>
                  <a:cxnSpLocks/>
                </p:cNvCxnSpPr>
                <p:nvPr/>
              </p:nvCxnSpPr>
              <p:spPr>
                <a:xfrm flipV="1">
                  <a:off x="2302137" y="4550485"/>
                  <a:ext cx="419548" cy="430306"/>
                </a:xfrm>
                <a:prstGeom prst="line">
                  <a:avLst/>
                </a:prstGeom>
              </p:spPr>
              <p:style>
                <a:lnRef idx="1">
                  <a:schemeClr val="dk1"/>
                </a:lnRef>
                <a:fillRef idx="0">
                  <a:schemeClr val="dk1"/>
                </a:fillRef>
                <a:effectRef idx="0">
                  <a:schemeClr val="dk1"/>
                </a:effectRef>
                <a:fontRef idx="minor">
                  <a:schemeClr val="tx1"/>
                </a:fontRef>
              </p:style>
            </p:cxnSp>
          </p:grpSp>
          <p:sp>
            <p:nvSpPr>
              <p:cNvPr id="81" name="Tekstvak 80">
                <a:extLst>
                  <a:ext uri="{FF2B5EF4-FFF2-40B4-BE49-F238E27FC236}">
                    <a16:creationId xmlns:a16="http://schemas.microsoft.com/office/drawing/2014/main" id="{9B9425DA-937B-4CD2-A431-52EE2C6F4C71}"/>
                  </a:ext>
                </a:extLst>
              </p:cNvPr>
              <p:cNvSpPr txBox="1"/>
              <p:nvPr/>
            </p:nvSpPr>
            <p:spPr>
              <a:xfrm>
                <a:off x="1135830" y="4659854"/>
                <a:ext cx="1301232" cy="830997"/>
              </a:xfrm>
              <a:prstGeom prst="rect">
                <a:avLst/>
              </a:prstGeom>
              <a:noFill/>
            </p:spPr>
            <p:txBody>
              <a:bodyPr wrap="square" rtlCol="0">
                <a:spAutoFit/>
              </a:bodyPr>
              <a:lstStyle/>
              <a:p>
                <a:r>
                  <a:rPr lang="nl-NL" sz="2400" dirty="0">
                    <a:latin typeface="Brill" panose="020F0602050406030203" pitchFamily="34" charset="0"/>
                    <a:ea typeface="Brill" panose="020F0602050406030203" pitchFamily="34" charset="0"/>
                  </a:rPr>
                  <a:t>Adv</a:t>
                </a:r>
              </a:p>
              <a:p>
                <a:r>
                  <a:rPr lang="nl-NL" sz="2400" i="1" dirty="0">
                    <a:latin typeface="Brill" panose="020F0602050406030203" pitchFamily="34" charset="0"/>
                    <a:ea typeface="Brill" panose="020F0602050406030203" pitchFamily="34" charset="0"/>
                  </a:rPr>
                  <a:t>-</a:t>
                </a:r>
                <a:r>
                  <a:rPr lang="nl-NL" sz="2400" i="1" dirty="0" err="1">
                    <a:latin typeface="Brill" panose="020F0602050406030203" pitchFamily="34" charset="0"/>
                    <a:ea typeface="Brill" panose="020F0602050406030203" pitchFamily="34" charset="0"/>
                  </a:rPr>
                  <a:t>erwijs</a:t>
                </a:r>
                <a:endParaRPr lang="nl-NL" sz="2400" i="1" dirty="0">
                  <a:latin typeface="Brill" panose="020F0602050406030203" pitchFamily="34" charset="0"/>
                  <a:ea typeface="Brill" panose="020F0602050406030203" pitchFamily="34" charset="0"/>
                </a:endParaRPr>
              </a:p>
            </p:txBody>
          </p:sp>
          <p:sp>
            <p:nvSpPr>
              <p:cNvPr id="82" name="Tekstvak 81">
                <a:extLst>
                  <a:ext uri="{FF2B5EF4-FFF2-40B4-BE49-F238E27FC236}">
                    <a16:creationId xmlns:a16="http://schemas.microsoft.com/office/drawing/2014/main" id="{8E596B45-9BA3-427B-95E0-B9C9654618D2}"/>
                  </a:ext>
                </a:extLst>
              </p:cNvPr>
              <p:cNvSpPr txBox="1"/>
              <p:nvPr/>
            </p:nvSpPr>
            <p:spPr>
              <a:xfrm>
                <a:off x="1693215" y="3796599"/>
                <a:ext cx="952051" cy="461665"/>
              </a:xfrm>
              <a:prstGeom prst="rect">
                <a:avLst/>
              </a:prstGeom>
              <a:noFill/>
            </p:spPr>
            <p:txBody>
              <a:bodyPr wrap="square" rtlCol="0">
                <a:spAutoFit/>
              </a:bodyPr>
              <a:lstStyle/>
              <a:p>
                <a:r>
                  <a:rPr lang="nl-NL" sz="2400" dirty="0" err="1">
                    <a:latin typeface="Brill" panose="020F0602050406030203" pitchFamily="34" charset="0"/>
                    <a:ea typeface="Brill" panose="020F0602050406030203" pitchFamily="34" charset="0"/>
                  </a:rPr>
                  <a:t>AdvP</a:t>
                </a:r>
                <a:endParaRPr lang="nl-NL" sz="2400" dirty="0"/>
              </a:p>
            </p:txBody>
          </p:sp>
        </p:grpSp>
      </p:grpSp>
    </p:spTree>
    <p:extLst>
      <p:ext uri="{BB962C8B-B14F-4D97-AF65-F5344CB8AC3E}">
        <p14:creationId xmlns:p14="http://schemas.microsoft.com/office/powerpoint/2010/main" val="3053187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0B63C0-E479-B290-0945-1870BD85428A}"/>
              </a:ext>
            </a:extLst>
          </p:cNvPr>
          <p:cNvSpPr>
            <a:spLocks noGrp="1"/>
          </p:cNvSpPr>
          <p:nvPr>
            <p:ph type="title"/>
          </p:nvPr>
        </p:nvSpPr>
        <p:spPr/>
        <p:txBody>
          <a:bodyPr/>
          <a:lstStyle/>
          <a:p>
            <a:r>
              <a:rPr lang="nl-BE" dirty="0"/>
              <a:t>A case-study: Dutch </a:t>
            </a:r>
            <a:r>
              <a:rPr lang="nl-BE" i="1" dirty="0"/>
              <a:t>–erwijs </a:t>
            </a:r>
            <a:r>
              <a:rPr lang="nl-BE" dirty="0"/>
              <a:t>adverbs</a:t>
            </a:r>
          </a:p>
        </p:txBody>
      </p:sp>
      <p:sp>
        <p:nvSpPr>
          <p:cNvPr id="3" name="Tijdelijke aanduiding voor inhoud 2">
            <a:extLst>
              <a:ext uri="{FF2B5EF4-FFF2-40B4-BE49-F238E27FC236}">
                <a16:creationId xmlns:a16="http://schemas.microsoft.com/office/drawing/2014/main" id="{19900CFE-B39D-EED1-F446-8C928C0FE93A}"/>
              </a:ext>
            </a:extLst>
          </p:cNvPr>
          <p:cNvSpPr>
            <a:spLocks noGrp="1"/>
          </p:cNvSpPr>
          <p:nvPr>
            <p:ph idx="1"/>
          </p:nvPr>
        </p:nvSpPr>
        <p:spPr/>
        <p:txBody>
          <a:bodyPr>
            <a:normAutofit fontScale="92500" lnSpcReduction="20000"/>
          </a:bodyPr>
          <a:lstStyle/>
          <a:p>
            <a:pPr marL="0" indent="0">
              <a:buNone/>
            </a:pPr>
            <a:r>
              <a:rPr lang="nl-BE" dirty="0" err="1"/>
              <a:t>Main</a:t>
            </a:r>
            <a:r>
              <a:rPr lang="nl-BE" dirty="0"/>
              <a:t> claims:</a:t>
            </a:r>
          </a:p>
          <a:p>
            <a:r>
              <a:rPr lang="nl-BE" i="1" dirty="0"/>
              <a:t>-erwijs </a:t>
            </a:r>
            <a:r>
              <a:rPr lang="nl-BE" dirty="0"/>
              <a:t>adverbs can realise a proper subset of the Cinquean adverbial projections</a:t>
            </a:r>
          </a:p>
          <a:p>
            <a:r>
              <a:rPr lang="nl-BE" dirty="0"/>
              <a:t>hence the question whether other suffixes are equivalent is imprecise</a:t>
            </a:r>
          </a:p>
          <a:p>
            <a:r>
              <a:rPr lang="nl-BE" dirty="0"/>
              <a:t>Contrary to appearances, </a:t>
            </a:r>
            <a:r>
              <a:rPr lang="nl-BE" i="1" dirty="0"/>
              <a:t>-erwijs </a:t>
            </a:r>
            <a:r>
              <a:rPr lang="nl-BE" dirty="0"/>
              <a:t>does not merge with true present participles with an event structure</a:t>
            </a:r>
          </a:p>
          <a:p>
            <a:r>
              <a:rPr lang="nl-BE" i="1" dirty="0"/>
              <a:t>-erwijs </a:t>
            </a:r>
            <a:r>
              <a:rPr lang="nl-BE" dirty="0"/>
              <a:t>only merges with adjectives</a:t>
            </a:r>
            <a:endParaRPr lang="nl-BE" i="1" dirty="0"/>
          </a:p>
          <a:p>
            <a:r>
              <a:rPr lang="nl-BE" i="1" dirty="0"/>
              <a:t>-erwijs </a:t>
            </a:r>
            <a:r>
              <a:rPr lang="nl-BE" dirty="0"/>
              <a:t>adverbs are not synonymous with present participles</a:t>
            </a:r>
          </a:p>
          <a:p>
            <a:pPr marL="0" indent="0">
              <a:buNone/>
            </a:pPr>
            <a:endParaRPr lang="nl-BE" dirty="0"/>
          </a:p>
          <a:p>
            <a:pPr marL="0" indent="0">
              <a:buNone/>
            </a:pPr>
            <a:r>
              <a:rPr lang="nl-BE" dirty="0"/>
              <a:t>In what follows, we study the </a:t>
            </a:r>
            <a:r>
              <a:rPr lang="nl-BE" b="1" dirty="0"/>
              <a:t>semantic</a:t>
            </a:r>
            <a:r>
              <a:rPr lang="nl-BE" dirty="0"/>
              <a:t> and </a:t>
            </a:r>
            <a:r>
              <a:rPr lang="nl-BE" b="1" dirty="0"/>
              <a:t>formal</a:t>
            </a:r>
            <a:r>
              <a:rPr lang="nl-BE" dirty="0"/>
              <a:t> properties of –</a:t>
            </a:r>
            <a:r>
              <a:rPr lang="nl-BE" i="1" dirty="0"/>
              <a:t>erwijs</a:t>
            </a:r>
            <a:r>
              <a:rPr lang="nl-BE" dirty="0"/>
              <a:t> in Dutch to support these claims.</a:t>
            </a:r>
          </a:p>
        </p:txBody>
      </p:sp>
    </p:spTree>
    <p:extLst>
      <p:ext uri="{BB962C8B-B14F-4D97-AF65-F5344CB8AC3E}">
        <p14:creationId xmlns:p14="http://schemas.microsoft.com/office/powerpoint/2010/main" val="17664537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95FCDE-C8F7-8654-D573-4C41C9D0F137}"/>
              </a:ext>
            </a:extLst>
          </p:cNvPr>
          <p:cNvSpPr>
            <a:spLocks noGrp="1"/>
          </p:cNvSpPr>
          <p:nvPr>
            <p:ph type="title"/>
          </p:nvPr>
        </p:nvSpPr>
        <p:spPr>
          <a:xfrm>
            <a:off x="880334" y="279064"/>
            <a:ext cx="10515600" cy="1325563"/>
          </a:xfrm>
        </p:spPr>
        <p:txBody>
          <a:bodyPr/>
          <a:lstStyle/>
          <a:p>
            <a:r>
              <a:rPr lang="nl-BE" dirty="0"/>
              <a:t>Present </a:t>
            </a:r>
            <a:r>
              <a:rPr lang="nl-BE" dirty="0" err="1"/>
              <a:t>participles</a:t>
            </a:r>
            <a:r>
              <a:rPr lang="nl-BE" dirty="0"/>
              <a:t> </a:t>
            </a:r>
            <a:r>
              <a:rPr lang="nl-BE" dirty="0" err="1"/>
              <a:t>and</a:t>
            </a:r>
            <a:r>
              <a:rPr lang="nl-BE" dirty="0"/>
              <a:t> -</a:t>
            </a:r>
            <a:r>
              <a:rPr lang="nl-BE" i="1" dirty="0" err="1"/>
              <a:t>erwijs</a:t>
            </a:r>
            <a:endParaRPr lang="nl-BE" i="1" dirty="0"/>
          </a:p>
        </p:txBody>
      </p:sp>
      <p:graphicFrame>
        <p:nvGraphicFramePr>
          <p:cNvPr id="6" name="Tabel 6">
            <a:extLst>
              <a:ext uri="{FF2B5EF4-FFF2-40B4-BE49-F238E27FC236}">
                <a16:creationId xmlns:a16="http://schemas.microsoft.com/office/drawing/2014/main" id="{36DE8F2D-D83E-F04C-A873-D1F0D6A1359F}"/>
              </a:ext>
            </a:extLst>
          </p:cNvPr>
          <p:cNvGraphicFramePr>
            <a:graphicFrameLocks noGrp="1"/>
          </p:cNvGraphicFramePr>
          <p:nvPr>
            <p:ph idx="1"/>
            <p:extLst>
              <p:ext uri="{D42A27DB-BD31-4B8C-83A1-F6EECF244321}">
                <p14:modId xmlns:p14="http://schemas.microsoft.com/office/powerpoint/2010/main" val="130559981"/>
              </p:ext>
            </p:extLst>
          </p:nvPr>
        </p:nvGraphicFramePr>
        <p:xfrm>
          <a:off x="987911" y="2298961"/>
          <a:ext cx="8715703" cy="3708400"/>
        </p:xfrm>
        <a:graphic>
          <a:graphicData uri="http://schemas.openxmlformats.org/drawingml/2006/table">
            <a:tbl>
              <a:tblPr firstRow="1" bandRow="1">
                <a:tableStyleId>{9D7B26C5-4107-4FEC-AEDC-1716B250A1EF}</a:tableStyleId>
              </a:tblPr>
              <a:tblGrid>
                <a:gridCol w="2251841">
                  <a:extLst>
                    <a:ext uri="{9D8B030D-6E8A-4147-A177-3AD203B41FA5}">
                      <a16:colId xmlns:a16="http://schemas.microsoft.com/office/drawing/2014/main" val="2286984573"/>
                    </a:ext>
                  </a:extLst>
                </a:gridCol>
                <a:gridCol w="2060028">
                  <a:extLst>
                    <a:ext uri="{9D8B030D-6E8A-4147-A177-3AD203B41FA5}">
                      <a16:colId xmlns:a16="http://schemas.microsoft.com/office/drawing/2014/main" val="20482453"/>
                    </a:ext>
                  </a:extLst>
                </a:gridCol>
                <a:gridCol w="2501462">
                  <a:extLst>
                    <a:ext uri="{9D8B030D-6E8A-4147-A177-3AD203B41FA5}">
                      <a16:colId xmlns:a16="http://schemas.microsoft.com/office/drawing/2014/main" val="2151284917"/>
                    </a:ext>
                  </a:extLst>
                </a:gridCol>
                <a:gridCol w="1902372">
                  <a:extLst>
                    <a:ext uri="{9D8B030D-6E8A-4147-A177-3AD203B41FA5}">
                      <a16:colId xmlns:a16="http://schemas.microsoft.com/office/drawing/2014/main" val="2475028877"/>
                    </a:ext>
                  </a:extLst>
                </a:gridCol>
              </a:tblGrid>
              <a:tr h="370840">
                <a:tc gridSpan="2">
                  <a:txBody>
                    <a:bodyPr/>
                    <a:lstStyle/>
                    <a:p>
                      <a:pPr algn="ctr"/>
                      <a:r>
                        <a:rPr lang="nl-BE" dirty="0"/>
                        <a:t>‘participial’ base</a:t>
                      </a:r>
                    </a:p>
                  </a:txBody>
                  <a:tcPr/>
                </a:tc>
                <a:tc hMerge="1">
                  <a:txBody>
                    <a:bodyPr/>
                    <a:lstStyle/>
                    <a:p>
                      <a:pPr algn="ctr"/>
                      <a:endParaRPr lang="nl-BE" dirty="0"/>
                    </a:p>
                  </a:txBody>
                  <a:tcPr/>
                </a:tc>
                <a:tc gridSpan="2">
                  <a:txBody>
                    <a:bodyPr/>
                    <a:lstStyle/>
                    <a:p>
                      <a:pPr algn="ctr"/>
                      <a:r>
                        <a:rPr lang="nl-BE" dirty="0"/>
                        <a:t>Adjectival base</a:t>
                      </a:r>
                    </a:p>
                  </a:txBody>
                  <a:tcPr/>
                </a:tc>
                <a:tc hMerge="1">
                  <a:txBody>
                    <a:bodyPr/>
                    <a:lstStyle/>
                    <a:p>
                      <a:endParaRPr lang="nl-BE" dirty="0"/>
                    </a:p>
                  </a:txBody>
                  <a:tcPr/>
                </a:tc>
                <a:extLst>
                  <a:ext uri="{0D108BD9-81ED-4DB2-BD59-A6C34878D82A}">
                    <a16:rowId xmlns:a16="http://schemas.microsoft.com/office/drawing/2014/main" val="913386366"/>
                  </a:ext>
                </a:extLst>
              </a:tr>
              <a:tr h="370840">
                <a:tc>
                  <a:txBody>
                    <a:bodyPr/>
                    <a:lstStyle/>
                    <a:p>
                      <a:pPr algn="ctr"/>
                      <a:r>
                        <a:rPr lang="nl-BE" sz="1800" kern="1200" dirty="0">
                          <a:solidFill>
                            <a:schemeClr val="tx1"/>
                          </a:solidFill>
                          <a:effectLst/>
                          <a:latin typeface="+mn-lt"/>
                          <a:ea typeface="+mn-ea"/>
                          <a:cs typeface="+mn-cs"/>
                        </a:rPr>
                        <a:t>spott-end-erwijs</a:t>
                      </a:r>
                    </a:p>
                  </a:txBody>
                  <a:tcPr/>
                </a:tc>
                <a:tc>
                  <a:txBody>
                    <a:bodyPr/>
                    <a:lstStyle/>
                    <a:p>
                      <a:pPr algn="ctr"/>
                      <a:r>
                        <a:rPr lang="nl-BE" dirty="0"/>
                        <a:t>‘mockingly’</a:t>
                      </a:r>
                    </a:p>
                  </a:txBody>
                  <a:tcPr/>
                </a:tc>
                <a:tc>
                  <a:txBody>
                    <a:bodyPr/>
                    <a:lstStyle/>
                    <a:p>
                      <a:pPr algn="ctr"/>
                      <a:r>
                        <a:rPr lang="nl-BE" sz="1800" kern="1200" dirty="0">
                          <a:solidFill>
                            <a:schemeClr val="tx1"/>
                          </a:solidFill>
                          <a:effectLst/>
                          <a:latin typeface="+mn-lt"/>
                          <a:ea typeface="+mn-ea"/>
                          <a:cs typeface="+mn-cs"/>
                        </a:rPr>
                        <a:t>merkwaardig-erwijs</a:t>
                      </a:r>
                      <a:endParaRPr lang="nl-BE" dirty="0"/>
                    </a:p>
                  </a:txBody>
                  <a:tcPr/>
                </a:tc>
                <a:tc>
                  <a:txBody>
                    <a:bodyPr/>
                    <a:lstStyle/>
                    <a:p>
                      <a:pPr algn="ctr"/>
                      <a:r>
                        <a:rPr lang="nl-BE" dirty="0"/>
                        <a:t>‘strangely’</a:t>
                      </a:r>
                    </a:p>
                  </a:txBody>
                  <a:tcPr/>
                </a:tc>
                <a:extLst>
                  <a:ext uri="{0D108BD9-81ED-4DB2-BD59-A6C34878D82A}">
                    <a16:rowId xmlns:a16="http://schemas.microsoft.com/office/drawing/2014/main" val="3239853764"/>
                  </a:ext>
                </a:extLst>
              </a:tr>
              <a:tr h="370840">
                <a:tc>
                  <a:txBody>
                    <a:bodyPr/>
                    <a:lstStyle/>
                    <a:p>
                      <a:pPr algn="ctr"/>
                      <a:r>
                        <a:rPr lang="nl-BE" sz="1800" kern="1200" dirty="0">
                          <a:solidFill>
                            <a:schemeClr val="tx1"/>
                          </a:solidFill>
                          <a:effectLst/>
                          <a:latin typeface="+mn-lt"/>
                          <a:ea typeface="+mn-ea"/>
                          <a:cs typeface="+mn-cs"/>
                        </a:rPr>
                        <a:t>opvall-end-erwijs</a:t>
                      </a:r>
                      <a:endParaRPr lang="nl-BE" dirty="0"/>
                    </a:p>
                  </a:txBody>
                  <a:tcPr/>
                </a:tc>
                <a:tc>
                  <a:txBody>
                    <a:bodyPr/>
                    <a:lstStyle/>
                    <a:p>
                      <a:pPr algn="ctr"/>
                      <a:r>
                        <a:rPr lang="nl-BE" dirty="0"/>
                        <a:t>‘strikingly’</a:t>
                      </a:r>
                    </a:p>
                  </a:txBody>
                  <a:tcPr/>
                </a:tc>
                <a:tc>
                  <a:txBody>
                    <a:bodyPr/>
                    <a:lstStyle/>
                    <a:p>
                      <a:pPr algn="ctr"/>
                      <a:r>
                        <a:rPr lang="nl-BE" sz="1800" kern="1200" dirty="0">
                          <a:solidFill>
                            <a:schemeClr val="tx1"/>
                          </a:solidFill>
                          <a:effectLst/>
                          <a:latin typeface="+mn-lt"/>
                          <a:ea typeface="+mn-ea"/>
                          <a:cs typeface="+mn-cs"/>
                        </a:rPr>
                        <a:t>gelukkig-erwijs</a:t>
                      </a:r>
                      <a:endParaRPr lang="nl-BE" dirty="0"/>
                    </a:p>
                  </a:txBody>
                  <a:tcPr/>
                </a:tc>
                <a:tc>
                  <a:txBody>
                    <a:bodyPr/>
                    <a:lstStyle/>
                    <a:p>
                      <a:pPr algn="ctr"/>
                      <a:r>
                        <a:rPr lang="nl-BE" dirty="0"/>
                        <a:t>‘fortunately’</a:t>
                      </a:r>
                    </a:p>
                  </a:txBody>
                  <a:tcPr/>
                </a:tc>
                <a:extLst>
                  <a:ext uri="{0D108BD9-81ED-4DB2-BD59-A6C34878D82A}">
                    <a16:rowId xmlns:a16="http://schemas.microsoft.com/office/drawing/2014/main" val="1686652131"/>
                  </a:ext>
                </a:extLst>
              </a:tr>
              <a:tr h="370840">
                <a:tc>
                  <a:txBody>
                    <a:bodyPr/>
                    <a:lstStyle/>
                    <a:p>
                      <a:pPr algn="ctr"/>
                      <a:r>
                        <a:rPr lang="nl-BE" sz="1800" kern="1200" dirty="0">
                          <a:solidFill>
                            <a:schemeClr val="tx1"/>
                          </a:solidFill>
                          <a:effectLst/>
                          <a:latin typeface="+mn-lt"/>
                          <a:ea typeface="+mn-ea"/>
                          <a:cs typeface="+mn-cs"/>
                        </a:rPr>
                        <a:t>verrass-end-erwijs</a:t>
                      </a:r>
                      <a:endParaRPr lang="nl-BE" dirty="0"/>
                    </a:p>
                  </a:txBody>
                  <a:tcPr/>
                </a:tc>
                <a:tc>
                  <a:txBody>
                    <a:bodyPr/>
                    <a:lstStyle/>
                    <a:p>
                      <a:pPr algn="ctr"/>
                      <a:r>
                        <a:rPr lang="nl-BE" dirty="0"/>
                        <a:t>‘surprisingly’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BE" sz="1800" kern="1200" dirty="0">
                          <a:solidFill>
                            <a:schemeClr val="tx1"/>
                          </a:solidFill>
                          <a:effectLst/>
                          <a:latin typeface="+mn-lt"/>
                          <a:ea typeface="+mn-ea"/>
                          <a:cs typeface="+mn-cs"/>
                        </a:rPr>
                        <a:t>normal-erwijs </a:t>
                      </a:r>
                    </a:p>
                  </a:txBody>
                  <a:tcPr/>
                </a:tc>
                <a:tc>
                  <a:txBody>
                    <a:bodyPr/>
                    <a:lstStyle/>
                    <a:p>
                      <a:pPr algn="ctr"/>
                      <a:r>
                        <a:rPr lang="nl-BE" dirty="0"/>
                        <a:t>‘normally’</a:t>
                      </a:r>
                    </a:p>
                  </a:txBody>
                  <a:tcPr/>
                </a:tc>
                <a:extLst>
                  <a:ext uri="{0D108BD9-81ED-4DB2-BD59-A6C34878D82A}">
                    <a16:rowId xmlns:a16="http://schemas.microsoft.com/office/drawing/2014/main" val="590452597"/>
                  </a:ext>
                </a:extLst>
              </a:tr>
              <a:tr h="370840">
                <a:tc>
                  <a:txBody>
                    <a:bodyPr/>
                    <a:lstStyle/>
                    <a:p>
                      <a:pPr algn="ctr"/>
                      <a:r>
                        <a:rPr lang="nl-BE" sz="1800" kern="1200" dirty="0">
                          <a:solidFill>
                            <a:schemeClr val="tx1"/>
                          </a:solidFill>
                          <a:effectLst/>
                          <a:latin typeface="+mn-lt"/>
                          <a:ea typeface="+mn-ea"/>
                          <a:cs typeface="+mn-cs"/>
                        </a:rPr>
                        <a:t>lach-end-erwijs</a:t>
                      </a:r>
                      <a:endParaRPr lang="nl-BE" dirty="0"/>
                    </a:p>
                  </a:txBody>
                  <a:tcPr/>
                </a:tc>
                <a:tc>
                  <a:txBody>
                    <a:bodyPr/>
                    <a:lstStyle/>
                    <a:p>
                      <a:pPr algn="ctr"/>
                      <a:r>
                        <a:rPr lang="nl-BE" dirty="0"/>
                        <a:t>‘laughingly’</a:t>
                      </a:r>
                    </a:p>
                  </a:txBody>
                  <a:tcPr/>
                </a:tc>
                <a:tc>
                  <a:txBody>
                    <a:bodyPr/>
                    <a:lstStyle/>
                    <a:p>
                      <a:pPr algn="ctr"/>
                      <a:r>
                        <a:rPr lang="nl-BE" sz="1800" kern="1200" dirty="0">
                          <a:solidFill>
                            <a:schemeClr val="tx1"/>
                          </a:solidFill>
                          <a:effectLst/>
                          <a:latin typeface="+mn-lt"/>
                          <a:ea typeface="+mn-ea"/>
                          <a:cs typeface="+mn-cs"/>
                        </a:rPr>
                        <a:t>menselijk-erwijs</a:t>
                      </a:r>
                      <a:endParaRPr lang="nl-BE" dirty="0"/>
                    </a:p>
                  </a:txBody>
                  <a:tcPr/>
                </a:tc>
                <a:tc>
                  <a:txBody>
                    <a:bodyPr/>
                    <a:lstStyle/>
                    <a:p>
                      <a:pPr algn="ctr"/>
                      <a:r>
                        <a:rPr lang="nl-BE" dirty="0"/>
                        <a:t>‘humanly’</a:t>
                      </a:r>
                    </a:p>
                  </a:txBody>
                  <a:tcPr/>
                </a:tc>
                <a:extLst>
                  <a:ext uri="{0D108BD9-81ED-4DB2-BD59-A6C34878D82A}">
                    <a16:rowId xmlns:a16="http://schemas.microsoft.com/office/drawing/2014/main" val="3306684603"/>
                  </a:ext>
                </a:extLst>
              </a:tr>
              <a:tr h="370840">
                <a:tc>
                  <a:txBody>
                    <a:bodyPr/>
                    <a:lstStyle/>
                    <a:p>
                      <a:pPr algn="ctr"/>
                      <a:r>
                        <a:rPr lang="nl-BE" sz="1800" kern="1200" dirty="0">
                          <a:solidFill>
                            <a:schemeClr val="tx1"/>
                          </a:solidFill>
                          <a:effectLst/>
                          <a:latin typeface="+mn-lt"/>
                          <a:ea typeface="+mn-ea"/>
                          <a:cs typeface="+mn-cs"/>
                        </a:rPr>
                        <a:t>vergelijk-end-erwijs</a:t>
                      </a:r>
                      <a:endParaRPr lang="nl-BE" dirty="0"/>
                    </a:p>
                  </a:txBody>
                  <a:tcPr/>
                </a:tc>
                <a:tc>
                  <a:txBody>
                    <a:bodyPr/>
                    <a:lstStyle/>
                    <a:p>
                      <a:pPr algn="ctr"/>
                      <a:r>
                        <a:rPr lang="nl-BE" dirty="0"/>
                        <a:t>‘comparatively’</a:t>
                      </a:r>
                    </a:p>
                  </a:txBody>
                  <a:tcPr/>
                </a:tc>
                <a:tc>
                  <a:txBody>
                    <a:bodyPr/>
                    <a:lstStyle/>
                    <a:p>
                      <a:pPr algn="ctr"/>
                      <a:r>
                        <a:rPr lang="nl-BE" sz="1800" kern="1200" dirty="0">
                          <a:solidFill>
                            <a:schemeClr val="tx1"/>
                          </a:solidFill>
                          <a:effectLst/>
                          <a:latin typeface="+mn-lt"/>
                          <a:ea typeface="+mn-ea"/>
                          <a:cs typeface="+mn-cs"/>
                        </a:rPr>
                        <a:t>begrijpelijk-erwijs</a:t>
                      </a:r>
                      <a:endParaRPr lang="nl-BE" dirty="0"/>
                    </a:p>
                  </a:txBody>
                  <a:tcPr/>
                </a:tc>
                <a:tc>
                  <a:txBody>
                    <a:bodyPr/>
                    <a:lstStyle/>
                    <a:p>
                      <a:pPr algn="ctr"/>
                      <a:r>
                        <a:rPr lang="nl-BE" dirty="0"/>
                        <a:t>‘understandably’</a:t>
                      </a:r>
                    </a:p>
                  </a:txBody>
                  <a:tcPr/>
                </a:tc>
                <a:extLst>
                  <a:ext uri="{0D108BD9-81ED-4DB2-BD59-A6C34878D82A}">
                    <a16:rowId xmlns:a16="http://schemas.microsoft.com/office/drawing/2014/main" val="3492588166"/>
                  </a:ext>
                </a:extLst>
              </a:tr>
              <a:tr h="370840">
                <a:tc>
                  <a:txBody>
                    <a:bodyPr/>
                    <a:lstStyle/>
                    <a:p>
                      <a:pPr algn="ctr"/>
                      <a:r>
                        <a:rPr lang="nl-BE" sz="1800" kern="1200" dirty="0">
                          <a:solidFill>
                            <a:schemeClr val="tx1"/>
                          </a:solidFill>
                          <a:effectLst/>
                          <a:latin typeface="+mn-lt"/>
                          <a:ea typeface="+mn-ea"/>
                          <a:cs typeface="+mn-cs"/>
                        </a:rPr>
                        <a:t>spel-end-erwijs</a:t>
                      </a:r>
                      <a:endParaRPr lang="nl-BE" dirty="0"/>
                    </a:p>
                  </a:txBody>
                  <a:tcPr/>
                </a:tc>
                <a:tc>
                  <a:txBody>
                    <a:bodyPr/>
                    <a:lstStyle/>
                    <a:p>
                      <a:pPr algn="ctr"/>
                      <a:r>
                        <a:rPr lang="nl-BE" dirty="0"/>
                        <a:t>‘playingly’</a:t>
                      </a:r>
                    </a:p>
                  </a:txBody>
                  <a:tcPr/>
                </a:tc>
                <a:tc>
                  <a:txBody>
                    <a:bodyPr/>
                    <a:lstStyle/>
                    <a:p>
                      <a:pPr algn="ctr"/>
                      <a:r>
                        <a:rPr lang="nl-BE" sz="1800" kern="1200" dirty="0">
                          <a:solidFill>
                            <a:schemeClr val="tx1"/>
                          </a:solidFill>
                          <a:effectLst/>
                          <a:latin typeface="+mn-lt"/>
                          <a:ea typeface="+mn-ea"/>
                          <a:cs typeface="+mn-cs"/>
                        </a:rPr>
                        <a:t>logisch-erwijs</a:t>
                      </a:r>
                      <a:endParaRPr lang="nl-BE" dirty="0"/>
                    </a:p>
                  </a:txBody>
                  <a:tcPr/>
                </a:tc>
                <a:tc>
                  <a:txBody>
                    <a:bodyPr/>
                    <a:lstStyle/>
                    <a:p>
                      <a:pPr algn="ctr"/>
                      <a:r>
                        <a:rPr lang="nl-BE" dirty="0"/>
                        <a:t>‘logically’</a:t>
                      </a:r>
                    </a:p>
                  </a:txBody>
                  <a:tcPr/>
                </a:tc>
                <a:extLst>
                  <a:ext uri="{0D108BD9-81ED-4DB2-BD59-A6C34878D82A}">
                    <a16:rowId xmlns:a16="http://schemas.microsoft.com/office/drawing/2014/main" val="3984514099"/>
                  </a:ext>
                </a:extLst>
              </a:tr>
              <a:tr h="370840">
                <a:tc>
                  <a:txBody>
                    <a:bodyPr/>
                    <a:lstStyle/>
                    <a:p>
                      <a:pPr algn="ctr"/>
                      <a:r>
                        <a:rPr lang="nl-BE" sz="1800" kern="1200" dirty="0">
                          <a:solidFill>
                            <a:schemeClr val="tx1"/>
                          </a:solidFill>
                          <a:effectLst/>
                          <a:latin typeface="+mn-lt"/>
                          <a:ea typeface="+mn-ea"/>
                          <a:cs typeface="+mn-cs"/>
                        </a:rPr>
                        <a:t>vrag-end-erwijs</a:t>
                      </a:r>
                      <a:endParaRPr lang="nl-BE" dirty="0"/>
                    </a:p>
                  </a:txBody>
                  <a:tcPr/>
                </a:tc>
                <a:tc>
                  <a:txBody>
                    <a:bodyPr/>
                    <a:lstStyle/>
                    <a:p>
                      <a:pPr algn="ctr"/>
                      <a:r>
                        <a:rPr lang="nl-BE" dirty="0"/>
                        <a:t>‘askingly’</a:t>
                      </a:r>
                    </a:p>
                  </a:txBody>
                  <a:tcPr/>
                </a:tc>
                <a:tc>
                  <a:txBody>
                    <a:bodyPr/>
                    <a:lstStyle/>
                    <a:p>
                      <a:pPr algn="ctr"/>
                      <a:r>
                        <a:rPr lang="nl-BE" sz="1800" kern="1200" dirty="0">
                          <a:solidFill>
                            <a:schemeClr val="tx1"/>
                          </a:solidFill>
                          <a:effectLst/>
                          <a:latin typeface="+mn-lt"/>
                          <a:ea typeface="+mn-ea"/>
                          <a:cs typeface="+mn-cs"/>
                        </a:rPr>
                        <a:t>natuurlijk-erwijs</a:t>
                      </a:r>
                      <a:endParaRPr lang="nl-BE" dirty="0"/>
                    </a:p>
                  </a:txBody>
                  <a:tcPr/>
                </a:tc>
                <a:tc>
                  <a:txBody>
                    <a:bodyPr/>
                    <a:lstStyle/>
                    <a:p>
                      <a:pPr algn="ctr"/>
                      <a:r>
                        <a:rPr lang="nl-BE" dirty="0"/>
                        <a:t>‘naturally’</a:t>
                      </a:r>
                    </a:p>
                  </a:txBody>
                  <a:tcPr/>
                </a:tc>
                <a:extLst>
                  <a:ext uri="{0D108BD9-81ED-4DB2-BD59-A6C34878D82A}">
                    <a16:rowId xmlns:a16="http://schemas.microsoft.com/office/drawing/2014/main" val="2025497824"/>
                  </a:ext>
                </a:extLst>
              </a:tr>
              <a:tr h="370840">
                <a:tc>
                  <a:txBody>
                    <a:bodyPr/>
                    <a:lstStyle/>
                    <a:p>
                      <a:pPr algn="ctr"/>
                      <a:r>
                        <a:rPr lang="nl-BE" sz="1800" kern="1200" dirty="0">
                          <a:solidFill>
                            <a:schemeClr val="tx1"/>
                          </a:solidFill>
                          <a:effectLst/>
                          <a:latin typeface="+mn-lt"/>
                          <a:ea typeface="+mn-ea"/>
                          <a:cs typeface="+mn-cs"/>
                        </a:rPr>
                        <a:t>scherts-end-erwijs</a:t>
                      </a:r>
                      <a:endParaRPr lang="nl-BE" dirty="0"/>
                    </a:p>
                  </a:txBody>
                  <a:tcPr/>
                </a:tc>
                <a:tc>
                  <a:txBody>
                    <a:bodyPr/>
                    <a:lstStyle/>
                    <a:p>
                      <a:pPr algn="ctr"/>
                      <a:r>
                        <a:rPr lang="nl-BE" dirty="0"/>
                        <a:t>‘jokingly’</a:t>
                      </a:r>
                    </a:p>
                  </a:txBody>
                  <a:tcPr/>
                </a:tc>
                <a:tc>
                  <a:txBody>
                    <a:bodyPr/>
                    <a:lstStyle/>
                    <a:p>
                      <a:pPr algn="ctr"/>
                      <a:r>
                        <a:rPr lang="nl-BE" sz="1800" kern="1200" dirty="0">
                          <a:solidFill>
                            <a:schemeClr val="tx1"/>
                          </a:solidFill>
                          <a:effectLst/>
                          <a:latin typeface="+mn-lt"/>
                          <a:ea typeface="+mn-ea"/>
                          <a:cs typeface="+mn-cs"/>
                        </a:rPr>
                        <a:t>billijk-erwijs</a:t>
                      </a:r>
                      <a:endParaRPr lang="nl-BE" dirty="0"/>
                    </a:p>
                  </a:txBody>
                  <a:tcPr/>
                </a:tc>
                <a:tc>
                  <a:txBody>
                    <a:bodyPr/>
                    <a:lstStyle/>
                    <a:p>
                      <a:pPr algn="ctr"/>
                      <a:r>
                        <a:rPr lang="nl-BE" dirty="0"/>
                        <a:t>‘fairly’</a:t>
                      </a:r>
                    </a:p>
                  </a:txBody>
                  <a:tcPr/>
                </a:tc>
                <a:extLst>
                  <a:ext uri="{0D108BD9-81ED-4DB2-BD59-A6C34878D82A}">
                    <a16:rowId xmlns:a16="http://schemas.microsoft.com/office/drawing/2014/main" val="1290240858"/>
                  </a:ext>
                </a:extLst>
              </a:tr>
              <a:tr h="370840">
                <a:tc>
                  <a:txBody>
                    <a:bodyPr/>
                    <a:lstStyle/>
                    <a:p>
                      <a:pPr algn="ctr"/>
                      <a:r>
                        <a:rPr lang="nl-BE" sz="1800" kern="1200" dirty="0">
                          <a:solidFill>
                            <a:schemeClr val="tx1"/>
                          </a:solidFill>
                          <a:effectLst/>
                          <a:latin typeface="+mn-lt"/>
                          <a:ea typeface="+mn-ea"/>
                          <a:cs typeface="+mn-cs"/>
                        </a:rPr>
                        <a:t>zing-end-erwijs</a:t>
                      </a:r>
                      <a:endParaRPr lang="nl-BE" dirty="0"/>
                    </a:p>
                  </a:txBody>
                  <a:tcPr/>
                </a:tc>
                <a:tc>
                  <a:txBody>
                    <a:bodyPr/>
                    <a:lstStyle/>
                    <a:p>
                      <a:pPr algn="ctr"/>
                      <a:r>
                        <a:rPr lang="nl-BE" dirty="0"/>
                        <a:t>‘singingly’</a:t>
                      </a:r>
                    </a:p>
                  </a:txBody>
                  <a:tcPr/>
                </a:tc>
                <a:tc>
                  <a:txBody>
                    <a:bodyPr/>
                    <a:lstStyle/>
                    <a:p>
                      <a:pPr algn="ctr"/>
                      <a:r>
                        <a:rPr lang="nl-BE" sz="1800" kern="1200" dirty="0">
                          <a:solidFill>
                            <a:schemeClr val="tx1"/>
                          </a:solidFill>
                          <a:effectLst/>
                          <a:latin typeface="+mn-lt"/>
                          <a:ea typeface="+mn-ea"/>
                          <a:cs typeface="+mn-cs"/>
                        </a:rPr>
                        <a:t>toevallig-erwijs</a:t>
                      </a:r>
                      <a:endParaRPr lang="nl-BE" dirty="0"/>
                    </a:p>
                  </a:txBody>
                  <a:tcPr/>
                </a:tc>
                <a:tc>
                  <a:txBody>
                    <a:bodyPr/>
                    <a:lstStyle/>
                    <a:p>
                      <a:pPr algn="ctr"/>
                      <a:r>
                        <a:rPr lang="nl-BE" dirty="0"/>
                        <a:t>‘coincidentally’</a:t>
                      </a:r>
                    </a:p>
                  </a:txBody>
                  <a:tcPr/>
                </a:tc>
                <a:extLst>
                  <a:ext uri="{0D108BD9-81ED-4DB2-BD59-A6C34878D82A}">
                    <a16:rowId xmlns:a16="http://schemas.microsoft.com/office/drawing/2014/main" val="2866282555"/>
                  </a:ext>
                </a:extLst>
              </a:tr>
            </a:tbl>
          </a:graphicData>
        </a:graphic>
      </p:graphicFrame>
      <p:sp>
        <p:nvSpPr>
          <p:cNvPr id="3" name="Tekstvak 2">
            <a:extLst>
              <a:ext uri="{FF2B5EF4-FFF2-40B4-BE49-F238E27FC236}">
                <a16:creationId xmlns:a16="http://schemas.microsoft.com/office/drawing/2014/main" id="{E7668FD6-366A-471B-9850-7F13144BFA78}"/>
              </a:ext>
            </a:extLst>
          </p:cNvPr>
          <p:cNvSpPr txBox="1"/>
          <p:nvPr/>
        </p:nvSpPr>
        <p:spPr>
          <a:xfrm>
            <a:off x="987911" y="1604627"/>
            <a:ext cx="9683675" cy="523220"/>
          </a:xfrm>
          <a:prstGeom prst="rect">
            <a:avLst/>
          </a:prstGeom>
          <a:noFill/>
        </p:spPr>
        <p:txBody>
          <a:bodyPr wrap="square" rtlCol="0">
            <a:spAutoFit/>
          </a:bodyPr>
          <a:lstStyle/>
          <a:p>
            <a:r>
              <a:rPr lang="nl-NL" sz="2800" b="1" dirty="0"/>
              <a:t>1. –</a:t>
            </a:r>
            <a:r>
              <a:rPr lang="nl-NL" sz="2800" b="1" i="1" dirty="0" err="1"/>
              <a:t>erwijs</a:t>
            </a:r>
            <a:r>
              <a:rPr lang="nl-NL" sz="2800" b="1" dirty="0"/>
              <a:t> </a:t>
            </a:r>
            <a:r>
              <a:rPr lang="nl-NL" sz="2800" b="1" dirty="0" err="1"/>
              <a:t>seems</a:t>
            </a:r>
            <a:r>
              <a:rPr lang="nl-NL" sz="2800" b="1" dirty="0"/>
              <a:t> </a:t>
            </a:r>
            <a:r>
              <a:rPr lang="nl-NL" sz="2800" b="1" dirty="0" err="1"/>
              <a:t>to</a:t>
            </a:r>
            <a:r>
              <a:rPr lang="nl-NL" sz="2800" b="1" dirty="0"/>
              <a:t> </a:t>
            </a:r>
            <a:r>
              <a:rPr lang="nl-NL" sz="2800" b="1" dirty="0" err="1"/>
              <a:t>attach</a:t>
            </a:r>
            <a:r>
              <a:rPr lang="nl-NL" sz="2800" b="1" dirty="0"/>
              <a:t> </a:t>
            </a:r>
            <a:r>
              <a:rPr lang="nl-NL" sz="2800" b="1" dirty="0" err="1"/>
              <a:t>to</a:t>
            </a:r>
            <a:r>
              <a:rPr lang="nl-NL" sz="2800" b="1" dirty="0"/>
              <a:t> present </a:t>
            </a:r>
            <a:r>
              <a:rPr lang="nl-NL" sz="2800" b="1" dirty="0" err="1"/>
              <a:t>participles</a:t>
            </a:r>
            <a:r>
              <a:rPr lang="nl-NL" sz="2800" b="1" dirty="0"/>
              <a:t> </a:t>
            </a:r>
            <a:r>
              <a:rPr lang="nl-NL" sz="2800" b="1" dirty="0" err="1"/>
              <a:t>and</a:t>
            </a:r>
            <a:r>
              <a:rPr lang="nl-NL" sz="2800" b="1" dirty="0"/>
              <a:t> </a:t>
            </a:r>
            <a:r>
              <a:rPr lang="nl-NL" sz="2800" b="1" dirty="0" err="1"/>
              <a:t>adjectives</a:t>
            </a:r>
            <a:endParaRPr lang="nl-NL" sz="2800" b="1" dirty="0"/>
          </a:p>
        </p:txBody>
      </p:sp>
    </p:spTree>
    <p:extLst>
      <p:ext uri="{BB962C8B-B14F-4D97-AF65-F5344CB8AC3E}">
        <p14:creationId xmlns:p14="http://schemas.microsoft.com/office/powerpoint/2010/main" val="38775802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95FCDE-C8F7-8654-D573-4C41C9D0F137}"/>
              </a:ext>
            </a:extLst>
          </p:cNvPr>
          <p:cNvSpPr>
            <a:spLocks noGrp="1"/>
          </p:cNvSpPr>
          <p:nvPr>
            <p:ph type="title"/>
          </p:nvPr>
        </p:nvSpPr>
        <p:spPr>
          <a:xfrm>
            <a:off x="880334" y="279064"/>
            <a:ext cx="10515600" cy="1325563"/>
          </a:xfrm>
        </p:spPr>
        <p:txBody>
          <a:bodyPr/>
          <a:lstStyle/>
          <a:p>
            <a:r>
              <a:rPr lang="nl-BE" dirty="0"/>
              <a:t>Present </a:t>
            </a:r>
            <a:r>
              <a:rPr lang="nl-BE" dirty="0" err="1"/>
              <a:t>participles</a:t>
            </a:r>
            <a:r>
              <a:rPr lang="nl-BE" dirty="0"/>
              <a:t> </a:t>
            </a:r>
            <a:r>
              <a:rPr lang="nl-BE" dirty="0" err="1"/>
              <a:t>and</a:t>
            </a:r>
            <a:r>
              <a:rPr lang="nl-BE" dirty="0"/>
              <a:t> -</a:t>
            </a:r>
            <a:r>
              <a:rPr lang="nl-BE" i="1" dirty="0" err="1"/>
              <a:t>erwijs</a:t>
            </a:r>
            <a:endParaRPr lang="nl-BE" i="1" dirty="0"/>
          </a:p>
        </p:txBody>
      </p:sp>
      <p:sp>
        <p:nvSpPr>
          <p:cNvPr id="5" name="Tijdelijke aanduiding voor inhoud 4">
            <a:extLst>
              <a:ext uri="{FF2B5EF4-FFF2-40B4-BE49-F238E27FC236}">
                <a16:creationId xmlns:a16="http://schemas.microsoft.com/office/drawing/2014/main" id="{D2467B74-FC1A-473E-88A2-1C5B8BDD0812}"/>
              </a:ext>
            </a:extLst>
          </p:cNvPr>
          <p:cNvSpPr>
            <a:spLocks noGrp="1"/>
          </p:cNvSpPr>
          <p:nvPr>
            <p:ph idx="1"/>
          </p:nvPr>
        </p:nvSpPr>
        <p:spPr/>
        <p:txBody>
          <a:bodyPr>
            <a:normAutofit fontScale="92500" lnSpcReduction="20000"/>
          </a:bodyPr>
          <a:lstStyle/>
          <a:p>
            <a:pPr marL="0" indent="0">
              <a:buNone/>
            </a:pPr>
            <a:r>
              <a:rPr lang="nl-NL" b="1" dirty="0"/>
              <a:t>2. –</a:t>
            </a:r>
            <a:r>
              <a:rPr lang="nl-NL" b="1" i="1" dirty="0" err="1"/>
              <a:t>erwijs</a:t>
            </a:r>
            <a:r>
              <a:rPr lang="nl-NL" b="1" dirty="0"/>
              <a:t> </a:t>
            </a:r>
            <a:r>
              <a:rPr lang="nl-NL" b="1" dirty="0" err="1"/>
              <a:t>can</a:t>
            </a:r>
            <a:r>
              <a:rPr lang="nl-NL" b="1" dirty="0"/>
              <a:t> </a:t>
            </a:r>
            <a:r>
              <a:rPr lang="nl-NL" b="1" dirty="0" err="1"/>
              <a:t>sometimes</a:t>
            </a:r>
            <a:r>
              <a:rPr lang="nl-NL" b="1" dirty="0"/>
              <a:t> </a:t>
            </a:r>
            <a:r>
              <a:rPr lang="nl-NL" b="1" dirty="0" err="1"/>
              <a:t>be</a:t>
            </a:r>
            <a:r>
              <a:rPr lang="nl-NL" b="1" dirty="0"/>
              <a:t> </a:t>
            </a:r>
            <a:r>
              <a:rPr lang="nl-NL" b="1" dirty="0" err="1"/>
              <a:t>synonymous</a:t>
            </a:r>
            <a:r>
              <a:rPr lang="nl-NL" b="1" dirty="0"/>
              <a:t> </a:t>
            </a:r>
            <a:r>
              <a:rPr lang="nl-NL" b="1" dirty="0" err="1"/>
              <a:t>with</a:t>
            </a:r>
            <a:r>
              <a:rPr lang="nl-NL" b="1" dirty="0"/>
              <a:t> present </a:t>
            </a:r>
            <a:r>
              <a:rPr lang="nl-NL" b="1" dirty="0" err="1"/>
              <a:t>participles</a:t>
            </a:r>
            <a:r>
              <a:rPr lang="nl-NL" b="1" dirty="0"/>
              <a:t>:</a:t>
            </a:r>
          </a:p>
          <a:p>
            <a:pPr marL="514350" indent="-514350">
              <a:buFont typeface="+mj-lt"/>
              <a:buAutoNum type="arabicParenR"/>
            </a:pPr>
            <a:r>
              <a:rPr lang="nl-NL" dirty="0"/>
              <a:t>Zingend kwam Mathilde de trap af.</a:t>
            </a:r>
          </a:p>
          <a:p>
            <a:pPr marL="0" indent="0">
              <a:buNone/>
            </a:pPr>
            <a:r>
              <a:rPr lang="nl-NL" dirty="0"/>
              <a:t>      </a:t>
            </a:r>
            <a:r>
              <a:rPr lang="nl-NL" dirty="0" err="1"/>
              <a:t>singing</a:t>
            </a:r>
            <a:r>
              <a:rPr lang="nl-NL" dirty="0"/>
              <a:t> </a:t>
            </a:r>
            <a:r>
              <a:rPr lang="nl-NL" dirty="0" err="1"/>
              <a:t>came</a:t>
            </a:r>
            <a:r>
              <a:rPr lang="nl-NL" dirty="0"/>
              <a:t> Mathilde </a:t>
            </a:r>
            <a:r>
              <a:rPr lang="nl-NL" dirty="0" err="1"/>
              <a:t>the</a:t>
            </a:r>
            <a:r>
              <a:rPr lang="nl-NL" dirty="0"/>
              <a:t> </a:t>
            </a:r>
            <a:r>
              <a:rPr lang="nl-NL" dirty="0" err="1"/>
              <a:t>stairs</a:t>
            </a:r>
            <a:r>
              <a:rPr lang="nl-NL" dirty="0"/>
              <a:t> down</a:t>
            </a:r>
          </a:p>
          <a:p>
            <a:pPr marL="0" indent="0">
              <a:buNone/>
            </a:pPr>
            <a:r>
              <a:rPr lang="nl-NL" dirty="0"/>
              <a:t>      ‘Mathilde </a:t>
            </a:r>
            <a:r>
              <a:rPr lang="nl-NL" dirty="0" err="1"/>
              <a:t>walked</a:t>
            </a:r>
            <a:r>
              <a:rPr lang="nl-NL" dirty="0"/>
              <a:t> down </a:t>
            </a:r>
            <a:r>
              <a:rPr lang="nl-NL" dirty="0" err="1"/>
              <a:t>the</a:t>
            </a:r>
            <a:r>
              <a:rPr lang="nl-NL" dirty="0"/>
              <a:t> </a:t>
            </a:r>
            <a:r>
              <a:rPr lang="nl-NL" dirty="0" err="1"/>
              <a:t>stairs</a:t>
            </a:r>
            <a:r>
              <a:rPr lang="nl-NL" dirty="0"/>
              <a:t> </a:t>
            </a:r>
            <a:r>
              <a:rPr lang="nl-NL" dirty="0" err="1"/>
              <a:t>singingly</a:t>
            </a:r>
            <a:r>
              <a:rPr lang="nl-NL" dirty="0"/>
              <a:t>.’</a:t>
            </a:r>
          </a:p>
          <a:p>
            <a:pPr marL="514350" indent="-514350">
              <a:buFont typeface="+mj-lt"/>
              <a:buAutoNum type="arabicParenR" startAt="2"/>
            </a:pPr>
            <a:r>
              <a:rPr lang="nl-NL" dirty="0"/>
              <a:t>Zingenderwijze kwam Mathilde de trap af.</a:t>
            </a:r>
          </a:p>
          <a:p>
            <a:pPr marL="0" indent="0">
              <a:buNone/>
            </a:pPr>
            <a:r>
              <a:rPr lang="nl-NL" dirty="0"/>
              <a:t>      </a:t>
            </a:r>
            <a:r>
              <a:rPr lang="nl-NL" dirty="0" err="1"/>
              <a:t>singing-</a:t>
            </a:r>
            <a:r>
              <a:rPr lang="nl-NL" cap="small" dirty="0" err="1"/>
              <a:t>erwijze</a:t>
            </a:r>
            <a:r>
              <a:rPr lang="nl-NL" dirty="0"/>
              <a:t> </a:t>
            </a:r>
            <a:r>
              <a:rPr lang="nl-NL" dirty="0" err="1"/>
              <a:t>came</a:t>
            </a:r>
            <a:r>
              <a:rPr lang="nl-NL" dirty="0"/>
              <a:t> Mathilde </a:t>
            </a:r>
            <a:r>
              <a:rPr lang="nl-NL" dirty="0" err="1"/>
              <a:t>the</a:t>
            </a:r>
            <a:r>
              <a:rPr lang="nl-NL" dirty="0"/>
              <a:t> </a:t>
            </a:r>
            <a:r>
              <a:rPr lang="nl-NL" dirty="0" err="1"/>
              <a:t>stairs</a:t>
            </a:r>
            <a:r>
              <a:rPr lang="nl-NL" dirty="0"/>
              <a:t> down</a:t>
            </a:r>
          </a:p>
          <a:p>
            <a:pPr marL="0" indent="0">
              <a:buNone/>
            </a:pPr>
            <a:r>
              <a:rPr lang="nl-NL" dirty="0"/>
              <a:t>      ‘Mathilde </a:t>
            </a:r>
            <a:r>
              <a:rPr lang="nl-NL" dirty="0" err="1"/>
              <a:t>walked</a:t>
            </a:r>
            <a:r>
              <a:rPr lang="nl-NL" dirty="0"/>
              <a:t> down </a:t>
            </a:r>
            <a:r>
              <a:rPr lang="nl-NL" dirty="0" err="1"/>
              <a:t>the</a:t>
            </a:r>
            <a:r>
              <a:rPr lang="nl-NL" dirty="0"/>
              <a:t> </a:t>
            </a:r>
            <a:r>
              <a:rPr lang="nl-NL" dirty="0" err="1"/>
              <a:t>stairs</a:t>
            </a:r>
            <a:r>
              <a:rPr lang="nl-NL" dirty="0"/>
              <a:t> </a:t>
            </a:r>
            <a:r>
              <a:rPr lang="nl-NL" dirty="0" err="1"/>
              <a:t>singingly</a:t>
            </a:r>
            <a:r>
              <a:rPr lang="nl-NL" dirty="0"/>
              <a:t>.’</a:t>
            </a:r>
          </a:p>
          <a:p>
            <a:pPr marL="0" indent="0">
              <a:buNone/>
            </a:pPr>
            <a:endParaRPr lang="nl-NL" dirty="0"/>
          </a:p>
          <a:p>
            <a:pPr marL="0" indent="0">
              <a:buNone/>
            </a:pPr>
            <a:r>
              <a:rPr lang="nl-NL" dirty="0">
                <a:latin typeface="Calibri" panose="020F0502020204030204" pitchFamily="34" charset="0"/>
                <a:ea typeface="Brill" panose="020F0602050406030203" pitchFamily="34" charset="0"/>
                <a:cs typeface="Calibri" panose="020F0502020204030204" pitchFamily="34" charset="0"/>
              </a:rPr>
              <a:t>→ How </a:t>
            </a:r>
            <a:r>
              <a:rPr lang="nl-NL" dirty="0" err="1">
                <a:latin typeface="Calibri" panose="020F0502020204030204" pitchFamily="34" charset="0"/>
                <a:ea typeface="Brill" panose="020F0602050406030203" pitchFamily="34" charset="0"/>
                <a:cs typeface="Calibri" panose="020F0502020204030204" pitchFamily="34" charset="0"/>
              </a:rPr>
              <a:t>to</a:t>
            </a:r>
            <a:r>
              <a:rPr lang="nl-NL" dirty="0">
                <a:latin typeface="Calibri" panose="020F0502020204030204" pitchFamily="34" charset="0"/>
                <a:ea typeface="Brill" panose="020F0602050406030203" pitchFamily="34" charset="0"/>
                <a:cs typeface="Calibri" panose="020F0502020204030204" pitchFamily="34" charset="0"/>
              </a:rPr>
              <a:t> </a:t>
            </a:r>
            <a:r>
              <a:rPr lang="nl-NL" dirty="0" err="1">
                <a:latin typeface="Calibri" panose="020F0502020204030204" pitchFamily="34" charset="0"/>
                <a:ea typeface="Brill" panose="020F0602050406030203" pitchFamily="34" charset="0"/>
                <a:cs typeface="Calibri" panose="020F0502020204030204" pitchFamily="34" charset="0"/>
              </a:rPr>
              <a:t>understand</a:t>
            </a:r>
            <a:r>
              <a:rPr lang="nl-NL" dirty="0">
                <a:latin typeface="Calibri" panose="020F0502020204030204" pitchFamily="34" charset="0"/>
                <a:ea typeface="Brill" panose="020F0602050406030203" pitchFamily="34" charset="0"/>
                <a:cs typeface="Calibri" panose="020F0502020204030204" pitchFamily="34" charset="0"/>
              </a:rPr>
              <a:t> </a:t>
            </a:r>
            <a:r>
              <a:rPr lang="nl-NL" dirty="0" err="1">
                <a:latin typeface="Calibri" panose="020F0502020204030204" pitchFamily="34" charset="0"/>
                <a:ea typeface="Brill" panose="020F0602050406030203" pitchFamily="34" charset="0"/>
                <a:cs typeface="Calibri" panose="020F0502020204030204" pitchFamily="34" charset="0"/>
              </a:rPr>
              <a:t>the</a:t>
            </a:r>
            <a:r>
              <a:rPr lang="nl-NL" dirty="0">
                <a:latin typeface="Calibri" panose="020F0502020204030204" pitchFamily="34" charset="0"/>
                <a:ea typeface="Brill" panose="020F0602050406030203" pitchFamily="34" charset="0"/>
                <a:cs typeface="Calibri" panose="020F0502020204030204" pitchFamily="34" charset="0"/>
              </a:rPr>
              <a:t> </a:t>
            </a:r>
            <a:r>
              <a:rPr lang="nl-NL" dirty="0" err="1">
                <a:latin typeface="Calibri" panose="020F0502020204030204" pitchFamily="34" charset="0"/>
                <a:ea typeface="Brill" panose="020F0602050406030203" pitchFamily="34" charset="0"/>
                <a:cs typeface="Calibri" panose="020F0502020204030204" pitchFamily="34" charset="0"/>
              </a:rPr>
              <a:t>relation</a:t>
            </a:r>
            <a:r>
              <a:rPr lang="nl-NL" dirty="0">
                <a:latin typeface="Calibri" panose="020F0502020204030204" pitchFamily="34" charset="0"/>
                <a:ea typeface="Brill" panose="020F0602050406030203" pitchFamily="34" charset="0"/>
                <a:cs typeface="Calibri" panose="020F0502020204030204" pitchFamily="34" charset="0"/>
              </a:rPr>
              <a:t> </a:t>
            </a:r>
            <a:r>
              <a:rPr lang="nl-NL" dirty="0" err="1">
                <a:latin typeface="Calibri" panose="020F0502020204030204" pitchFamily="34" charset="0"/>
                <a:ea typeface="Brill" panose="020F0602050406030203" pitchFamily="34" charset="0"/>
                <a:cs typeface="Calibri" panose="020F0502020204030204" pitchFamily="34" charset="0"/>
              </a:rPr>
              <a:t>between</a:t>
            </a:r>
            <a:r>
              <a:rPr lang="nl-NL" dirty="0">
                <a:latin typeface="Calibri" panose="020F0502020204030204" pitchFamily="34" charset="0"/>
                <a:ea typeface="Brill" panose="020F0602050406030203" pitchFamily="34" charset="0"/>
                <a:cs typeface="Calibri" panose="020F0502020204030204" pitchFamily="34" charset="0"/>
              </a:rPr>
              <a:t> </a:t>
            </a:r>
            <a:r>
              <a:rPr lang="nl-NL" dirty="0" err="1">
                <a:latin typeface="Calibri" panose="020F0502020204030204" pitchFamily="34" charset="0"/>
                <a:ea typeface="Brill" panose="020F0602050406030203" pitchFamily="34" charset="0"/>
                <a:cs typeface="Calibri" panose="020F0502020204030204" pitchFamily="34" charset="0"/>
              </a:rPr>
              <a:t>the</a:t>
            </a:r>
            <a:r>
              <a:rPr lang="nl-NL" dirty="0">
                <a:latin typeface="Calibri" panose="020F0502020204030204" pitchFamily="34" charset="0"/>
                <a:ea typeface="Brill" panose="020F0602050406030203" pitchFamily="34" charset="0"/>
                <a:cs typeface="Calibri" panose="020F0502020204030204" pitchFamily="34" charset="0"/>
              </a:rPr>
              <a:t> present </a:t>
            </a:r>
            <a:r>
              <a:rPr lang="nl-NL" dirty="0" err="1">
                <a:latin typeface="Calibri" panose="020F0502020204030204" pitchFamily="34" charset="0"/>
                <a:ea typeface="Brill" panose="020F0602050406030203" pitchFamily="34" charset="0"/>
                <a:cs typeface="Calibri" panose="020F0502020204030204" pitchFamily="34" charset="0"/>
              </a:rPr>
              <a:t>participle</a:t>
            </a:r>
            <a:r>
              <a:rPr lang="nl-NL" dirty="0">
                <a:latin typeface="Calibri" panose="020F0502020204030204" pitchFamily="34" charset="0"/>
                <a:ea typeface="Brill" panose="020F0602050406030203" pitchFamily="34" charset="0"/>
                <a:cs typeface="Calibri" panose="020F0502020204030204" pitchFamily="34" charset="0"/>
              </a:rPr>
              <a:t> </a:t>
            </a:r>
          </a:p>
          <a:p>
            <a:pPr marL="0" indent="0">
              <a:buNone/>
            </a:pPr>
            <a:r>
              <a:rPr lang="nl-NL" dirty="0" err="1">
                <a:latin typeface="Calibri" panose="020F0502020204030204" pitchFamily="34" charset="0"/>
                <a:ea typeface="Brill" panose="020F0602050406030203" pitchFamily="34" charset="0"/>
                <a:cs typeface="Calibri" panose="020F0502020204030204" pitchFamily="34" charset="0"/>
              </a:rPr>
              <a:t>and</a:t>
            </a:r>
            <a:r>
              <a:rPr lang="nl-NL" dirty="0">
                <a:latin typeface="Calibri" panose="020F0502020204030204" pitchFamily="34" charset="0"/>
                <a:ea typeface="Brill" panose="020F0602050406030203" pitchFamily="34" charset="0"/>
                <a:cs typeface="Calibri" panose="020F0502020204030204" pitchFamily="34" charset="0"/>
              </a:rPr>
              <a:t> –</a:t>
            </a:r>
            <a:r>
              <a:rPr lang="nl-NL" i="1" dirty="0" err="1">
                <a:latin typeface="Calibri" panose="020F0502020204030204" pitchFamily="34" charset="0"/>
                <a:ea typeface="Brill" panose="020F0602050406030203" pitchFamily="34" charset="0"/>
                <a:cs typeface="Calibri" panose="020F0502020204030204" pitchFamily="34" charset="0"/>
              </a:rPr>
              <a:t>erwijs</a:t>
            </a:r>
            <a:r>
              <a:rPr lang="nl-NL" dirty="0">
                <a:latin typeface="Calibri" panose="020F0502020204030204" pitchFamily="34" charset="0"/>
                <a:ea typeface="Brill" panose="020F0602050406030203" pitchFamily="34" charset="0"/>
                <a:cs typeface="Calibri" panose="020F0502020204030204" pitchFamily="34" charset="0"/>
              </a:rPr>
              <a:t> </a:t>
            </a:r>
            <a:r>
              <a:rPr lang="nl-NL" dirty="0" err="1">
                <a:latin typeface="Calibri" panose="020F0502020204030204" pitchFamily="34" charset="0"/>
                <a:ea typeface="Brill" panose="020F0602050406030203" pitchFamily="34" charset="0"/>
                <a:cs typeface="Calibri" panose="020F0502020204030204" pitchFamily="34" charset="0"/>
              </a:rPr>
              <a:t>adverbs</a:t>
            </a:r>
            <a:r>
              <a:rPr lang="nl-NL" dirty="0">
                <a:latin typeface="Calibri" panose="020F0502020204030204" pitchFamily="34" charset="0"/>
                <a:ea typeface="Brill" panose="020F0602050406030203" pitchFamily="34" charset="0"/>
                <a:cs typeface="Calibri" panose="020F0502020204030204" pitchFamily="34" charset="0"/>
              </a:rPr>
              <a:t>?</a:t>
            </a:r>
            <a:endParaRPr lang="nl-NL"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515709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95FCDE-C8F7-8654-D573-4C41C9D0F137}"/>
              </a:ext>
            </a:extLst>
          </p:cNvPr>
          <p:cNvSpPr>
            <a:spLocks noGrp="1"/>
          </p:cNvSpPr>
          <p:nvPr>
            <p:ph type="title"/>
          </p:nvPr>
        </p:nvSpPr>
        <p:spPr>
          <a:xfrm>
            <a:off x="880334" y="279064"/>
            <a:ext cx="10515600" cy="1325563"/>
          </a:xfrm>
        </p:spPr>
        <p:txBody>
          <a:bodyPr/>
          <a:lstStyle/>
          <a:p>
            <a:r>
              <a:rPr lang="nl-BE" dirty="0"/>
              <a:t>Are </a:t>
            </a:r>
            <a:r>
              <a:rPr lang="nl-BE" dirty="0" err="1"/>
              <a:t>other</a:t>
            </a:r>
            <a:r>
              <a:rPr lang="nl-BE" dirty="0"/>
              <a:t> </a:t>
            </a:r>
            <a:r>
              <a:rPr lang="nl-BE" dirty="0" err="1"/>
              <a:t>suffixes</a:t>
            </a:r>
            <a:r>
              <a:rPr lang="nl-BE" dirty="0"/>
              <a:t> </a:t>
            </a:r>
            <a:r>
              <a:rPr lang="nl-BE" dirty="0" err="1"/>
              <a:t>equivalents</a:t>
            </a:r>
            <a:r>
              <a:rPr lang="nl-BE" dirty="0"/>
              <a:t> of </a:t>
            </a:r>
            <a:r>
              <a:rPr lang="nl-BE" i="1" dirty="0"/>
              <a:t>–</a:t>
            </a:r>
            <a:r>
              <a:rPr lang="nl-BE" i="1" dirty="0" err="1"/>
              <a:t>erwijs</a:t>
            </a:r>
            <a:r>
              <a:rPr lang="nl-BE" dirty="0"/>
              <a:t>?</a:t>
            </a:r>
            <a:endParaRPr lang="nl-BE" i="1" dirty="0"/>
          </a:p>
        </p:txBody>
      </p:sp>
      <p:sp>
        <p:nvSpPr>
          <p:cNvPr id="5" name="Tijdelijke aanduiding voor inhoud 4">
            <a:extLst>
              <a:ext uri="{FF2B5EF4-FFF2-40B4-BE49-F238E27FC236}">
                <a16:creationId xmlns:a16="http://schemas.microsoft.com/office/drawing/2014/main" id="{D2467B74-FC1A-473E-88A2-1C5B8BDD0812}"/>
              </a:ext>
            </a:extLst>
          </p:cNvPr>
          <p:cNvSpPr>
            <a:spLocks noGrp="1"/>
          </p:cNvSpPr>
          <p:nvPr>
            <p:ph idx="1"/>
          </p:nvPr>
        </p:nvSpPr>
        <p:spPr/>
        <p:txBody>
          <a:bodyPr>
            <a:normAutofit/>
          </a:bodyPr>
          <a:lstStyle/>
          <a:p>
            <a:pPr marL="0" indent="0">
              <a:buNone/>
            </a:pPr>
            <a:r>
              <a:rPr lang="nl-NL" sz="2400" b="1" dirty="0" err="1">
                <a:latin typeface="Calibri" panose="020F0502020204030204" pitchFamily="34" charset="0"/>
                <a:cs typeface="Calibri" panose="020F0502020204030204" pitchFamily="34" charset="0"/>
              </a:rPr>
              <a:t>Empirical</a:t>
            </a:r>
            <a:r>
              <a:rPr lang="nl-NL" sz="2400" b="1" dirty="0">
                <a:latin typeface="Calibri" panose="020F0502020204030204" pitchFamily="34" charset="0"/>
                <a:cs typeface="Calibri" panose="020F0502020204030204" pitchFamily="34" charset="0"/>
              </a:rPr>
              <a:t> </a:t>
            </a:r>
            <a:r>
              <a:rPr lang="nl-NL" sz="2400" b="1" dirty="0" err="1">
                <a:latin typeface="Calibri" panose="020F0502020204030204" pitchFamily="34" charset="0"/>
                <a:cs typeface="Calibri" panose="020F0502020204030204" pitchFamily="34" charset="0"/>
              </a:rPr>
              <a:t>problem</a:t>
            </a:r>
            <a:r>
              <a:rPr lang="nl-NL" sz="2400" b="1" dirty="0">
                <a:latin typeface="Calibri" panose="020F0502020204030204" pitchFamily="34" charset="0"/>
                <a:cs typeface="Calibri" panose="020F0502020204030204" pitchFamily="34" charset="0"/>
              </a:rPr>
              <a:t> </a:t>
            </a:r>
            <a:r>
              <a:rPr lang="nl-NL" sz="2400" b="1" dirty="0" err="1">
                <a:latin typeface="Calibri" panose="020F0502020204030204" pitchFamily="34" charset="0"/>
                <a:cs typeface="Calibri" panose="020F0502020204030204" pitchFamily="34" charset="0"/>
              </a:rPr>
              <a:t>within</a:t>
            </a:r>
            <a:r>
              <a:rPr lang="nl-NL" sz="2400" b="1" dirty="0">
                <a:latin typeface="Calibri" panose="020F0502020204030204" pitchFamily="34" charset="0"/>
                <a:cs typeface="Calibri" panose="020F0502020204030204" pitchFamily="34" charset="0"/>
              </a:rPr>
              <a:t> a single </a:t>
            </a:r>
            <a:r>
              <a:rPr lang="nl-NL" sz="2400" b="1" dirty="0" err="1">
                <a:latin typeface="Calibri" panose="020F0502020204030204" pitchFamily="34" charset="0"/>
                <a:cs typeface="Calibri" panose="020F0502020204030204" pitchFamily="34" charset="0"/>
              </a:rPr>
              <a:t>language</a:t>
            </a:r>
            <a:endParaRPr lang="nl-NL" sz="2400" b="1" dirty="0">
              <a:latin typeface="Calibri" panose="020F0502020204030204" pitchFamily="34" charset="0"/>
              <a:cs typeface="Calibri" panose="020F0502020204030204" pitchFamily="34" charset="0"/>
            </a:endParaRPr>
          </a:p>
          <a:p>
            <a:pPr marL="457200" indent="-457200">
              <a:buFont typeface="+mj-lt"/>
              <a:buAutoNum type="arabicParenR"/>
            </a:pPr>
            <a:r>
              <a:rPr lang="nl-NL" sz="2400" dirty="0">
                <a:latin typeface="Calibri" panose="020F0502020204030204" pitchFamily="34" charset="0"/>
                <a:cs typeface="Calibri" panose="020F0502020204030204" pitchFamily="34" charset="0"/>
              </a:rPr>
              <a:t>	Ze was verrassend</a:t>
            </a:r>
            <a:r>
              <a:rPr lang="nl-NL" sz="2400" b="1" dirty="0">
                <a:latin typeface="Calibri" panose="020F0502020204030204" pitchFamily="34" charset="0"/>
                <a:cs typeface="Calibri" panose="020F0502020204030204" pitchFamily="34" charset="0"/>
              </a:rPr>
              <a:t>erwijze</a:t>
            </a:r>
            <a:r>
              <a:rPr lang="nl-NL" sz="2400" dirty="0">
                <a:latin typeface="Calibri" panose="020F0502020204030204" pitchFamily="34" charset="0"/>
                <a:cs typeface="Calibri" panose="020F0502020204030204" pitchFamily="34" charset="0"/>
              </a:rPr>
              <a:t>/verrassend </a:t>
            </a:r>
            <a:r>
              <a:rPr lang="nl-NL" sz="2400" b="1" dirty="0">
                <a:latin typeface="Calibri" panose="020F0502020204030204" pitchFamily="34" charset="0"/>
                <a:cs typeface="Calibri" panose="020F0502020204030204" pitchFamily="34" charset="0"/>
              </a:rPr>
              <a:t>genoeg</a:t>
            </a:r>
            <a:r>
              <a:rPr lang="nl-NL" sz="2400" dirty="0">
                <a:latin typeface="Calibri" panose="020F0502020204030204" pitchFamily="34" charset="0"/>
                <a:cs typeface="Calibri" panose="020F0502020204030204" pitchFamily="34" charset="0"/>
              </a:rPr>
              <a:t> de enige kandidaat.</a:t>
            </a:r>
          </a:p>
          <a:p>
            <a:pPr marL="0" indent="0">
              <a:buNone/>
            </a:pPr>
            <a:r>
              <a:rPr lang="nl-NL" sz="2400" dirty="0">
                <a:latin typeface="Calibri" panose="020F0502020204030204" pitchFamily="34" charset="0"/>
                <a:cs typeface="Calibri" panose="020F0502020204030204" pitchFamily="34" charset="0"/>
              </a:rPr>
              <a:t>	‘</a:t>
            </a:r>
            <a:r>
              <a:rPr lang="nl-NL" sz="2400" dirty="0" err="1">
                <a:latin typeface="Calibri" panose="020F0502020204030204" pitchFamily="34" charset="0"/>
                <a:cs typeface="Calibri" panose="020F0502020204030204" pitchFamily="34" charset="0"/>
              </a:rPr>
              <a:t>Surprisingly</a:t>
            </a:r>
            <a:r>
              <a:rPr lang="nl-NL" sz="2400" dirty="0">
                <a:latin typeface="Calibri" panose="020F0502020204030204" pitchFamily="34" charset="0"/>
                <a:cs typeface="Calibri" panose="020F0502020204030204" pitchFamily="34" charset="0"/>
              </a:rPr>
              <a:t>, </a:t>
            </a:r>
            <a:r>
              <a:rPr lang="nl-NL" sz="2400" dirty="0" err="1">
                <a:latin typeface="Calibri" panose="020F0502020204030204" pitchFamily="34" charset="0"/>
                <a:cs typeface="Calibri" panose="020F0502020204030204" pitchFamily="34" charset="0"/>
              </a:rPr>
              <a:t>she</a:t>
            </a:r>
            <a:r>
              <a:rPr lang="nl-NL" sz="2400" dirty="0">
                <a:latin typeface="Calibri" panose="020F0502020204030204" pitchFamily="34" charset="0"/>
                <a:cs typeface="Calibri" panose="020F0502020204030204" pitchFamily="34" charset="0"/>
              </a:rPr>
              <a:t> was </a:t>
            </a:r>
            <a:r>
              <a:rPr lang="nl-NL" sz="2400" dirty="0" err="1">
                <a:latin typeface="Calibri" panose="020F0502020204030204" pitchFamily="34" charset="0"/>
                <a:cs typeface="Calibri" panose="020F0502020204030204" pitchFamily="34" charset="0"/>
              </a:rPr>
              <a:t>the</a:t>
            </a:r>
            <a:r>
              <a:rPr lang="nl-NL" sz="2400" dirty="0">
                <a:latin typeface="Calibri" panose="020F0502020204030204" pitchFamily="34" charset="0"/>
                <a:cs typeface="Calibri" panose="020F0502020204030204" pitchFamily="34" charset="0"/>
              </a:rPr>
              <a:t> </a:t>
            </a:r>
            <a:r>
              <a:rPr lang="nl-NL" sz="2400" dirty="0" err="1">
                <a:latin typeface="Calibri" panose="020F0502020204030204" pitchFamily="34" charset="0"/>
                <a:cs typeface="Calibri" panose="020F0502020204030204" pitchFamily="34" charset="0"/>
              </a:rPr>
              <a:t>only</a:t>
            </a:r>
            <a:r>
              <a:rPr lang="nl-NL" sz="2400" dirty="0">
                <a:latin typeface="Calibri" panose="020F0502020204030204" pitchFamily="34" charset="0"/>
                <a:cs typeface="Calibri" panose="020F0502020204030204" pitchFamily="34" charset="0"/>
              </a:rPr>
              <a:t> </a:t>
            </a:r>
            <a:r>
              <a:rPr lang="nl-NL" sz="2400" dirty="0" err="1">
                <a:latin typeface="Calibri" panose="020F0502020204030204" pitchFamily="34" charset="0"/>
                <a:cs typeface="Calibri" panose="020F0502020204030204" pitchFamily="34" charset="0"/>
              </a:rPr>
              <a:t>candidate</a:t>
            </a:r>
            <a:r>
              <a:rPr lang="nl-NL" sz="2400" dirty="0">
                <a:latin typeface="Calibri" panose="020F0502020204030204" pitchFamily="34" charset="0"/>
                <a:cs typeface="Calibri" panose="020F0502020204030204" pitchFamily="34" charset="0"/>
              </a:rPr>
              <a:t>.’ (Barbiers 2001)</a:t>
            </a:r>
          </a:p>
          <a:p>
            <a:pPr marL="457200" indent="-457200">
              <a:buFont typeface="+mj-lt"/>
              <a:buAutoNum type="arabicParenR" startAt="2"/>
            </a:pPr>
            <a:r>
              <a:rPr lang="nl-NL" sz="2400" dirty="0">
                <a:latin typeface="Calibri" panose="020F0502020204030204" pitchFamily="34" charset="0"/>
                <a:cs typeface="Calibri" panose="020F0502020204030204" pitchFamily="34" charset="0"/>
              </a:rPr>
              <a:t>	Normal</a:t>
            </a:r>
            <a:r>
              <a:rPr lang="nl-NL" sz="2400" b="1" dirty="0">
                <a:latin typeface="Calibri" panose="020F0502020204030204" pitchFamily="34" charset="0"/>
                <a:cs typeface="Calibri" panose="020F0502020204030204" pitchFamily="34" charset="0"/>
              </a:rPr>
              <a:t>erwijze</a:t>
            </a:r>
            <a:r>
              <a:rPr lang="nl-NL" sz="2400" dirty="0">
                <a:latin typeface="Calibri" panose="020F0502020204030204" pitchFamily="34" charset="0"/>
                <a:cs typeface="Calibri" panose="020F0502020204030204" pitchFamily="34" charset="0"/>
              </a:rPr>
              <a:t>/normal</a:t>
            </a:r>
            <a:r>
              <a:rPr lang="nl-NL" sz="2400" b="1" dirty="0">
                <a:latin typeface="Calibri" panose="020F0502020204030204" pitchFamily="34" charset="0"/>
                <a:cs typeface="Calibri" panose="020F0502020204030204" pitchFamily="34" charset="0"/>
              </a:rPr>
              <a:t>iter</a:t>
            </a:r>
            <a:r>
              <a:rPr lang="nl-NL" sz="2400" dirty="0">
                <a:latin typeface="Calibri" panose="020F0502020204030204" pitchFamily="34" charset="0"/>
                <a:cs typeface="Calibri" panose="020F0502020204030204" pitchFamily="34" charset="0"/>
              </a:rPr>
              <a:t> zou dat geen problemen moeten geven.</a:t>
            </a:r>
          </a:p>
          <a:p>
            <a:pPr marL="0" indent="0">
              <a:buNone/>
            </a:pPr>
            <a:r>
              <a:rPr lang="nl-NL" sz="2400" dirty="0">
                <a:latin typeface="Calibri" panose="020F0502020204030204" pitchFamily="34" charset="0"/>
                <a:cs typeface="Calibri" panose="020F0502020204030204" pitchFamily="34" charset="0"/>
              </a:rPr>
              <a:t>	‘</a:t>
            </a:r>
            <a:r>
              <a:rPr lang="nl-NL" sz="2400" dirty="0" err="1">
                <a:latin typeface="Calibri" panose="020F0502020204030204" pitchFamily="34" charset="0"/>
                <a:cs typeface="Calibri" panose="020F0502020204030204" pitchFamily="34" charset="0"/>
              </a:rPr>
              <a:t>Normally</a:t>
            </a:r>
            <a:r>
              <a:rPr lang="nl-NL" sz="2400" dirty="0">
                <a:latin typeface="Calibri" panose="020F0502020204030204" pitchFamily="34" charset="0"/>
                <a:cs typeface="Calibri" panose="020F0502020204030204" pitchFamily="34" charset="0"/>
              </a:rPr>
              <a:t>, </a:t>
            </a:r>
            <a:r>
              <a:rPr lang="nl-NL" sz="2400" dirty="0" err="1">
                <a:latin typeface="Calibri" panose="020F0502020204030204" pitchFamily="34" charset="0"/>
                <a:cs typeface="Calibri" panose="020F0502020204030204" pitchFamily="34" charset="0"/>
              </a:rPr>
              <a:t>that</a:t>
            </a:r>
            <a:r>
              <a:rPr lang="nl-NL" sz="2400" dirty="0">
                <a:latin typeface="Calibri" panose="020F0502020204030204" pitchFamily="34" charset="0"/>
                <a:cs typeface="Calibri" panose="020F0502020204030204" pitchFamily="34" charset="0"/>
              </a:rPr>
              <a:t> </a:t>
            </a:r>
            <a:r>
              <a:rPr lang="nl-NL" sz="2400" dirty="0" err="1">
                <a:latin typeface="Calibri" panose="020F0502020204030204" pitchFamily="34" charset="0"/>
                <a:cs typeface="Calibri" panose="020F0502020204030204" pitchFamily="34" charset="0"/>
              </a:rPr>
              <a:t>should</a:t>
            </a:r>
            <a:r>
              <a:rPr lang="nl-NL" sz="2400" dirty="0">
                <a:latin typeface="Calibri" panose="020F0502020204030204" pitchFamily="34" charset="0"/>
                <a:cs typeface="Calibri" panose="020F0502020204030204" pitchFamily="34" charset="0"/>
              </a:rPr>
              <a:t> </a:t>
            </a:r>
            <a:r>
              <a:rPr lang="nl-NL" sz="2400" dirty="0" err="1">
                <a:latin typeface="Calibri" panose="020F0502020204030204" pitchFamily="34" charset="0"/>
                <a:cs typeface="Calibri" panose="020F0502020204030204" pitchFamily="34" charset="0"/>
              </a:rPr>
              <a:t>not</a:t>
            </a:r>
            <a:r>
              <a:rPr lang="nl-NL" sz="2400" dirty="0">
                <a:latin typeface="Calibri" panose="020F0502020204030204" pitchFamily="34" charset="0"/>
                <a:cs typeface="Calibri" panose="020F0502020204030204" pitchFamily="34" charset="0"/>
              </a:rPr>
              <a:t> </a:t>
            </a:r>
            <a:r>
              <a:rPr lang="nl-NL" sz="2400" dirty="0" err="1">
                <a:latin typeface="Calibri" panose="020F0502020204030204" pitchFamily="34" charset="0"/>
                <a:cs typeface="Calibri" panose="020F0502020204030204" pitchFamily="34" charset="0"/>
              </a:rPr>
              <a:t>cause</a:t>
            </a:r>
            <a:r>
              <a:rPr lang="nl-NL" sz="2400" dirty="0">
                <a:latin typeface="Calibri" panose="020F0502020204030204" pitchFamily="34" charset="0"/>
                <a:cs typeface="Calibri" panose="020F0502020204030204" pitchFamily="34" charset="0"/>
              </a:rPr>
              <a:t> </a:t>
            </a:r>
            <a:r>
              <a:rPr lang="nl-NL" sz="2400" dirty="0" err="1">
                <a:latin typeface="Calibri" panose="020F0502020204030204" pitchFamily="34" charset="0"/>
                <a:cs typeface="Calibri" panose="020F0502020204030204" pitchFamily="34" charset="0"/>
              </a:rPr>
              <a:t>any</a:t>
            </a:r>
            <a:r>
              <a:rPr lang="nl-NL" sz="2400" dirty="0">
                <a:latin typeface="Calibri" panose="020F0502020204030204" pitchFamily="34" charset="0"/>
                <a:cs typeface="Calibri" panose="020F0502020204030204" pitchFamily="34" charset="0"/>
              </a:rPr>
              <a:t> </a:t>
            </a:r>
            <a:r>
              <a:rPr lang="nl-NL" sz="2400" dirty="0" err="1">
                <a:latin typeface="Calibri" panose="020F0502020204030204" pitchFamily="34" charset="0"/>
                <a:cs typeface="Calibri" panose="020F0502020204030204" pitchFamily="34" charset="0"/>
              </a:rPr>
              <a:t>problems</a:t>
            </a:r>
            <a:r>
              <a:rPr lang="nl-NL" sz="2400" dirty="0">
                <a:latin typeface="Calibri" panose="020F0502020204030204" pitchFamily="34" charset="0"/>
                <a:cs typeface="Calibri" panose="020F0502020204030204" pitchFamily="34" charset="0"/>
              </a:rPr>
              <a:t>.’ (Diepeveen 2012)</a:t>
            </a:r>
          </a:p>
          <a:p>
            <a:pPr marL="0" indent="0">
              <a:buNone/>
            </a:pPr>
            <a:endParaRPr lang="nl-NL" sz="2400" b="1" dirty="0">
              <a:latin typeface="Calibri" panose="020F0502020204030204" pitchFamily="34" charset="0"/>
              <a:cs typeface="Calibri" panose="020F0502020204030204" pitchFamily="34" charset="0"/>
            </a:endParaRPr>
          </a:p>
          <a:p>
            <a:pPr marL="0" indent="0">
              <a:buNone/>
            </a:pPr>
            <a:r>
              <a:rPr lang="nl-NL" sz="2400" b="1" dirty="0" err="1">
                <a:latin typeface="Calibri" panose="020F0502020204030204" pitchFamily="34" charset="0"/>
                <a:cs typeface="Calibri" panose="020F0502020204030204" pitchFamily="34" charset="0"/>
              </a:rPr>
              <a:t>Across</a:t>
            </a:r>
            <a:r>
              <a:rPr lang="nl-NL" sz="2400" b="1" dirty="0">
                <a:latin typeface="Calibri" panose="020F0502020204030204" pitchFamily="34" charset="0"/>
                <a:cs typeface="Calibri" panose="020F0502020204030204" pitchFamily="34" charset="0"/>
              </a:rPr>
              <a:t> </a:t>
            </a:r>
            <a:r>
              <a:rPr lang="nl-NL" sz="2400" b="1" dirty="0" err="1">
                <a:latin typeface="Calibri" panose="020F0502020204030204" pitchFamily="34" charset="0"/>
                <a:cs typeface="Calibri" panose="020F0502020204030204" pitchFamily="34" charset="0"/>
              </a:rPr>
              <a:t>dialects</a:t>
            </a:r>
            <a:endParaRPr lang="nl-NL" sz="2400" b="1" dirty="0">
              <a:latin typeface="Calibri" panose="020F0502020204030204" pitchFamily="34" charset="0"/>
              <a:cs typeface="Calibri" panose="020F0502020204030204" pitchFamily="34" charset="0"/>
            </a:endParaRPr>
          </a:p>
          <a:p>
            <a:pPr marL="457200" indent="-457200">
              <a:buFont typeface="+mj-lt"/>
              <a:buAutoNum type="arabicParenR" startAt="3"/>
            </a:pPr>
            <a:r>
              <a:rPr lang="nl-NL" sz="2400" dirty="0">
                <a:latin typeface="Calibri" panose="020F0502020204030204" pitchFamily="34" charset="0"/>
                <a:cs typeface="Calibri" panose="020F0502020204030204" pitchFamily="34" charset="0"/>
              </a:rPr>
              <a:t>	</a:t>
            </a:r>
            <a:r>
              <a:rPr lang="nl-NL" sz="2400" dirty="0" err="1">
                <a:latin typeface="Calibri" panose="020F0502020204030204" pitchFamily="34" charset="0"/>
                <a:cs typeface="Calibri" panose="020F0502020204030204" pitchFamily="34" charset="0"/>
              </a:rPr>
              <a:t>zingenteere</a:t>
            </a:r>
            <a:r>
              <a:rPr lang="nl-NL" sz="2400" dirty="0">
                <a:latin typeface="Calibri" panose="020F0502020204030204" pitchFamily="34" charset="0"/>
                <a:cs typeface="Calibri" panose="020F0502020204030204" pitchFamily="34" charset="0"/>
              </a:rPr>
              <a:t> - zingenderwijze (</a:t>
            </a:r>
            <a:r>
              <a:rPr lang="nl-NL" sz="2400" dirty="0" err="1">
                <a:latin typeface="Calibri" panose="020F0502020204030204" pitchFamily="34" charset="0"/>
                <a:cs typeface="Calibri" panose="020F0502020204030204" pitchFamily="34" charset="0"/>
              </a:rPr>
              <a:t>Grootaers</a:t>
            </a:r>
            <a:r>
              <a:rPr lang="nl-NL" sz="2400" dirty="0">
                <a:latin typeface="Calibri" panose="020F0502020204030204" pitchFamily="34" charset="0"/>
                <a:cs typeface="Calibri" panose="020F0502020204030204" pitchFamily="34" charset="0"/>
              </a:rPr>
              <a:t> 1948; Schelberg 1986, Goossens </a:t>
            </a:r>
          </a:p>
          <a:p>
            <a:pPr marL="0" indent="0">
              <a:buNone/>
            </a:pPr>
            <a:r>
              <a:rPr lang="nl-NL" sz="2400" dirty="0">
                <a:latin typeface="Calibri" panose="020F0502020204030204" pitchFamily="34" charset="0"/>
                <a:cs typeface="Calibri" panose="020F0502020204030204" pitchFamily="34" charset="0"/>
              </a:rPr>
              <a:t>              1996)</a:t>
            </a:r>
            <a:endParaRPr lang="nl-NL" sz="2400" b="1" dirty="0">
              <a:latin typeface="Calibri" panose="020F0502020204030204" pitchFamily="34" charset="0"/>
              <a:cs typeface="Calibri" panose="020F0502020204030204" pitchFamily="34" charset="0"/>
            </a:endParaRPr>
          </a:p>
          <a:p>
            <a:pPr marL="0" indent="0">
              <a:buNone/>
            </a:pPr>
            <a:endParaRPr lang="nl-NL"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663199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95FCDE-C8F7-8654-D573-4C41C9D0F137}"/>
              </a:ext>
            </a:extLst>
          </p:cNvPr>
          <p:cNvSpPr>
            <a:spLocks noGrp="1"/>
          </p:cNvSpPr>
          <p:nvPr>
            <p:ph type="title"/>
          </p:nvPr>
        </p:nvSpPr>
        <p:spPr>
          <a:xfrm>
            <a:off x="880334" y="279064"/>
            <a:ext cx="10515600" cy="1325563"/>
          </a:xfrm>
        </p:spPr>
        <p:txBody>
          <a:bodyPr/>
          <a:lstStyle/>
          <a:p>
            <a:r>
              <a:rPr lang="nl-BE" dirty="0"/>
              <a:t>Are </a:t>
            </a:r>
            <a:r>
              <a:rPr lang="nl-BE" dirty="0" err="1"/>
              <a:t>other</a:t>
            </a:r>
            <a:r>
              <a:rPr lang="nl-BE" dirty="0"/>
              <a:t> </a:t>
            </a:r>
            <a:r>
              <a:rPr lang="nl-BE" dirty="0" err="1"/>
              <a:t>suffixes</a:t>
            </a:r>
            <a:r>
              <a:rPr lang="nl-BE" dirty="0"/>
              <a:t> </a:t>
            </a:r>
            <a:r>
              <a:rPr lang="nl-BE" dirty="0" err="1"/>
              <a:t>equivalents</a:t>
            </a:r>
            <a:r>
              <a:rPr lang="nl-BE" dirty="0"/>
              <a:t> of </a:t>
            </a:r>
            <a:r>
              <a:rPr lang="nl-BE" i="1" dirty="0"/>
              <a:t>–</a:t>
            </a:r>
            <a:r>
              <a:rPr lang="nl-BE" i="1" dirty="0" err="1"/>
              <a:t>erwijs</a:t>
            </a:r>
            <a:r>
              <a:rPr lang="nl-BE" dirty="0"/>
              <a:t>?</a:t>
            </a:r>
            <a:endParaRPr lang="nl-BE" i="1" dirty="0"/>
          </a:p>
        </p:txBody>
      </p:sp>
      <p:sp>
        <p:nvSpPr>
          <p:cNvPr id="5" name="Tijdelijke aanduiding voor inhoud 4">
            <a:extLst>
              <a:ext uri="{FF2B5EF4-FFF2-40B4-BE49-F238E27FC236}">
                <a16:creationId xmlns:a16="http://schemas.microsoft.com/office/drawing/2014/main" id="{D2467B74-FC1A-473E-88A2-1C5B8BDD0812}"/>
              </a:ext>
            </a:extLst>
          </p:cNvPr>
          <p:cNvSpPr>
            <a:spLocks noGrp="1"/>
          </p:cNvSpPr>
          <p:nvPr>
            <p:ph idx="1"/>
          </p:nvPr>
        </p:nvSpPr>
        <p:spPr/>
        <p:txBody>
          <a:bodyPr>
            <a:normAutofit/>
          </a:bodyPr>
          <a:lstStyle/>
          <a:p>
            <a:pPr marL="0" indent="0">
              <a:buNone/>
            </a:pPr>
            <a:r>
              <a:rPr lang="nl-NL" b="1" dirty="0" err="1">
                <a:latin typeface="Calibri" panose="020F0502020204030204" pitchFamily="34" charset="0"/>
                <a:cs typeface="Calibri" panose="020F0502020204030204" pitchFamily="34" charset="0"/>
              </a:rPr>
              <a:t>Across</a:t>
            </a:r>
            <a:r>
              <a:rPr lang="nl-NL" b="1" dirty="0">
                <a:latin typeface="Calibri" panose="020F0502020204030204" pitchFamily="34" charset="0"/>
                <a:cs typeface="Calibri" panose="020F0502020204030204" pitchFamily="34" charset="0"/>
              </a:rPr>
              <a:t> </a:t>
            </a:r>
            <a:r>
              <a:rPr lang="nl-NL" b="1" dirty="0" err="1">
                <a:latin typeface="Calibri" panose="020F0502020204030204" pitchFamily="34" charset="0"/>
                <a:cs typeface="Calibri" panose="020F0502020204030204" pitchFamily="34" charset="0"/>
              </a:rPr>
              <a:t>diachronic</a:t>
            </a:r>
            <a:r>
              <a:rPr lang="nl-NL" b="1" dirty="0">
                <a:latin typeface="Calibri" panose="020F0502020204030204" pitchFamily="34" charset="0"/>
                <a:cs typeface="Calibri" panose="020F0502020204030204" pitchFamily="34" charset="0"/>
              </a:rPr>
              <a:t> </a:t>
            </a:r>
            <a:r>
              <a:rPr lang="nl-NL" b="1" dirty="0" err="1">
                <a:latin typeface="Calibri" panose="020F0502020204030204" pitchFamily="34" charset="0"/>
                <a:cs typeface="Calibri" panose="020F0502020204030204" pitchFamily="34" charset="0"/>
              </a:rPr>
              <a:t>variants</a:t>
            </a:r>
            <a:r>
              <a:rPr lang="nl-NL" b="1" dirty="0">
                <a:latin typeface="Calibri" panose="020F0502020204030204" pitchFamily="34" charset="0"/>
                <a:cs typeface="Calibri" panose="020F0502020204030204" pitchFamily="34" charset="0"/>
              </a:rPr>
              <a:t> </a:t>
            </a:r>
            <a:r>
              <a:rPr lang="nl-NL" sz="2400" dirty="0">
                <a:latin typeface="Calibri" panose="020F0502020204030204" pitchFamily="34" charset="0"/>
                <a:cs typeface="Calibri" panose="020F0502020204030204" pitchFamily="34" charset="0"/>
              </a:rPr>
              <a:t>(Van de Velde 2005:106, </a:t>
            </a:r>
            <a:r>
              <a:rPr lang="nl-NL" sz="2400">
                <a:latin typeface="Calibri" panose="020F0502020204030204" pitchFamily="34" charset="0"/>
                <a:cs typeface="Calibri" panose="020F0502020204030204" pitchFamily="34" charset="0"/>
              </a:rPr>
              <a:t>Diepeveen 2012:166</a:t>
            </a:r>
            <a:r>
              <a:rPr lang="nl-NL" sz="2400" dirty="0">
                <a:latin typeface="Calibri" panose="020F0502020204030204" pitchFamily="34" charset="0"/>
                <a:cs typeface="Calibri" panose="020F0502020204030204" pitchFamily="34" charset="0"/>
              </a:rPr>
              <a:t>)</a:t>
            </a:r>
          </a:p>
          <a:p>
            <a:pPr marL="457200" indent="-457200">
              <a:buFont typeface="+mj-lt"/>
              <a:buAutoNum type="arabicParenR"/>
            </a:pPr>
            <a:r>
              <a:rPr lang="nl-NL" sz="2400" dirty="0">
                <a:latin typeface="Calibri" panose="020F0502020204030204" pitchFamily="34" charset="0"/>
                <a:cs typeface="Calibri" panose="020F0502020204030204" pitchFamily="34" charset="0"/>
              </a:rPr>
              <a:t>Heb ic </a:t>
            </a:r>
            <a:r>
              <a:rPr lang="nl-NL" sz="2400" b="1" dirty="0" err="1">
                <a:latin typeface="Calibri" panose="020F0502020204030204" pitchFamily="34" charset="0"/>
                <a:cs typeface="Calibri" panose="020F0502020204030204" pitchFamily="34" charset="0"/>
              </a:rPr>
              <a:t>menscheliker</a:t>
            </a:r>
            <a:r>
              <a:rPr lang="nl-NL" sz="2400" b="1" dirty="0">
                <a:latin typeface="Calibri" panose="020F0502020204030204" pitchFamily="34" charset="0"/>
                <a:cs typeface="Calibri" panose="020F0502020204030204" pitchFamily="34" charset="0"/>
              </a:rPr>
              <a:t> wijs </a:t>
            </a:r>
            <a:r>
              <a:rPr lang="nl-NL" sz="2400" dirty="0">
                <a:latin typeface="Calibri" panose="020F0502020204030204" pitchFamily="34" charset="0"/>
                <a:cs typeface="Calibri" panose="020F0502020204030204" pitchFamily="34" charset="0"/>
              </a:rPr>
              <a:t>(…) tegen wilde dieren </a:t>
            </a:r>
            <a:r>
              <a:rPr lang="nl-NL" sz="2400" dirty="0" err="1">
                <a:latin typeface="Calibri" panose="020F0502020204030204" pitchFamily="34" charset="0"/>
                <a:cs typeface="Calibri" panose="020F0502020204030204" pitchFamily="34" charset="0"/>
              </a:rPr>
              <a:t>geuochten</a:t>
            </a:r>
            <a:r>
              <a:rPr lang="nl-NL" sz="2400" dirty="0">
                <a:latin typeface="Calibri" panose="020F0502020204030204" pitchFamily="34" charset="0"/>
                <a:cs typeface="Calibri" panose="020F0502020204030204" pitchFamily="34" charset="0"/>
              </a:rPr>
              <a:t> (…)</a:t>
            </a:r>
          </a:p>
          <a:p>
            <a:pPr marL="0" indent="0">
              <a:buNone/>
            </a:pPr>
            <a:r>
              <a:rPr lang="nl-NL" sz="2400" dirty="0">
                <a:latin typeface="Calibri" panose="020F0502020204030204" pitchFamily="34" charset="0"/>
                <a:cs typeface="Calibri" panose="020F0502020204030204" pitchFamily="34" charset="0"/>
              </a:rPr>
              <a:t>       Have I human </a:t>
            </a:r>
            <a:r>
              <a:rPr lang="nl-NL" sz="2400" dirty="0" err="1">
                <a:latin typeface="Calibri" panose="020F0502020204030204" pitchFamily="34" charset="0"/>
                <a:cs typeface="Calibri" panose="020F0502020204030204" pitchFamily="34" charset="0"/>
              </a:rPr>
              <a:t>wise</a:t>
            </a:r>
            <a:r>
              <a:rPr lang="nl-NL" sz="2400" dirty="0">
                <a:latin typeface="Calibri" panose="020F0502020204030204" pitchFamily="34" charset="0"/>
                <a:cs typeface="Calibri" panose="020F0502020204030204" pitchFamily="34" charset="0"/>
              </a:rPr>
              <a:t> (…) </a:t>
            </a:r>
            <a:r>
              <a:rPr lang="nl-NL" sz="2400" dirty="0" err="1">
                <a:latin typeface="Calibri" panose="020F0502020204030204" pitchFamily="34" charset="0"/>
                <a:cs typeface="Calibri" panose="020F0502020204030204" pitchFamily="34" charset="0"/>
              </a:rPr>
              <a:t>against</a:t>
            </a:r>
            <a:r>
              <a:rPr lang="nl-NL" sz="2400" dirty="0">
                <a:latin typeface="Calibri" panose="020F0502020204030204" pitchFamily="34" charset="0"/>
                <a:cs typeface="Calibri" panose="020F0502020204030204" pitchFamily="34" charset="0"/>
              </a:rPr>
              <a:t> wild </a:t>
            </a:r>
            <a:r>
              <a:rPr lang="nl-NL" sz="2400" dirty="0" err="1">
                <a:latin typeface="Calibri" panose="020F0502020204030204" pitchFamily="34" charset="0"/>
                <a:cs typeface="Calibri" panose="020F0502020204030204" pitchFamily="34" charset="0"/>
              </a:rPr>
              <a:t>animals</a:t>
            </a:r>
            <a:r>
              <a:rPr lang="nl-NL" sz="2400" dirty="0">
                <a:latin typeface="Calibri" panose="020F0502020204030204" pitchFamily="34" charset="0"/>
                <a:cs typeface="Calibri" panose="020F0502020204030204" pitchFamily="34" charset="0"/>
              </a:rPr>
              <a:t> </a:t>
            </a:r>
            <a:r>
              <a:rPr lang="nl-NL" sz="2400" dirty="0" err="1">
                <a:latin typeface="Calibri" panose="020F0502020204030204" pitchFamily="34" charset="0"/>
                <a:cs typeface="Calibri" panose="020F0502020204030204" pitchFamily="34" charset="0"/>
              </a:rPr>
              <a:t>fought</a:t>
            </a:r>
            <a:endParaRPr lang="nl-NL" sz="2400" dirty="0">
              <a:latin typeface="Calibri" panose="020F0502020204030204" pitchFamily="34" charset="0"/>
              <a:cs typeface="Calibri" panose="020F0502020204030204" pitchFamily="34" charset="0"/>
            </a:endParaRPr>
          </a:p>
          <a:p>
            <a:pPr marL="0" indent="0">
              <a:buNone/>
            </a:pPr>
            <a:r>
              <a:rPr lang="nl-NL" sz="2400" dirty="0">
                <a:latin typeface="Calibri" panose="020F0502020204030204" pitchFamily="34" charset="0"/>
                <a:cs typeface="Calibri" panose="020F0502020204030204" pitchFamily="34" charset="0"/>
              </a:rPr>
              <a:t>       ‘I </a:t>
            </a:r>
            <a:r>
              <a:rPr lang="nl-NL" sz="2400" dirty="0" err="1">
                <a:latin typeface="Calibri" panose="020F0502020204030204" pitchFamily="34" charset="0"/>
                <a:cs typeface="Calibri" panose="020F0502020204030204" pitchFamily="34" charset="0"/>
              </a:rPr>
              <a:t>fought</a:t>
            </a:r>
            <a:r>
              <a:rPr lang="nl-NL" sz="2400" dirty="0">
                <a:latin typeface="Calibri" panose="020F0502020204030204" pitchFamily="34" charset="0"/>
                <a:cs typeface="Calibri" panose="020F0502020204030204" pitchFamily="34" charset="0"/>
              </a:rPr>
              <a:t> in a human </a:t>
            </a:r>
            <a:r>
              <a:rPr lang="nl-NL" sz="2400" dirty="0" err="1">
                <a:latin typeface="Calibri" panose="020F0502020204030204" pitchFamily="34" charset="0"/>
                <a:cs typeface="Calibri" panose="020F0502020204030204" pitchFamily="34" charset="0"/>
              </a:rPr>
              <a:t>manner</a:t>
            </a:r>
            <a:r>
              <a:rPr lang="nl-NL" sz="2400" dirty="0">
                <a:latin typeface="Calibri" panose="020F0502020204030204" pitchFamily="34" charset="0"/>
                <a:cs typeface="Calibri" panose="020F0502020204030204" pitchFamily="34" charset="0"/>
              </a:rPr>
              <a:t> </a:t>
            </a:r>
            <a:r>
              <a:rPr lang="nl-NL" sz="2400" dirty="0" err="1">
                <a:latin typeface="Calibri" panose="020F0502020204030204" pitchFamily="34" charset="0"/>
                <a:cs typeface="Calibri" panose="020F0502020204030204" pitchFamily="34" charset="0"/>
              </a:rPr>
              <a:t>against</a:t>
            </a:r>
            <a:r>
              <a:rPr lang="nl-NL" sz="2400" dirty="0">
                <a:latin typeface="Calibri" panose="020F0502020204030204" pitchFamily="34" charset="0"/>
                <a:cs typeface="Calibri" panose="020F0502020204030204" pitchFamily="34" charset="0"/>
              </a:rPr>
              <a:t> wild </a:t>
            </a:r>
            <a:r>
              <a:rPr lang="nl-NL" sz="2400" dirty="0" err="1">
                <a:latin typeface="Calibri" panose="020F0502020204030204" pitchFamily="34" charset="0"/>
                <a:cs typeface="Calibri" panose="020F0502020204030204" pitchFamily="34" charset="0"/>
              </a:rPr>
              <a:t>animals</a:t>
            </a:r>
            <a:r>
              <a:rPr lang="nl-NL" sz="2400" dirty="0">
                <a:latin typeface="Calibri" panose="020F0502020204030204" pitchFamily="34" charset="0"/>
                <a:cs typeface="Calibri" panose="020F0502020204030204" pitchFamily="34" charset="0"/>
              </a:rPr>
              <a:t>’ (</a:t>
            </a:r>
            <a:r>
              <a:rPr lang="nl-NL" sz="2400" dirty="0" err="1">
                <a:latin typeface="Calibri" panose="020F0502020204030204" pitchFamily="34" charset="0"/>
                <a:cs typeface="Calibri" panose="020F0502020204030204" pitchFamily="34" charset="0"/>
              </a:rPr>
              <a:t>Middle</a:t>
            </a:r>
            <a:r>
              <a:rPr lang="nl-NL" sz="2400" dirty="0">
                <a:latin typeface="Calibri" panose="020F0502020204030204" pitchFamily="34" charset="0"/>
                <a:cs typeface="Calibri" panose="020F0502020204030204" pitchFamily="34" charset="0"/>
              </a:rPr>
              <a:t> Dutch, 1526)</a:t>
            </a:r>
          </a:p>
          <a:p>
            <a:pPr marL="0" indent="0">
              <a:buNone/>
            </a:pPr>
            <a:endParaRPr lang="nl-NL" b="1" dirty="0">
              <a:latin typeface="Calibri" panose="020F0502020204030204" pitchFamily="34" charset="0"/>
              <a:cs typeface="Calibri" panose="020F0502020204030204" pitchFamily="34" charset="0"/>
            </a:endParaRPr>
          </a:p>
          <a:p>
            <a:pPr marL="0" indent="0">
              <a:buNone/>
            </a:pPr>
            <a:r>
              <a:rPr lang="nl-NL" b="1" dirty="0" err="1">
                <a:latin typeface="Calibri" panose="020F0502020204030204" pitchFamily="34" charset="0"/>
                <a:cs typeface="Calibri" panose="020F0502020204030204" pitchFamily="34" charset="0"/>
              </a:rPr>
              <a:t>Across</a:t>
            </a:r>
            <a:r>
              <a:rPr lang="nl-NL" b="1" dirty="0">
                <a:latin typeface="Calibri" panose="020F0502020204030204" pitchFamily="34" charset="0"/>
                <a:cs typeface="Calibri" panose="020F0502020204030204" pitchFamily="34" charset="0"/>
              </a:rPr>
              <a:t> </a:t>
            </a:r>
            <a:r>
              <a:rPr lang="nl-NL" b="1" dirty="0" err="1">
                <a:latin typeface="Calibri" panose="020F0502020204030204" pitchFamily="34" charset="0"/>
                <a:cs typeface="Calibri" panose="020F0502020204030204" pitchFamily="34" charset="0"/>
              </a:rPr>
              <a:t>Germanic</a:t>
            </a:r>
            <a:r>
              <a:rPr lang="nl-NL" b="1" dirty="0">
                <a:latin typeface="Calibri" panose="020F0502020204030204" pitchFamily="34" charset="0"/>
                <a:cs typeface="Calibri" panose="020F0502020204030204" pitchFamily="34" charset="0"/>
              </a:rPr>
              <a:t> </a:t>
            </a:r>
            <a:r>
              <a:rPr lang="nl-NL" b="1" dirty="0" err="1">
                <a:latin typeface="Calibri" panose="020F0502020204030204" pitchFamily="34" charset="0"/>
                <a:cs typeface="Calibri" panose="020F0502020204030204" pitchFamily="34" charset="0"/>
              </a:rPr>
              <a:t>languages</a:t>
            </a:r>
            <a:r>
              <a:rPr lang="nl-NL" b="1" dirty="0">
                <a:latin typeface="Calibri" panose="020F0502020204030204" pitchFamily="34" charset="0"/>
                <a:cs typeface="Calibri" panose="020F0502020204030204" pitchFamily="34" charset="0"/>
              </a:rPr>
              <a:t> </a:t>
            </a:r>
            <a:r>
              <a:rPr lang="nl-NL" sz="2400" dirty="0">
                <a:latin typeface="Calibri" panose="020F0502020204030204" pitchFamily="34" charset="0"/>
                <a:cs typeface="Calibri" panose="020F0502020204030204" pitchFamily="34" charset="0"/>
              </a:rPr>
              <a:t>(</a:t>
            </a:r>
            <a:r>
              <a:rPr lang="nl-NL" sz="2400" dirty="0" err="1">
                <a:latin typeface="Calibri" panose="020F0502020204030204" pitchFamily="34" charset="0"/>
                <a:cs typeface="Calibri" panose="020F0502020204030204" pitchFamily="34" charset="0"/>
              </a:rPr>
              <a:t>German</a:t>
            </a:r>
            <a:r>
              <a:rPr lang="nl-NL" sz="2400" dirty="0">
                <a:latin typeface="Calibri" panose="020F0502020204030204" pitchFamily="34" charset="0"/>
                <a:cs typeface="Calibri" panose="020F0502020204030204" pitchFamily="34" charset="0"/>
              </a:rPr>
              <a:t> </a:t>
            </a:r>
            <a:r>
              <a:rPr lang="nl-NL" sz="2400" dirty="0" err="1">
                <a:latin typeface="Calibri" panose="020F0502020204030204" pitchFamily="34" charset="0"/>
                <a:cs typeface="Calibri" panose="020F0502020204030204" pitchFamily="34" charset="0"/>
              </a:rPr>
              <a:t>example</a:t>
            </a:r>
            <a:r>
              <a:rPr lang="nl-NL" sz="2400" dirty="0">
                <a:latin typeface="Calibri" panose="020F0502020204030204" pitchFamily="34" charset="0"/>
                <a:cs typeface="Calibri" panose="020F0502020204030204" pitchFamily="34" charset="0"/>
              </a:rPr>
              <a:t> </a:t>
            </a:r>
            <a:r>
              <a:rPr lang="nl-NL" sz="2400" dirty="0" err="1">
                <a:latin typeface="Calibri" panose="020F0502020204030204" pitchFamily="34" charset="0"/>
                <a:cs typeface="Calibri" panose="020F0502020204030204" pitchFamily="34" charset="0"/>
              </a:rPr>
              <a:t>from</a:t>
            </a:r>
            <a:r>
              <a:rPr lang="nl-NL" sz="2400" dirty="0">
                <a:latin typeface="Calibri" panose="020F0502020204030204" pitchFamily="34" charset="0"/>
                <a:cs typeface="Calibri" panose="020F0502020204030204" pitchFamily="34" charset="0"/>
              </a:rPr>
              <a:t> </a:t>
            </a:r>
            <a:r>
              <a:rPr lang="nl-NL" sz="2400" dirty="0" err="1">
                <a:latin typeface="Calibri" panose="020F0502020204030204" pitchFamily="34" charset="0"/>
                <a:cs typeface="Calibri" panose="020F0502020204030204" pitchFamily="34" charset="0"/>
              </a:rPr>
              <a:t>Liu</a:t>
            </a:r>
            <a:r>
              <a:rPr lang="nl-NL" sz="2400" dirty="0">
                <a:latin typeface="Calibri" panose="020F0502020204030204" pitchFamily="34" charset="0"/>
                <a:cs typeface="Calibri" panose="020F0502020204030204" pitchFamily="34" charset="0"/>
              </a:rPr>
              <a:t> 2009:332)</a:t>
            </a:r>
          </a:p>
          <a:p>
            <a:pPr marL="457200" indent="-457200">
              <a:buFont typeface="+mj-lt"/>
              <a:buAutoNum type="arabicParenR" startAt="2"/>
            </a:pPr>
            <a:r>
              <a:rPr lang="nl-NL" sz="2400" b="1" dirty="0">
                <a:latin typeface="Calibri" panose="020F0502020204030204" pitchFamily="34" charset="0"/>
                <a:cs typeface="Calibri" panose="020F0502020204030204" pitchFamily="34" charset="0"/>
              </a:rPr>
              <a:t>Verrassenderwijze</a:t>
            </a:r>
            <a:r>
              <a:rPr lang="nl-NL" sz="2400" dirty="0">
                <a:latin typeface="Calibri" panose="020F0502020204030204" pitchFamily="34" charset="0"/>
                <a:cs typeface="Calibri" panose="020F0502020204030204" pitchFamily="34" charset="0"/>
              </a:rPr>
              <a:t> schijnt uit mijn verkoudheid geen griep voort te komen.</a:t>
            </a:r>
          </a:p>
          <a:p>
            <a:pPr marL="0" indent="0">
              <a:buNone/>
            </a:pPr>
            <a:r>
              <a:rPr lang="nl-NL" sz="2400" dirty="0">
                <a:latin typeface="Calibri" panose="020F0502020204030204" pitchFamily="34" charset="0"/>
                <a:cs typeface="Calibri" panose="020F0502020204030204" pitchFamily="34" charset="0"/>
              </a:rPr>
              <a:t>       </a:t>
            </a:r>
            <a:r>
              <a:rPr lang="nl-NL" sz="2400" b="1" dirty="0" err="1">
                <a:latin typeface="Calibri" panose="020F0502020204030204" pitchFamily="34" charset="0"/>
                <a:cs typeface="Calibri" panose="020F0502020204030204" pitchFamily="34" charset="0"/>
              </a:rPr>
              <a:t>Erstaunlicherweise</a:t>
            </a:r>
            <a:r>
              <a:rPr lang="nl-NL" sz="2400" dirty="0">
                <a:latin typeface="Calibri" panose="020F0502020204030204" pitchFamily="34" charset="0"/>
                <a:cs typeface="Calibri" panose="020F0502020204030204" pitchFamily="34" charset="0"/>
              </a:rPr>
              <a:t> </a:t>
            </a:r>
            <a:r>
              <a:rPr lang="nl-NL" sz="2400" dirty="0" err="1">
                <a:latin typeface="Calibri" panose="020F0502020204030204" pitchFamily="34" charset="0"/>
                <a:cs typeface="Calibri" panose="020F0502020204030204" pitchFamily="34" charset="0"/>
              </a:rPr>
              <a:t>scheint</a:t>
            </a:r>
            <a:r>
              <a:rPr lang="nl-NL" sz="2400" dirty="0">
                <a:latin typeface="Calibri" panose="020F0502020204030204" pitchFamily="34" charset="0"/>
                <a:cs typeface="Calibri" panose="020F0502020204030204" pitchFamily="34" charset="0"/>
              </a:rPr>
              <a:t> </a:t>
            </a:r>
            <a:r>
              <a:rPr lang="nl-NL" sz="2400" dirty="0" err="1">
                <a:latin typeface="Calibri" panose="020F0502020204030204" pitchFamily="34" charset="0"/>
                <a:cs typeface="Calibri" panose="020F0502020204030204" pitchFamily="34" charset="0"/>
              </a:rPr>
              <a:t>aus</a:t>
            </a:r>
            <a:r>
              <a:rPr lang="nl-NL" sz="2400" dirty="0">
                <a:latin typeface="Calibri" panose="020F0502020204030204" pitchFamily="34" charset="0"/>
                <a:cs typeface="Calibri" panose="020F0502020204030204" pitchFamily="34" charset="0"/>
              </a:rPr>
              <a:t> </a:t>
            </a:r>
            <a:r>
              <a:rPr lang="nl-NL" sz="2400" dirty="0" err="1">
                <a:latin typeface="Calibri" panose="020F0502020204030204" pitchFamily="34" charset="0"/>
                <a:cs typeface="Calibri" panose="020F0502020204030204" pitchFamily="34" charset="0"/>
              </a:rPr>
              <a:t>meiner</a:t>
            </a:r>
            <a:r>
              <a:rPr lang="nl-NL" sz="2400" dirty="0">
                <a:latin typeface="Calibri" panose="020F0502020204030204" pitchFamily="34" charset="0"/>
                <a:cs typeface="Calibri" panose="020F0502020204030204" pitchFamily="34" charset="0"/>
              </a:rPr>
              <a:t> </a:t>
            </a:r>
            <a:r>
              <a:rPr lang="nl-NL" sz="2400" dirty="0" err="1">
                <a:latin typeface="Calibri" panose="020F0502020204030204" pitchFamily="34" charset="0"/>
                <a:cs typeface="Calibri" panose="020F0502020204030204" pitchFamily="34" charset="0"/>
              </a:rPr>
              <a:t>Erkältung</a:t>
            </a:r>
            <a:r>
              <a:rPr lang="nl-NL" sz="2400" dirty="0">
                <a:latin typeface="Calibri" panose="020F0502020204030204" pitchFamily="34" charset="0"/>
                <a:cs typeface="Calibri" panose="020F0502020204030204" pitchFamily="34" charset="0"/>
              </a:rPr>
              <a:t> </a:t>
            </a:r>
            <a:r>
              <a:rPr lang="nl-NL" sz="2400" dirty="0" err="1">
                <a:latin typeface="Calibri" panose="020F0502020204030204" pitchFamily="34" charset="0"/>
                <a:cs typeface="Calibri" panose="020F0502020204030204" pitchFamily="34" charset="0"/>
              </a:rPr>
              <a:t>keine</a:t>
            </a:r>
            <a:r>
              <a:rPr lang="nl-NL" sz="2400" dirty="0">
                <a:latin typeface="Calibri" panose="020F0502020204030204" pitchFamily="34" charset="0"/>
                <a:cs typeface="Calibri" panose="020F0502020204030204" pitchFamily="34" charset="0"/>
              </a:rPr>
              <a:t> </a:t>
            </a:r>
            <a:r>
              <a:rPr lang="nl-NL" sz="2400" dirty="0" err="1">
                <a:latin typeface="Calibri" panose="020F0502020204030204" pitchFamily="34" charset="0"/>
                <a:cs typeface="Calibri" panose="020F0502020204030204" pitchFamily="34" charset="0"/>
              </a:rPr>
              <a:t>Grippe</a:t>
            </a:r>
            <a:r>
              <a:rPr lang="nl-NL" sz="2400" dirty="0">
                <a:latin typeface="Calibri" panose="020F0502020204030204" pitchFamily="34" charset="0"/>
                <a:cs typeface="Calibri" panose="020F0502020204030204" pitchFamily="34" charset="0"/>
              </a:rPr>
              <a:t> </a:t>
            </a:r>
            <a:r>
              <a:rPr lang="nl-NL" sz="2400" dirty="0" err="1">
                <a:latin typeface="Calibri" panose="020F0502020204030204" pitchFamily="34" charset="0"/>
                <a:cs typeface="Calibri" panose="020F0502020204030204" pitchFamily="34" charset="0"/>
              </a:rPr>
              <a:t>zu</a:t>
            </a:r>
            <a:r>
              <a:rPr lang="nl-NL" sz="2400" dirty="0">
                <a:latin typeface="Calibri" panose="020F0502020204030204" pitchFamily="34" charset="0"/>
                <a:cs typeface="Calibri" panose="020F0502020204030204" pitchFamily="34" charset="0"/>
              </a:rPr>
              <a:t> werden.</a:t>
            </a:r>
          </a:p>
          <a:p>
            <a:pPr marL="0" indent="0">
              <a:buNone/>
            </a:pPr>
            <a:r>
              <a:rPr lang="nl-NL" sz="2400" dirty="0">
                <a:latin typeface="Calibri" panose="020F0502020204030204" pitchFamily="34" charset="0"/>
                <a:cs typeface="Calibri" panose="020F0502020204030204" pitchFamily="34" charset="0"/>
              </a:rPr>
              <a:t>       ‘</a:t>
            </a:r>
            <a:r>
              <a:rPr lang="nl-NL" sz="2400" dirty="0" err="1">
                <a:latin typeface="Calibri" panose="020F0502020204030204" pitchFamily="34" charset="0"/>
                <a:cs typeface="Calibri" panose="020F0502020204030204" pitchFamily="34" charset="0"/>
              </a:rPr>
              <a:t>Astonishingly</a:t>
            </a:r>
            <a:r>
              <a:rPr lang="nl-NL" sz="2400" dirty="0">
                <a:latin typeface="Calibri" panose="020F0502020204030204" pitchFamily="34" charset="0"/>
                <a:cs typeface="Calibri" panose="020F0502020204030204" pitchFamily="34" charset="0"/>
              </a:rPr>
              <a:t>, </a:t>
            </a:r>
            <a:r>
              <a:rPr lang="nl-NL" sz="2400" dirty="0" err="1">
                <a:latin typeface="Calibri" panose="020F0502020204030204" pitchFamily="34" charset="0"/>
                <a:cs typeface="Calibri" panose="020F0502020204030204" pitchFamily="34" charset="0"/>
              </a:rPr>
              <a:t>it</a:t>
            </a:r>
            <a:r>
              <a:rPr lang="nl-NL" sz="2400" dirty="0">
                <a:latin typeface="Calibri" panose="020F0502020204030204" pitchFamily="34" charset="0"/>
                <a:cs typeface="Calibri" panose="020F0502020204030204" pitchFamily="34" charset="0"/>
              </a:rPr>
              <a:t> </a:t>
            </a:r>
            <a:r>
              <a:rPr lang="nl-NL" sz="2400" dirty="0" err="1">
                <a:latin typeface="Calibri" panose="020F0502020204030204" pitchFamily="34" charset="0"/>
                <a:cs typeface="Calibri" panose="020F0502020204030204" pitchFamily="34" charset="0"/>
              </a:rPr>
              <a:t>seems</a:t>
            </a:r>
            <a:r>
              <a:rPr lang="nl-NL" sz="2400" dirty="0">
                <a:latin typeface="Calibri" panose="020F0502020204030204" pitchFamily="34" charset="0"/>
                <a:cs typeface="Calibri" panose="020F0502020204030204" pitchFamily="34" charset="0"/>
              </a:rPr>
              <a:t> </a:t>
            </a:r>
            <a:r>
              <a:rPr lang="nl-NL" sz="2400" dirty="0" err="1">
                <a:latin typeface="Calibri" panose="020F0502020204030204" pitchFamily="34" charset="0"/>
                <a:cs typeface="Calibri" panose="020F0502020204030204" pitchFamily="34" charset="0"/>
              </a:rPr>
              <a:t>that</a:t>
            </a:r>
            <a:r>
              <a:rPr lang="nl-NL" sz="2400" dirty="0">
                <a:latin typeface="Calibri" panose="020F0502020204030204" pitchFamily="34" charset="0"/>
                <a:cs typeface="Calibri" panose="020F0502020204030204" pitchFamily="34" charset="0"/>
              </a:rPr>
              <a:t> </a:t>
            </a:r>
            <a:r>
              <a:rPr lang="nl-NL" sz="2400" dirty="0" err="1">
                <a:latin typeface="Calibri" panose="020F0502020204030204" pitchFamily="34" charset="0"/>
                <a:cs typeface="Calibri" panose="020F0502020204030204" pitchFamily="34" charset="0"/>
              </a:rPr>
              <a:t>my</a:t>
            </a:r>
            <a:r>
              <a:rPr lang="nl-NL" sz="2400" dirty="0">
                <a:latin typeface="Calibri" panose="020F0502020204030204" pitchFamily="34" charset="0"/>
                <a:cs typeface="Calibri" panose="020F0502020204030204" pitchFamily="34" charset="0"/>
              </a:rPr>
              <a:t> </a:t>
            </a:r>
            <a:r>
              <a:rPr lang="nl-NL" sz="2400" dirty="0" err="1">
                <a:latin typeface="Calibri" panose="020F0502020204030204" pitchFamily="34" charset="0"/>
                <a:cs typeface="Calibri" panose="020F0502020204030204" pitchFamily="34" charset="0"/>
              </a:rPr>
              <a:t>cold</a:t>
            </a:r>
            <a:r>
              <a:rPr lang="nl-NL" sz="2400" dirty="0">
                <a:latin typeface="Calibri" panose="020F0502020204030204" pitchFamily="34" charset="0"/>
                <a:cs typeface="Calibri" panose="020F0502020204030204" pitchFamily="34" charset="0"/>
              </a:rPr>
              <a:t> is </a:t>
            </a:r>
            <a:r>
              <a:rPr lang="nl-NL" sz="2400" dirty="0" err="1">
                <a:latin typeface="Calibri" panose="020F0502020204030204" pitchFamily="34" charset="0"/>
                <a:cs typeface="Calibri" panose="020F0502020204030204" pitchFamily="34" charset="0"/>
              </a:rPr>
              <a:t>not</a:t>
            </a:r>
            <a:r>
              <a:rPr lang="nl-NL" sz="2400" dirty="0">
                <a:latin typeface="Calibri" panose="020F0502020204030204" pitchFamily="34" charset="0"/>
                <a:cs typeface="Calibri" panose="020F0502020204030204" pitchFamily="34" charset="0"/>
              </a:rPr>
              <a:t> </a:t>
            </a:r>
            <a:r>
              <a:rPr lang="nl-NL" sz="2400" dirty="0" err="1">
                <a:latin typeface="Calibri" panose="020F0502020204030204" pitchFamily="34" charset="0"/>
                <a:cs typeface="Calibri" panose="020F0502020204030204" pitchFamily="34" charset="0"/>
              </a:rPr>
              <a:t>turning</a:t>
            </a:r>
            <a:r>
              <a:rPr lang="nl-NL" sz="2400" dirty="0">
                <a:latin typeface="Calibri" panose="020F0502020204030204" pitchFamily="34" charset="0"/>
                <a:cs typeface="Calibri" panose="020F0502020204030204" pitchFamily="34" charset="0"/>
              </a:rPr>
              <a:t> </a:t>
            </a:r>
            <a:r>
              <a:rPr lang="nl-NL" sz="2400" dirty="0" err="1">
                <a:latin typeface="Calibri" panose="020F0502020204030204" pitchFamily="34" charset="0"/>
                <a:cs typeface="Calibri" panose="020F0502020204030204" pitchFamily="34" charset="0"/>
              </a:rPr>
              <a:t>into</a:t>
            </a:r>
            <a:r>
              <a:rPr lang="nl-NL" sz="2400" dirty="0">
                <a:latin typeface="Calibri" panose="020F0502020204030204" pitchFamily="34" charset="0"/>
                <a:cs typeface="Calibri" panose="020F0502020204030204" pitchFamily="34" charset="0"/>
              </a:rPr>
              <a:t> </a:t>
            </a:r>
            <a:r>
              <a:rPr lang="nl-NL" sz="2400" dirty="0" err="1">
                <a:latin typeface="Calibri" panose="020F0502020204030204" pitchFamily="34" charset="0"/>
                <a:cs typeface="Calibri" panose="020F0502020204030204" pitchFamily="34" charset="0"/>
              </a:rPr>
              <a:t>the</a:t>
            </a:r>
            <a:r>
              <a:rPr lang="nl-NL" sz="2400" dirty="0">
                <a:latin typeface="Calibri" panose="020F0502020204030204" pitchFamily="34" charset="0"/>
                <a:cs typeface="Calibri" panose="020F0502020204030204" pitchFamily="34" charset="0"/>
              </a:rPr>
              <a:t> </a:t>
            </a:r>
            <a:r>
              <a:rPr lang="nl-NL" sz="2400" dirty="0" err="1">
                <a:latin typeface="Calibri" panose="020F0502020204030204" pitchFamily="34" charset="0"/>
                <a:cs typeface="Calibri" panose="020F0502020204030204" pitchFamily="34" charset="0"/>
              </a:rPr>
              <a:t>flu</a:t>
            </a:r>
            <a:r>
              <a:rPr lang="nl-NL" sz="2400" dirty="0">
                <a:latin typeface="Calibri" panose="020F0502020204030204" pitchFamily="34" charset="0"/>
                <a:cs typeface="Calibri" panose="020F0502020204030204" pitchFamily="34" charset="0"/>
              </a:rPr>
              <a:t>.’</a:t>
            </a:r>
          </a:p>
          <a:p>
            <a:pPr marL="0" indent="0">
              <a:buNone/>
            </a:pPr>
            <a:endParaRPr lang="nl-NL" sz="2400" dirty="0">
              <a:latin typeface="Calibri" panose="020F0502020204030204" pitchFamily="34" charset="0"/>
              <a:cs typeface="Calibri" panose="020F0502020204030204" pitchFamily="34" charset="0"/>
            </a:endParaRPr>
          </a:p>
          <a:p>
            <a:pPr marL="0" indent="0">
              <a:buNone/>
            </a:pPr>
            <a:endParaRPr lang="nl-NL"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386179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Titel 1"/>
          <p:cNvSpPr txBox="1">
            <a:spLocks noGrp="1"/>
          </p:cNvSpPr>
          <p:nvPr>
            <p:ph type="title"/>
          </p:nvPr>
        </p:nvSpPr>
        <p:spPr>
          <a:prstGeom prst="rect">
            <a:avLst/>
          </a:prstGeom>
        </p:spPr>
        <p:txBody>
          <a:bodyPr/>
          <a:lstStyle/>
          <a:p>
            <a:r>
              <a:rPr dirty="0"/>
              <a:t>Formal properties</a:t>
            </a:r>
          </a:p>
        </p:txBody>
      </p:sp>
      <p:sp>
        <p:nvSpPr>
          <p:cNvPr id="153" name="1. Dutch -erwijs is a productive affix (Diepeveen 159)…"/>
          <p:cNvSpPr txBox="1"/>
          <p:nvPr/>
        </p:nvSpPr>
        <p:spPr>
          <a:xfrm>
            <a:off x="1066127" y="1690688"/>
            <a:ext cx="10078795" cy="302390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4289" tIns="34289" rIns="34289" bIns="34289">
            <a:spAutoFit/>
          </a:bodyPr>
          <a:lstStyle/>
          <a:p>
            <a:pPr defTabSz="914367">
              <a:defRPr>
                <a:latin typeface="Calibri"/>
                <a:ea typeface="Calibri"/>
                <a:cs typeface="Calibri"/>
                <a:sym typeface="Calibri"/>
              </a:defRPr>
            </a:pPr>
            <a:r>
              <a:rPr sz="2400" b="1" dirty="0"/>
              <a:t>1. Dutch </a:t>
            </a:r>
            <a:r>
              <a:rPr sz="2400" b="1" i="1" dirty="0"/>
              <a:t>-</a:t>
            </a:r>
            <a:r>
              <a:rPr sz="2400" b="1" i="1" dirty="0" err="1"/>
              <a:t>erwijs</a:t>
            </a:r>
            <a:r>
              <a:rPr sz="2400" b="1" i="1" dirty="0"/>
              <a:t> </a:t>
            </a:r>
            <a:r>
              <a:rPr sz="2400" b="1" dirty="0"/>
              <a:t>is a productive affix (</a:t>
            </a:r>
            <a:r>
              <a:rPr sz="2400" b="1" dirty="0" err="1"/>
              <a:t>Diepeveen</a:t>
            </a:r>
            <a:r>
              <a:rPr sz="2400" b="1" dirty="0"/>
              <a:t> </a:t>
            </a:r>
            <a:r>
              <a:rPr lang="nl-BE" sz="2400" b="1" dirty="0"/>
              <a:t>2012:</a:t>
            </a:r>
            <a:r>
              <a:rPr sz="2400" b="1" dirty="0"/>
              <a:t>159)</a:t>
            </a:r>
          </a:p>
          <a:p>
            <a:pPr defTabSz="914367">
              <a:defRPr b="0">
                <a:latin typeface="Calibri"/>
                <a:ea typeface="Calibri"/>
                <a:cs typeface="Calibri"/>
                <a:sym typeface="Calibri"/>
              </a:defRPr>
            </a:pPr>
            <a:r>
              <a:rPr sz="2400" dirty="0"/>
              <a:t>Corpus research:</a:t>
            </a:r>
          </a:p>
          <a:p>
            <a:pPr marL="169188" indent="-169188" defTabSz="914367">
              <a:buSzPct val="100000"/>
              <a:buChar char="•"/>
              <a:defRPr b="0">
                <a:latin typeface="Calibri"/>
                <a:ea typeface="Calibri"/>
                <a:cs typeface="Calibri"/>
                <a:sym typeface="Calibri"/>
              </a:defRPr>
            </a:pPr>
            <a:r>
              <a:rPr sz="2400" dirty="0"/>
              <a:t>63% of the Dutch </a:t>
            </a:r>
            <a:r>
              <a:rPr sz="2400" i="1" dirty="0"/>
              <a:t>-</a:t>
            </a:r>
            <a:r>
              <a:rPr sz="2400" i="1" dirty="0" err="1"/>
              <a:t>erwijs</a:t>
            </a:r>
            <a:r>
              <a:rPr sz="2400" i="1" dirty="0"/>
              <a:t> </a:t>
            </a:r>
            <a:r>
              <a:rPr sz="2400" dirty="0"/>
              <a:t>adverbs words not in dictionaries</a:t>
            </a:r>
          </a:p>
          <a:p>
            <a:pPr marL="169188" indent="-169188" defTabSz="914367">
              <a:buSzPct val="100000"/>
              <a:buChar char="•"/>
              <a:defRPr b="0">
                <a:latin typeface="Calibri"/>
                <a:ea typeface="Calibri"/>
                <a:cs typeface="Calibri"/>
                <a:sym typeface="Calibri"/>
              </a:defRPr>
            </a:pPr>
            <a:r>
              <a:rPr sz="2400" dirty="0"/>
              <a:t>47% are hapaxes</a:t>
            </a:r>
          </a:p>
          <a:p>
            <a:pPr defTabSz="914367">
              <a:defRPr b="0">
                <a:latin typeface="Calibri"/>
                <a:ea typeface="Calibri"/>
                <a:cs typeface="Calibri"/>
                <a:sym typeface="Calibri"/>
              </a:defRPr>
            </a:pPr>
            <a:endParaRPr sz="2400" dirty="0"/>
          </a:p>
          <a:p>
            <a:pPr defTabSz="914367">
              <a:defRPr>
                <a:latin typeface="Calibri"/>
                <a:ea typeface="Calibri"/>
                <a:cs typeface="Calibri"/>
                <a:sym typeface="Calibri"/>
              </a:defRPr>
            </a:pPr>
            <a:r>
              <a:rPr sz="2400" b="1" dirty="0"/>
              <a:t>2. </a:t>
            </a:r>
            <a:r>
              <a:rPr lang="nl-BE" sz="2400" b="1" dirty="0"/>
              <a:t>The </a:t>
            </a:r>
            <a:r>
              <a:rPr sz="2400" b="1" dirty="0"/>
              <a:t>“</a:t>
            </a:r>
            <a:r>
              <a:rPr lang="nl-BE" sz="2400" b="1" dirty="0"/>
              <a:t>p</a:t>
            </a:r>
            <a:r>
              <a:rPr sz="2400" b="1" dirty="0" err="1"/>
              <a:t>articipial</a:t>
            </a:r>
            <a:r>
              <a:rPr sz="2400" b="1" dirty="0"/>
              <a:t> base”</a:t>
            </a:r>
            <a:r>
              <a:rPr lang="nl-BE" sz="2400" b="1" dirty="0"/>
              <a:t> is really and adjectival </a:t>
            </a:r>
            <a:r>
              <a:rPr sz="2400" b="1" dirty="0"/>
              <a:t>base</a:t>
            </a:r>
          </a:p>
          <a:p>
            <a:pPr marL="169188" indent="-169188" defTabSz="914367">
              <a:buSzPct val="100000"/>
              <a:buChar char="•"/>
              <a:defRPr b="0">
                <a:latin typeface="Calibri"/>
                <a:ea typeface="Calibri"/>
                <a:cs typeface="Calibri"/>
                <a:sym typeface="Calibri"/>
              </a:defRPr>
            </a:pPr>
            <a:r>
              <a:rPr sz="2400" dirty="0"/>
              <a:t>No event structure</a:t>
            </a:r>
          </a:p>
          <a:p>
            <a:pPr marL="169188" indent="-169188" defTabSz="914367">
              <a:buSzPct val="100000"/>
              <a:buChar char="•"/>
              <a:defRPr b="0">
                <a:latin typeface="Calibri"/>
                <a:ea typeface="Calibri"/>
                <a:cs typeface="Calibri"/>
                <a:sym typeface="Calibri"/>
              </a:defRPr>
            </a:pPr>
            <a:r>
              <a:rPr sz="2400" dirty="0"/>
              <a:t>No noun incorporation</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No participial base"/>
          <p:cNvSpPr txBox="1">
            <a:spLocks noGrp="1"/>
          </p:cNvSpPr>
          <p:nvPr>
            <p:ph type="title"/>
          </p:nvPr>
        </p:nvSpPr>
        <p:spPr>
          <a:prstGeom prst="rect">
            <a:avLst/>
          </a:prstGeom>
        </p:spPr>
        <p:txBody>
          <a:bodyPr/>
          <a:lstStyle/>
          <a:p>
            <a:r>
              <a:rPr lang="nl-BE" dirty="0"/>
              <a:t>Overview of properties</a:t>
            </a:r>
            <a:endParaRPr dirty="0"/>
          </a:p>
        </p:txBody>
      </p:sp>
      <p:graphicFrame>
        <p:nvGraphicFramePr>
          <p:cNvPr id="177" name="Table"/>
          <p:cNvGraphicFramePr/>
          <p:nvPr>
            <p:extLst>
              <p:ext uri="{D42A27DB-BD31-4B8C-83A1-F6EECF244321}">
                <p14:modId xmlns:p14="http://schemas.microsoft.com/office/powerpoint/2010/main" val="1672301123"/>
              </p:ext>
            </p:extLst>
          </p:nvPr>
        </p:nvGraphicFramePr>
        <p:xfrm>
          <a:off x="2005852" y="1553685"/>
          <a:ext cx="8022067" cy="4551165"/>
        </p:xfrm>
        <a:graphic>
          <a:graphicData uri="http://schemas.openxmlformats.org/drawingml/2006/table">
            <a:tbl>
              <a:tblPr firstRow="1" firstCol="1" bandRow="1"/>
              <a:tblGrid>
                <a:gridCol w="3401541">
                  <a:extLst>
                    <a:ext uri="{9D8B030D-6E8A-4147-A177-3AD203B41FA5}">
                      <a16:colId xmlns:a16="http://schemas.microsoft.com/office/drawing/2014/main" val="20000"/>
                    </a:ext>
                  </a:extLst>
                </a:gridCol>
                <a:gridCol w="1199147">
                  <a:extLst>
                    <a:ext uri="{9D8B030D-6E8A-4147-A177-3AD203B41FA5}">
                      <a16:colId xmlns:a16="http://schemas.microsoft.com/office/drawing/2014/main" val="1519253562"/>
                    </a:ext>
                  </a:extLst>
                </a:gridCol>
                <a:gridCol w="1415862">
                  <a:extLst>
                    <a:ext uri="{9D8B030D-6E8A-4147-A177-3AD203B41FA5}">
                      <a16:colId xmlns:a16="http://schemas.microsoft.com/office/drawing/2014/main" val="20001"/>
                    </a:ext>
                  </a:extLst>
                </a:gridCol>
                <a:gridCol w="2005517">
                  <a:extLst>
                    <a:ext uri="{9D8B030D-6E8A-4147-A177-3AD203B41FA5}">
                      <a16:colId xmlns:a16="http://schemas.microsoft.com/office/drawing/2014/main" val="20003"/>
                    </a:ext>
                  </a:extLst>
                </a:gridCol>
              </a:tblGrid>
              <a:tr h="910233">
                <a:tc>
                  <a:txBody>
                    <a:bodyPr/>
                    <a:lstStyle/>
                    <a:p>
                      <a:pPr defTabSz="914400">
                        <a:defRPr sz="2200">
                          <a:sym typeface="Helvetica Neue"/>
                        </a:defRPr>
                      </a:pPr>
                      <a:endParaRPr sz="2000" dirty="0">
                        <a:solidFill>
                          <a:schemeClr val="tx1"/>
                        </a:solidFill>
                      </a:endParaRPr>
                    </a:p>
                  </a:txBody>
                  <a:tcPr marL="35719" marR="35719" marT="35719" marB="35719" anchor="ctr" horzOverflow="overflow"/>
                </a:tc>
                <a:tc>
                  <a:txBody>
                    <a:bodyPr/>
                    <a:lstStyle/>
                    <a:p>
                      <a:pPr algn="ctr" defTabSz="914400">
                        <a:defRPr sz="2200">
                          <a:sym typeface="Helvetica Neue"/>
                        </a:defRPr>
                      </a:pPr>
                      <a:r>
                        <a:rPr sz="2000" b="1" dirty="0">
                          <a:solidFill>
                            <a:schemeClr val="tx1"/>
                          </a:solidFill>
                        </a:rPr>
                        <a:t>-</a:t>
                      </a:r>
                      <a:r>
                        <a:rPr sz="2000" b="1" i="1" dirty="0" err="1">
                          <a:solidFill>
                            <a:schemeClr val="tx1"/>
                          </a:solidFill>
                        </a:rPr>
                        <a:t>erwijze</a:t>
                      </a:r>
                      <a:r>
                        <a:rPr sz="2000" b="1" dirty="0">
                          <a:solidFill>
                            <a:schemeClr val="tx1"/>
                          </a:solidFill>
                        </a:rPr>
                        <a:t> adverb</a:t>
                      </a:r>
                    </a:p>
                  </a:txBody>
                  <a:tcPr marL="35719" marR="35719" marT="35719" marB="35719" anchor="ctr" horzOverflow="overflow"/>
                </a:tc>
                <a:tc>
                  <a:txBody>
                    <a:bodyPr/>
                    <a:lstStyle/>
                    <a:p>
                      <a:pPr algn="ctr" defTabSz="914400">
                        <a:defRPr sz="1800" b="0">
                          <a:solidFill>
                            <a:srgbClr val="000000"/>
                          </a:solidFill>
                        </a:defRPr>
                      </a:pPr>
                      <a:r>
                        <a:rPr sz="2000" b="1" dirty="0">
                          <a:solidFill>
                            <a:schemeClr val="tx1"/>
                          </a:solidFill>
                          <a:sym typeface="Helvetica Neue"/>
                        </a:rPr>
                        <a:t>Present participle</a:t>
                      </a:r>
                    </a:p>
                  </a:txBody>
                  <a:tcPr marL="35719" marR="35719" marT="35719" marB="35719" anchor="ctr" horzOverflow="overflow"/>
                </a:tc>
                <a:tc>
                  <a:txBody>
                    <a:bodyPr/>
                    <a:lstStyle/>
                    <a:p>
                      <a:pPr algn="ctr" defTabSz="914400">
                        <a:defRPr sz="1800" b="0">
                          <a:solidFill>
                            <a:srgbClr val="000000"/>
                          </a:solidFill>
                        </a:defRPr>
                      </a:pPr>
                      <a:r>
                        <a:rPr sz="2000" b="1" dirty="0" err="1">
                          <a:solidFill>
                            <a:schemeClr val="tx1"/>
                          </a:solidFill>
                          <a:sym typeface="Helvetica Neue"/>
                        </a:rPr>
                        <a:t>Nominalised</a:t>
                      </a:r>
                      <a:r>
                        <a:rPr sz="2000" b="1" dirty="0">
                          <a:solidFill>
                            <a:schemeClr val="tx1"/>
                          </a:solidFill>
                          <a:sym typeface="Helvetica Neue"/>
                        </a:rPr>
                        <a:t> present participle</a:t>
                      </a:r>
                    </a:p>
                  </a:txBody>
                  <a:tcPr marL="35719" marR="35719" marT="35719" marB="35719" anchor="ctr" horzOverflow="overflow"/>
                </a:tc>
                <a:extLst>
                  <a:ext uri="{0D108BD9-81ED-4DB2-BD59-A6C34878D82A}">
                    <a16:rowId xmlns:a16="http://schemas.microsoft.com/office/drawing/2014/main" val="10000"/>
                  </a:ext>
                </a:extLst>
              </a:tr>
              <a:tr h="910233">
                <a:tc>
                  <a:txBody>
                    <a:bodyPr/>
                    <a:lstStyle/>
                    <a:p>
                      <a:pPr defTabSz="914400">
                        <a:defRPr sz="1800" b="0">
                          <a:solidFill>
                            <a:srgbClr val="000000"/>
                          </a:solidFill>
                        </a:defRPr>
                      </a:pPr>
                      <a:r>
                        <a:rPr sz="2000" b="1" dirty="0">
                          <a:solidFill>
                            <a:schemeClr val="tx1"/>
                          </a:solidFill>
                          <a:sym typeface="Helvetica Neue"/>
                        </a:rPr>
                        <a:t>External argument</a:t>
                      </a:r>
                    </a:p>
                  </a:txBody>
                  <a:tcPr marL="35719" marR="35719" marT="35719" marB="35719" anchor="ctr" horzOverflow="overflow"/>
                </a:tc>
                <a:tc>
                  <a:txBody>
                    <a:bodyPr/>
                    <a:lstStyle/>
                    <a:p>
                      <a:pPr algn="ctr"/>
                      <a:r>
                        <a:rPr lang="nl-BE" sz="2000" dirty="0"/>
                        <a:t>✗</a:t>
                      </a:r>
                    </a:p>
                  </a:txBody>
                  <a:tcPr marL="35719" marR="35719" marT="35719" marB="35719" anchor="ctr" horzOverflow="overflow">
                    <a:solidFill>
                      <a:schemeClr val="accent2">
                        <a:lumMod val="60000"/>
                        <a:lumOff val="40000"/>
                      </a:schemeClr>
                    </a:solidFill>
                  </a:tcPr>
                </a:tc>
                <a:tc>
                  <a:txBody>
                    <a:bodyPr/>
                    <a:lstStyle/>
                    <a:p>
                      <a:pPr algn="ctr"/>
                      <a:r>
                        <a:rPr lang="nl-BE" sz="2000" dirty="0">
                          <a:solidFill>
                            <a:srgbClr val="000000"/>
                          </a:solidFill>
                          <a:effectLst/>
                          <a:latin typeface="+mn-lt"/>
                        </a:rPr>
                        <a:t>✓</a:t>
                      </a:r>
                      <a:endParaRPr lang="nl-BE" sz="2000" dirty="0">
                        <a:effectLst/>
                        <a:latin typeface="+mn-lt"/>
                      </a:endParaRPr>
                    </a:p>
                  </a:txBody>
                  <a:tcPr marL="35719" marR="35719" marT="35719" marB="35719" anchor="ctr" horzOverflow="overflow">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sz="1800"/>
                      </a:pPr>
                      <a:r>
                        <a:rPr sz="2000" dirty="0">
                          <a:sym typeface="Helvetica Neue"/>
                        </a:rPr>
                        <a:t>?</a:t>
                      </a:r>
                    </a:p>
                  </a:txBody>
                  <a:tcPr marL="35719" marR="35719" marT="35719" marB="35719" anchor="ctr" horzOverflow="overflow">
                    <a:solidFill>
                      <a:schemeClr val="accent6">
                        <a:lumMod val="60000"/>
                        <a:lumOff val="40000"/>
                      </a:schemeClr>
                    </a:solidFill>
                  </a:tcPr>
                </a:tc>
                <a:extLst>
                  <a:ext uri="{0D108BD9-81ED-4DB2-BD59-A6C34878D82A}">
                    <a16:rowId xmlns:a16="http://schemas.microsoft.com/office/drawing/2014/main" val="10001"/>
                  </a:ext>
                </a:extLst>
              </a:tr>
              <a:tr h="910233">
                <a:tc>
                  <a:txBody>
                    <a:bodyPr/>
                    <a:lstStyle/>
                    <a:p>
                      <a:pPr defTabSz="914400">
                        <a:defRPr sz="1800" b="0">
                          <a:solidFill>
                            <a:srgbClr val="000000"/>
                          </a:solidFill>
                        </a:defRPr>
                      </a:pPr>
                      <a:r>
                        <a:rPr sz="2000" b="1" dirty="0">
                          <a:solidFill>
                            <a:schemeClr val="tx1"/>
                          </a:solidFill>
                          <a:sym typeface="Helvetica Neue"/>
                        </a:rPr>
                        <a:t>Internal argument</a:t>
                      </a:r>
                    </a:p>
                  </a:txBody>
                  <a:tcPr marL="35719" marR="35719" marT="35719" marB="35719" anchor="ctr" horzOverflow="overflow"/>
                </a:tc>
                <a:tc>
                  <a:txBody>
                    <a:bodyPr/>
                    <a:lstStyle/>
                    <a:p>
                      <a:pPr algn="ctr"/>
                      <a:r>
                        <a:rPr lang="nl-BE" sz="2000" dirty="0"/>
                        <a:t>✗</a:t>
                      </a:r>
                    </a:p>
                  </a:txBody>
                  <a:tcPr marL="35719" marR="35719" marT="35719" marB="35719" anchor="ctr" horzOverflow="overflow">
                    <a:solidFill>
                      <a:schemeClr val="accent2">
                        <a:lumMod val="60000"/>
                        <a:lumOff val="40000"/>
                      </a:schemeClr>
                    </a:solidFill>
                  </a:tcPr>
                </a:tc>
                <a:tc>
                  <a:txBody>
                    <a:bodyPr/>
                    <a:lstStyle/>
                    <a:p>
                      <a:pPr algn="ctr"/>
                      <a:r>
                        <a:rPr lang="nl-BE" sz="2000" dirty="0">
                          <a:solidFill>
                            <a:srgbClr val="000000"/>
                          </a:solidFill>
                          <a:effectLst/>
                          <a:latin typeface="+mn-lt"/>
                        </a:rPr>
                        <a:t>✓</a:t>
                      </a:r>
                      <a:endParaRPr lang="nl-BE" sz="2000" dirty="0">
                        <a:effectLst/>
                        <a:latin typeface="+mn-lt"/>
                      </a:endParaRPr>
                    </a:p>
                  </a:txBody>
                  <a:tcPr marL="35719" marR="35719" marT="35719" marB="35719" anchor="ctr" horzOverflow="overflow">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sz="1800"/>
                      </a:pPr>
                      <a:r>
                        <a:rPr sz="2000" dirty="0">
                          <a:sym typeface="Helvetica Neue"/>
                        </a:rPr>
                        <a:t>?</a:t>
                      </a:r>
                    </a:p>
                  </a:txBody>
                  <a:tcPr marL="35719" marR="35719" marT="35719" marB="35719" anchor="ctr" horzOverflow="overflow">
                    <a:solidFill>
                      <a:schemeClr val="accent6">
                        <a:lumMod val="60000"/>
                        <a:lumOff val="40000"/>
                      </a:schemeClr>
                    </a:solidFill>
                  </a:tcPr>
                </a:tc>
                <a:extLst>
                  <a:ext uri="{0D108BD9-81ED-4DB2-BD59-A6C34878D82A}">
                    <a16:rowId xmlns:a16="http://schemas.microsoft.com/office/drawing/2014/main" val="10002"/>
                  </a:ext>
                </a:extLst>
              </a:tr>
              <a:tr h="910233">
                <a:tc>
                  <a:txBody>
                    <a:bodyPr/>
                    <a:lstStyle/>
                    <a:p>
                      <a:pPr defTabSz="914400">
                        <a:defRPr sz="1800" b="0">
                          <a:solidFill>
                            <a:srgbClr val="000000"/>
                          </a:solidFill>
                        </a:defRPr>
                      </a:pPr>
                      <a:r>
                        <a:rPr sz="2000" b="1" dirty="0">
                          <a:solidFill>
                            <a:schemeClr val="tx1"/>
                          </a:solidFill>
                          <a:sym typeface="Helvetica Neue"/>
                        </a:rPr>
                        <a:t>Modification of the event</a:t>
                      </a:r>
                    </a:p>
                  </a:txBody>
                  <a:tcPr marL="35719" marR="35719" marT="35719" marB="35719" anchor="ctr" horzOverflow="overflow"/>
                </a:tc>
                <a:tc>
                  <a:txBody>
                    <a:bodyPr/>
                    <a:lstStyle/>
                    <a:p>
                      <a:pPr algn="ctr"/>
                      <a:r>
                        <a:rPr lang="nl-BE" sz="2000" dirty="0"/>
                        <a:t>✗</a:t>
                      </a:r>
                    </a:p>
                  </a:txBody>
                  <a:tcPr marL="35719" marR="35719" marT="35719" marB="35719" anchor="ctr" horzOverflow="overflow">
                    <a:solidFill>
                      <a:schemeClr val="accent2">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sz="1800"/>
                      </a:pPr>
                      <a:r>
                        <a:rPr lang="nl-BE" sz="2000" dirty="0">
                          <a:solidFill>
                            <a:srgbClr val="000000"/>
                          </a:solidFill>
                          <a:effectLst/>
                          <a:latin typeface="+mn-lt"/>
                        </a:rPr>
                        <a:t>✓</a:t>
                      </a:r>
                      <a:endParaRPr sz="2000" dirty="0">
                        <a:sym typeface="Helvetica Neue"/>
                      </a:endParaRPr>
                    </a:p>
                  </a:txBody>
                  <a:tcPr marL="35719" marR="35719" marT="35719" marB="35719" anchor="ctr" horzOverflow="overflow">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sz="1800"/>
                      </a:pPr>
                      <a:r>
                        <a:rPr sz="2000" dirty="0">
                          <a:sym typeface="Helvetica Neue"/>
                        </a:rPr>
                        <a:t>?</a:t>
                      </a:r>
                    </a:p>
                  </a:txBody>
                  <a:tcPr marL="35719" marR="35719" marT="35719" marB="35719" anchor="ctr" horzOverflow="overflow">
                    <a:solidFill>
                      <a:schemeClr val="accent6">
                        <a:lumMod val="60000"/>
                        <a:lumOff val="40000"/>
                      </a:schemeClr>
                    </a:solidFill>
                  </a:tcPr>
                </a:tc>
                <a:extLst>
                  <a:ext uri="{0D108BD9-81ED-4DB2-BD59-A6C34878D82A}">
                    <a16:rowId xmlns:a16="http://schemas.microsoft.com/office/drawing/2014/main" val="10003"/>
                  </a:ext>
                </a:extLst>
              </a:tr>
              <a:tr h="910233">
                <a:tc>
                  <a:txBody>
                    <a:bodyPr/>
                    <a:lstStyle/>
                    <a:p>
                      <a:pPr defTabSz="914400">
                        <a:defRPr sz="1800" b="0">
                          <a:solidFill>
                            <a:srgbClr val="000000"/>
                          </a:solidFill>
                        </a:defRPr>
                      </a:pPr>
                      <a:r>
                        <a:rPr sz="2000" b="1" dirty="0">
                          <a:solidFill>
                            <a:schemeClr val="tx1"/>
                          </a:solidFill>
                          <a:sym typeface="Helvetica Neue"/>
                        </a:rPr>
                        <a:t>Noun incorporation into the verb</a:t>
                      </a:r>
                    </a:p>
                  </a:txBody>
                  <a:tcPr marL="35719" marR="35719" marT="35719" marB="35719" anchor="ctr" horzOverflow="overflow"/>
                </a:tc>
                <a:tc>
                  <a:txBody>
                    <a:bodyPr/>
                    <a:lstStyle/>
                    <a:p>
                      <a:pPr algn="ctr"/>
                      <a:r>
                        <a:rPr lang="nl-BE" sz="2000" dirty="0"/>
                        <a:t>✗</a:t>
                      </a:r>
                    </a:p>
                  </a:txBody>
                  <a:tcPr marL="35719" marR="35719" marT="35719" marB="35719" anchor="ctr" horzOverflow="overflow">
                    <a:solidFill>
                      <a:schemeClr val="accent2">
                        <a:lumMod val="60000"/>
                        <a:lumOff val="40000"/>
                      </a:schemeClr>
                    </a:solidFill>
                  </a:tcPr>
                </a:tc>
                <a:tc>
                  <a:txBody>
                    <a:bodyPr/>
                    <a:lstStyle/>
                    <a:p>
                      <a:pPr algn="ctr"/>
                      <a:r>
                        <a:rPr lang="nl-BE" sz="2000" dirty="0">
                          <a:solidFill>
                            <a:srgbClr val="000000"/>
                          </a:solidFill>
                          <a:effectLst/>
                          <a:latin typeface="+mn-lt"/>
                        </a:rPr>
                        <a:t>✓</a:t>
                      </a:r>
                      <a:endParaRPr lang="nl-BE" sz="2000" dirty="0">
                        <a:effectLst/>
                        <a:latin typeface="+mn-lt"/>
                      </a:endParaRPr>
                    </a:p>
                  </a:txBody>
                  <a:tcPr marL="35719" marR="35719" marT="35719" marB="35719" anchor="ctr" horzOverflow="overflow">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sz="1800"/>
                      </a:pPr>
                      <a:r>
                        <a:rPr sz="2000" dirty="0">
                          <a:sym typeface="Helvetica Neue"/>
                        </a:rPr>
                        <a:t>?</a:t>
                      </a:r>
                    </a:p>
                  </a:txBody>
                  <a:tcPr marL="35719" marR="35719" marT="35719" marB="35719" anchor="ctr" horzOverflow="overflow">
                    <a:solidFill>
                      <a:schemeClr val="accent6">
                        <a:lumMod val="60000"/>
                        <a:lumOff val="40000"/>
                      </a:schemeClr>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710139436"/>
      </p:ext>
    </p:extLst>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Titel 1"/>
          <p:cNvSpPr txBox="1">
            <a:spLocks noGrp="1"/>
          </p:cNvSpPr>
          <p:nvPr>
            <p:ph type="title"/>
          </p:nvPr>
        </p:nvSpPr>
        <p:spPr>
          <a:prstGeom prst="rect">
            <a:avLst/>
          </a:prstGeom>
        </p:spPr>
        <p:txBody>
          <a:bodyPr/>
          <a:lstStyle>
            <a:lvl1pPr defTabSz="949350">
              <a:defRPr sz="4526"/>
            </a:lvl1pPr>
          </a:lstStyle>
          <a:p>
            <a:r>
              <a:t>No verbal argument structure with the suffix</a:t>
            </a:r>
          </a:p>
        </p:txBody>
      </p:sp>
      <p:sp>
        <p:nvSpPr>
          <p:cNvPr id="156" name="Tijdelijke aanduiding voor inhoud 2"/>
          <p:cNvSpPr txBox="1">
            <a:spLocks noGrp="1"/>
          </p:cNvSpPr>
          <p:nvPr>
            <p:ph type="body" idx="1"/>
          </p:nvPr>
        </p:nvSpPr>
        <p:spPr>
          <a:prstGeom prst="rect">
            <a:avLst/>
          </a:prstGeom>
        </p:spPr>
        <p:txBody>
          <a:bodyPr/>
          <a:lstStyle/>
          <a:p>
            <a:pPr marL="0" indent="0" defTabSz="649200">
              <a:spcBef>
                <a:spcPts val="703"/>
              </a:spcBef>
              <a:buNone/>
              <a:defRPr sz="2698" b="1"/>
            </a:pPr>
            <a:r>
              <a:rPr dirty="0"/>
              <a:t>No </a:t>
            </a:r>
            <a:r>
              <a:rPr dirty="0" err="1"/>
              <a:t>Agentivity</a:t>
            </a:r>
            <a:r>
              <a:rPr dirty="0"/>
              <a:t> (i.e. no Voice projection, no external argument) for </a:t>
            </a:r>
            <a:r>
              <a:rPr i="1" dirty="0"/>
              <a:t>-</a:t>
            </a:r>
            <a:r>
              <a:rPr i="1" dirty="0" err="1"/>
              <a:t>erwijs</a:t>
            </a:r>
            <a:r>
              <a:rPr dirty="0"/>
              <a:t> (see </a:t>
            </a:r>
            <a:r>
              <a:rPr dirty="0" err="1"/>
              <a:t>Alexiadou</a:t>
            </a:r>
            <a:r>
              <a:rPr dirty="0"/>
              <a:t>, </a:t>
            </a:r>
            <a:r>
              <a:rPr dirty="0" err="1"/>
              <a:t>Anagnostopoulou</a:t>
            </a:r>
            <a:r>
              <a:rPr dirty="0"/>
              <a:t> &amp; Schäfer 2004:20 for the tests)</a:t>
            </a:r>
          </a:p>
          <a:p>
            <a:pPr marL="0" indent="0" defTabSz="649200">
              <a:spcBef>
                <a:spcPts val="703"/>
              </a:spcBef>
              <a:buNone/>
              <a:defRPr sz="2698"/>
            </a:pPr>
            <a:r>
              <a:rPr dirty="0" err="1"/>
              <a:t>i</a:t>
            </a:r>
            <a:r>
              <a:rPr dirty="0"/>
              <a:t>. No ability to control</a:t>
            </a:r>
          </a:p>
          <a:p>
            <a:pPr marL="348465" indent="-348465" defTabSz="649200">
              <a:spcBef>
                <a:spcPts val="703"/>
              </a:spcBef>
              <a:buFontTx/>
              <a:buAutoNum type="arabicParenR"/>
              <a:defRPr sz="2698"/>
            </a:pPr>
            <a:r>
              <a:rPr dirty="0" err="1"/>
              <a:t>Schreeuwend</a:t>
            </a:r>
            <a:r>
              <a:rPr dirty="0"/>
              <a:t> </a:t>
            </a:r>
            <a:r>
              <a:rPr b="1" dirty="0"/>
              <a:t>om PRO </a:t>
            </a:r>
            <a:r>
              <a:rPr b="1" dirty="0" err="1"/>
              <a:t>hulp</a:t>
            </a:r>
            <a:r>
              <a:rPr b="1" dirty="0"/>
              <a:t> </a:t>
            </a:r>
            <a:r>
              <a:rPr b="1" dirty="0" err="1"/>
              <a:t>te</a:t>
            </a:r>
            <a:r>
              <a:rPr b="1" dirty="0"/>
              <a:t> </a:t>
            </a:r>
            <a:r>
              <a:rPr b="1" dirty="0" err="1"/>
              <a:t>bekomen</a:t>
            </a:r>
            <a:r>
              <a:rPr dirty="0"/>
              <a:t> </a:t>
            </a:r>
            <a:r>
              <a:rPr dirty="0" err="1"/>
              <a:t>liep</a:t>
            </a:r>
            <a:r>
              <a:rPr dirty="0"/>
              <a:t> ze door de </a:t>
            </a:r>
            <a:r>
              <a:rPr dirty="0" err="1"/>
              <a:t>stad</a:t>
            </a:r>
            <a:r>
              <a:rPr dirty="0"/>
              <a:t>.</a:t>
            </a:r>
            <a:br>
              <a:rPr dirty="0"/>
            </a:br>
            <a:r>
              <a:rPr dirty="0"/>
              <a:t>‘Shouting to receive help she walked through the city.’</a:t>
            </a:r>
          </a:p>
          <a:p>
            <a:pPr marL="348465" indent="-348465" defTabSz="649200">
              <a:spcBef>
                <a:spcPts val="703"/>
              </a:spcBef>
              <a:buFontTx/>
              <a:buAutoNum type="arabicParenR"/>
              <a:defRPr sz="2698"/>
            </a:pPr>
            <a:r>
              <a:rPr dirty="0"/>
              <a:t>*</a:t>
            </a:r>
            <a:r>
              <a:rPr dirty="0" err="1"/>
              <a:t>Schreeuwenderwijs</a:t>
            </a:r>
            <a:r>
              <a:rPr dirty="0"/>
              <a:t> </a:t>
            </a:r>
            <a:r>
              <a:rPr b="1" dirty="0"/>
              <a:t>om PRO </a:t>
            </a:r>
            <a:r>
              <a:rPr b="1" dirty="0" err="1"/>
              <a:t>hulp</a:t>
            </a:r>
            <a:r>
              <a:rPr b="1" dirty="0"/>
              <a:t> </a:t>
            </a:r>
            <a:r>
              <a:rPr b="1" dirty="0" err="1"/>
              <a:t>te</a:t>
            </a:r>
            <a:r>
              <a:rPr b="1" dirty="0"/>
              <a:t> </a:t>
            </a:r>
            <a:r>
              <a:rPr b="1" dirty="0" err="1"/>
              <a:t>bekomen</a:t>
            </a:r>
            <a:r>
              <a:rPr dirty="0"/>
              <a:t> </a:t>
            </a:r>
            <a:r>
              <a:rPr dirty="0" err="1"/>
              <a:t>liep</a:t>
            </a:r>
            <a:r>
              <a:rPr dirty="0"/>
              <a:t> ze door de </a:t>
            </a:r>
            <a:r>
              <a:rPr dirty="0" err="1"/>
              <a:t>stad</a:t>
            </a:r>
            <a:r>
              <a:rPr dirty="0"/>
              <a:t>.</a:t>
            </a:r>
          </a:p>
          <a:p>
            <a:pPr marL="348465" indent="-348465" defTabSz="649200">
              <a:spcBef>
                <a:spcPts val="703"/>
              </a:spcBef>
              <a:buFontTx/>
              <a:buAutoNum type="arabicParenR"/>
              <a:defRPr sz="2698"/>
            </a:pPr>
            <a:r>
              <a:rPr dirty="0"/>
              <a:t>?</a:t>
            </a:r>
            <a:r>
              <a:rPr lang="nl-BE" dirty="0"/>
              <a:t>?</a:t>
            </a:r>
            <a:r>
              <a:rPr dirty="0"/>
              <a:t>De </a:t>
            </a:r>
            <a:r>
              <a:rPr b="1" dirty="0"/>
              <a:t>om </a:t>
            </a:r>
            <a:r>
              <a:rPr b="1" dirty="0" err="1"/>
              <a:t>hulp</a:t>
            </a:r>
            <a:r>
              <a:rPr b="1" dirty="0"/>
              <a:t> </a:t>
            </a:r>
            <a:r>
              <a:rPr b="1" dirty="0" err="1"/>
              <a:t>te</a:t>
            </a:r>
            <a:r>
              <a:rPr b="1" dirty="0"/>
              <a:t> </a:t>
            </a:r>
            <a:r>
              <a:rPr b="1" dirty="0" err="1"/>
              <a:t>bekomen</a:t>
            </a:r>
            <a:r>
              <a:rPr b="1" dirty="0"/>
              <a:t> </a:t>
            </a:r>
            <a:r>
              <a:rPr dirty="0" err="1"/>
              <a:t>schreeuwenden</a:t>
            </a:r>
            <a:r>
              <a:rPr dirty="0"/>
              <a:t> </a:t>
            </a:r>
            <a:r>
              <a:rPr dirty="0" err="1"/>
              <a:t>liepen</a:t>
            </a:r>
            <a:r>
              <a:rPr dirty="0"/>
              <a:t> door de </a:t>
            </a:r>
            <a:r>
              <a:rPr dirty="0" err="1"/>
              <a:t>stad</a:t>
            </a:r>
            <a:r>
              <a:rPr dirty="0"/>
              <a:t>.</a:t>
            </a:r>
            <a:br>
              <a:rPr lang="nl-BE" dirty="0"/>
            </a:br>
            <a:r>
              <a:rPr lang="nl-BE" dirty="0"/>
              <a:t>the in.order.to help to get screaming.ones walked through the city </a:t>
            </a:r>
            <a:br>
              <a:rPr lang="nl-BE" dirty="0"/>
            </a:br>
            <a:r>
              <a:rPr lang="nl-BE" dirty="0"/>
              <a:t>‘The ones who screamed to be helped walked through the city.’</a:t>
            </a:r>
            <a:br>
              <a:rPr dirty="0"/>
            </a:br>
            <a:endParaRP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Titel 1"/>
          <p:cNvSpPr txBox="1">
            <a:spLocks noGrp="1"/>
          </p:cNvSpPr>
          <p:nvPr>
            <p:ph type="title"/>
          </p:nvPr>
        </p:nvSpPr>
        <p:spPr>
          <a:prstGeom prst="rect">
            <a:avLst/>
          </a:prstGeom>
        </p:spPr>
        <p:txBody>
          <a:bodyPr/>
          <a:lstStyle>
            <a:lvl1pPr defTabSz="949350">
              <a:defRPr sz="4526"/>
            </a:lvl1pPr>
          </a:lstStyle>
          <a:p>
            <a:r>
              <a:t>No verbal argument structure with the suffix</a:t>
            </a:r>
          </a:p>
        </p:txBody>
      </p:sp>
      <p:sp>
        <p:nvSpPr>
          <p:cNvPr id="159" name="Tijdelijke aanduiding voor inhoud 2"/>
          <p:cNvSpPr txBox="1">
            <a:spLocks noGrp="1"/>
          </p:cNvSpPr>
          <p:nvPr>
            <p:ph type="body" idx="1"/>
          </p:nvPr>
        </p:nvSpPr>
        <p:spPr>
          <a:prstGeom prst="rect">
            <a:avLst/>
          </a:prstGeom>
        </p:spPr>
        <p:txBody>
          <a:bodyPr/>
          <a:lstStyle/>
          <a:p>
            <a:pPr marL="0" indent="0" defTabSz="594338">
              <a:spcBef>
                <a:spcPts val="1617"/>
              </a:spcBef>
              <a:buNone/>
              <a:defRPr sz="2470"/>
            </a:pPr>
            <a:r>
              <a:rPr dirty="0"/>
              <a:t>ii. </a:t>
            </a:r>
            <a:r>
              <a:rPr lang="nl-BE" dirty="0"/>
              <a:t>In</a:t>
            </a:r>
            <a:r>
              <a:rPr dirty="0"/>
              <a:t>compatibility with agentive adverbs</a:t>
            </a:r>
          </a:p>
          <a:p>
            <a:pPr marL="319018" indent="-319018" defTabSz="594338">
              <a:spcBef>
                <a:spcPts val="1758"/>
              </a:spcBef>
              <a:buFontTx/>
              <a:buAutoNum type="arabicParenR" startAt="2"/>
              <a:defRPr sz="2470"/>
            </a:pPr>
            <a:r>
              <a:rPr lang="nl-BE" dirty="0"/>
              <a:t> </a:t>
            </a:r>
            <a:r>
              <a:rPr b="1" dirty="0" err="1"/>
              <a:t>Vrijwillig</a:t>
            </a:r>
            <a:r>
              <a:rPr dirty="0"/>
              <a:t> </a:t>
            </a:r>
            <a:r>
              <a:rPr dirty="0" err="1"/>
              <a:t>zingend</a:t>
            </a:r>
            <a:r>
              <a:rPr lang="nl-BE" dirty="0"/>
              <a:t> </a:t>
            </a:r>
            <a:r>
              <a:rPr dirty="0" err="1"/>
              <a:t>liep</a:t>
            </a:r>
            <a:r>
              <a:rPr dirty="0"/>
              <a:t> ze door de </a:t>
            </a:r>
            <a:r>
              <a:rPr dirty="0" err="1"/>
              <a:t>stad</a:t>
            </a:r>
            <a:r>
              <a:rPr dirty="0"/>
              <a:t>.</a:t>
            </a:r>
            <a:br>
              <a:rPr dirty="0"/>
            </a:br>
            <a:r>
              <a:rPr dirty="0"/>
              <a:t>‘</a:t>
            </a:r>
            <a:r>
              <a:rPr lang="nl-BE" dirty="0"/>
              <a:t>Voluntarily</a:t>
            </a:r>
            <a:r>
              <a:rPr dirty="0"/>
              <a:t> singing she walked through the city.’</a:t>
            </a:r>
          </a:p>
          <a:p>
            <a:pPr marL="319018" indent="-319018" defTabSz="594338">
              <a:spcBef>
                <a:spcPts val="1758"/>
              </a:spcBef>
              <a:buFontTx/>
              <a:buAutoNum type="arabicParenR" startAt="2"/>
              <a:defRPr sz="2470"/>
            </a:pPr>
            <a:r>
              <a:rPr dirty="0"/>
              <a:t>*</a:t>
            </a:r>
            <a:r>
              <a:rPr b="1" dirty="0" err="1"/>
              <a:t>Vrijwillig</a:t>
            </a:r>
            <a:r>
              <a:rPr dirty="0"/>
              <a:t> </a:t>
            </a:r>
            <a:r>
              <a:rPr dirty="0" err="1"/>
              <a:t>zingenderwijs</a:t>
            </a:r>
            <a:r>
              <a:rPr dirty="0"/>
              <a:t> </a:t>
            </a:r>
            <a:r>
              <a:rPr dirty="0" err="1"/>
              <a:t>liep</a:t>
            </a:r>
            <a:r>
              <a:rPr dirty="0"/>
              <a:t> ze door de </a:t>
            </a:r>
            <a:r>
              <a:rPr dirty="0" err="1"/>
              <a:t>stad</a:t>
            </a:r>
            <a:r>
              <a:rPr dirty="0"/>
              <a:t>.</a:t>
            </a:r>
            <a:br>
              <a:rPr dirty="0"/>
            </a:br>
            <a:r>
              <a:rPr dirty="0"/>
              <a:t>‘</a:t>
            </a:r>
            <a:r>
              <a:rPr lang="nl-BE" dirty="0"/>
              <a:t>Voluntarily</a:t>
            </a:r>
            <a:r>
              <a:rPr dirty="0"/>
              <a:t> singing she walked through the city.’</a:t>
            </a:r>
          </a:p>
          <a:p>
            <a:pPr marL="319018" indent="-319018" defTabSz="594338">
              <a:spcBef>
                <a:spcPts val="1758"/>
              </a:spcBef>
              <a:buFontTx/>
              <a:buAutoNum type="arabicParenR" startAt="2"/>
              <a:defRPr sz="2470"/>
            </a:pPr>
            <a:r>
              <a:rPr lang="nl-BE" dirty="0"/>
              <a:t>?</a:t>
            </a:r>
            <a:r>
              <a:rPr dirty="0"/>
              <a:t>De </a:t>
            </a:r>
            <a:r>
              <a:rPr b="1" dirty="0" err="1"/>
              <a:t>vrijwillig</a:t>
            </a:r>
            <a:r>
              <a:rPr dirty="0"/>
              <a:t> </a:t>
            </a:r>
            <a:r>
              <a:rPr dirty="0" err="1"/>
              <a:t>zingenden</a:t>
            </a:r>
            <a:r>
              <a:rPr dirty="0"/>
              <a:t> </a:t>
            </a:r>
            <a:r>
              <a:rPr dirty="0" err="1"/>
              <a:t>liepen</a:t>
            </a:r>
            <a:r>
              <a:rPr dirty="0"/>
              <a:t> door de </a:t>
            </a:r>
            <a:r>
              <a:rPr dirty="0" err="1"/>
              <a:t>stad</a:t>
            </a:r>
            <a:endParaRPr dirty="0"/>
          </a:p>
          <a:p>
            <a:pPr marL="0" indent="0" defTabSz="594338">
              <a:spcBef>
                <a:spcPts val="422"/>
              </a:spcBef>
              <a:buNone/>
              <a:defRPr sz="2470"/>
            </a:pPr>
            <a:r>
              <a:rPr dirty="0"/>
              <a:t>     The </a:t>
            </a:r>
            <a:r>
              <a:rPr lang="nl-BE" dirty="0"/>
              <a:t>voluntarily</a:t>
            </a:r>
            <a:r>
              <a:rPr dirty="0"/>
              <a:t> </a:t>
            </a:r>
            <a:r>
              <a:rPr dirty="0" err="1"/>
              <a:t>singing.ones</a:t>
            </a:r>
            <a:r>
              <a:rPr dirty="0"/>
              <a:t> walked through the city</a:t>
            </a:r>
          </a:p>
          <a:p>
            <a:pPr marL="0" indent="0" defTabSz="594338">
              <a:spcBef>
                <a:spcPts val="422"/>
              </a:spcBef>
              <a:buNone/>
              <a:defRPr sz="2470"/>
            </a:pPr>
            <a:r>
              <a:rPr dirty="0"/>
              <a:t>     ‘The ones who were deliberately singing walked through the city</a:t>
            </a:r>
            <a:r>
              <a:rPr lang="nl-BE" dirty="0"/>
              <a:t>.</a:t>
            </a:r>
            <a:r>
              <a:rPr dirty="0"/>
              <a:t>’</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el 1"/>
          <p:cNvSpPr txBox="1">
            <a:spLocks noGrp="1"/>
          </p:cNvSpPr>
          <p:nvPr>
            <p:ph type="title"/>
          </p:nvPr>
        </p:nvSpPr>
        <p:spPr>
          <a:prstGeom prst="rect">
            <a:avLst/>
          </a:prstGeom>
        </p:spPr>
        <p:txBody>
          <a:bodyPr/>
          <a:lstStyle>
            <a:lvl1pPr defTabSz="949350">
              <a:defRPr sz="4526"/>
            </a:lvl1pPr>
          </a:lstStyle>
          <a:p>
            <a:r>
              <a:t>No verbal argument structure with the suffix</a:t>
            </a:r>
          </a:p>
        </p:txBody>
      </p:sp>
      <p:sp>
        <p:nvSpPr>
          <p:cNvPr id="162" name="Tijdelijke aanduiding voor inhoud 2"/>
          <p:cNvSpPr txBox="1">
            <a:spLocks noGrp="1"/>
          </p:cNvSpPr>
          <p:nvPr>
            <p:ph type="body" idx="1"/>
          </p:nvPr>
        </p:nvSpPr>
        <p:spPr>
          <a:prstGeom prst="rect">
            <a:avLst/>
          </a:prstGeom>
        </p:spPr>
        <p:txBody>
          <a:bodyPr/>
          <a:lstStyle/>
          <a:p>
            <a:pPr marL="0" indent="0" defTabSz="758925">
              <a:spcBef>
                <a:spcPts val="2320"/>
              </a:spcBef>
              <a:buNone/>
              <a:defRPr sz="3154"/>
            </a:pPr>
            <a:r>
              <a:rPr dirty="0"/>
              <a:t>iii. No licensing of instrumental PPs</a:t>
            </a:r>
          </a:p>
          <a:p>
            <a:pPr marL="407361" indent="-407361" defTabSz="758925">
              <a:spcBef>
                <a:spcPts val="773"/>
              </a:spcBef>
              <a:buFontTx/>
              <a:buAutoNum type="arabicParenR"/>
              <a:defRPr sz="3154"/>
            </a:pPr>
            <a:r>
              <a:rPr dirty="0" err="1"/>
              <a:t>Schreeuwend</a:t>
            </a:r>
            <a:r>
              <a:rPr dirty="0"/>
              <a:t> </a:t>
            </a:r>
            <a:r>
              <a:rPr b="1" dirty="0"/>
              <a:t>met </a:t>
            </a:r>
            <a:r>
              <a:rPr b="1" dirty="0" err="1"/>
              <a:t>een</a:t>
            </a:r>
            <a:r>
              <a:rPr b="1" dirty="0"/>
              <a:t> </a:t>
            </a:r>
            <a:r>
              <a:rPr b="1" dirty="0" err="1"/>
              <a:t>megafoon</a:t>
            </a:r>
            <a:r>
              <a:rPr dirty="0"/>
              <a:t> </a:t>
            </a:r>
            <a:r>
              <a:rPr dirty="0" err="1"/>
              <a:t>liep</a:t>
            </a:r>
            <a:r>
              <a:rPr dirty="0"/>
              <a:t> ze door de </a:t>
            </a:r>
            <a:r>
              <a:rPr dirty="0" err="1"/>
              <a:t>stad</a:t>
            </a:r>
            <a:r>
              <a:rPr dirty="0"/>
              <a:t>.</a:t>
            </a:r>
            <a:br>
              <a:rPr dirty="0"/>
            </a:br>
            <a:r>
              <a:rPr dirty="0"/>
              <a:t>‘Shouting with a megaphone she walked through the city.’</a:t>
            </a:r>
          </a:p>
          <a:p>
            <a:pPr marL="407361" indent="-407361" defTabSz="758925">
              <a:spcBef>
                <a:spcPts val="773"/>
              </a:spcBef>
              <a:buFontTx/>
              <a:buAutoNum type="arabicParenR"/>
              <a:defRPr sz="3154"/>
            </a:pPr>
            <a:r>
              <a:rPr dirty="0"/>
              <a:t>*</a:t>
            </a:r>
            <a:r>
              <a:rPr dirty="0" err="1"/>
              <a:t>Schreeuwenderwijs</a:t>
            </a:r>
            <a:r>
              <a:rPr dirty="0"/>
              <a:t> </a:t>
            </a:r>
            <a:r>
              <a:rPr b="1" dirty="0"/>
              <a:t>met </a:t>
            </a:r>
            <a:r>
              <a:rPr b="1" dirty="0" err="1"/>
              <a:t>een</a:t>
            </a:r>
            <a:r>
              <a:rPr b="1" dirty="0"/>
              <a:t> </a:t>
            </a:r>
            <a:r>
              <a:rPr b="1" dirty="0" err="1"/>
              <a:t>megafoon</a:t>
            </a:r>
            <a:r>
              <a:rPr dirty="0"/>
              <a:t> </a:t>
            </a:r>
            <a:r>
              <a:rPr dirty="0" err="1"/>
              <a:t>liep</a:t>
            </a:r>
            <a:r>
              <a:rPr dirty="0"/>
              <a:t> ze door de </a:t>
            </a:r>
            <a:r>
              <a:rPr dirty="0" err="1"/>
              <a:t>stad</a:t>
            </a:r>
            <a:r>
              <a:rPr dirty="0"/>
              <a:t>.</a:t>
            </a:r>
          </a:p>
          <a:p>
            <a:pPr marL="407361" indent="-407361" defTabSz="758925">
              <a:spcBef>
                <a:spcPts val="773"/>
              </a:spcBef>
              <a:buFontTx/>
              <a:buAutoNum type="arabicParenR"/>
              <a:defRPr sz="3154"/>
            </a:pPr>
            <a:r>
              <a:rPr dirty="0"/>
              <a:t>?De </a:t>
            </a:r>
            <a:r>
              <a:rPr b="1" dirty="0"/>
              <a:t>met </a:t>
            </a:r>
            <a:r>
              <a:rPr b="1" dirty="0" err="1"/>
              <a:t>een</a:t>
            </a:r>
            <a:r>
              <a:rPr b="1" dirty="0"/>
              <a:t> </a:t>
            </a:r>
            <a:r>
              <a:rPr b="1" dirty="0" err="1"/>
              <a:t>megafoon</a:t>
            </a:r>
            <a:r>
              <a:rPr dirty="0"/>
              <a:t> </a:t>
            </a:r>
            <a:r>
              <a:rPr dirty="0" err="1"/>
              <a:t>schreeuwenden</a:t>
            </a:r>
            <a:r>
              <a:rPr dirty="0"/>
              <a:t> </a:t>
            </a:r>
            <a:r>
              <a:rPr dirty="0" err="1"/>
              <a:t>liepen</a:t>
            </a:r>
            <a:r>
              <a:rPr dirty="0"/>
              <a:t> door de </a:t>
            </a:r>
            <a:r>
              <a:rPr dirty="0" err="1"/>
              <a:t>stad</a:t>
            </a:r>
            <a:r>
              <a:rPr dirty="0"/>
              <a:t>.   </a:t>
            </a:r>
            <a:br>
              <a:rPr dirty="0"/>
            </a:br>
            <a:r>
              <a:rPr dirty="0"/>
              <a:t>the with a megaphone </a:t>
            </a:r>
            <a:r>
              <a:rPr dirty="0" err="1"/>
              <a:t>shouting.ones</a:t>
            </a:r>
            <a:r>
              <a:rPr dirty="0"/>
              <a:t> walked through the city</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Titel 1"/>
          <p:cNvSpPr txBox="1">
            <a:spLocks noGrp="1"/>
          </p:cNvSpPr>
          <p:nvPr>
            <p:ph type="title"/>
          </p:nvPr>
        </p:nvSpPr>
        <p:spPr>
          <a:prstGeom prst="rect">
            <a:avLst/>
          </a:prstGeom>
        </p:spPr>
        <p:txBody>
          <a:bodyPr/>
          <a:lstStyle>
            <a:lvl1pPr defTabSz="949350">
              <a:defRPr sz="4526"/>
            </a:lvl1pPr>
          </a:lstStyle>
          <a:p>
            <a:r>
              <a:t>No verbal argument structure with the suffix</a:t>
            </a:r>
          </a:p>
        </p:txBody>
      </p:sp>
      <p:sp>
        <p:nvSpPr>
          <p:cNvPr id="165" name="Tijdelijke aanduiding voor inhoud 2"/>
          <p:cNvSpPr txBox="1">
            <a:spLocks noGrp="1"/>
          </p:cNvSpPr>
          <p:nvPr>
            <p:ph type="body" idx="1"/>
          </p:nvPr>
        </p:nvSpPr>
        <p:spPr>
          <a:prstGeom prst="rect">
            <a:avLst/>
          </a:prstGeom>
        </p:spPr>
        <p:txBody>
          <a:bodyPr/>
          <a:lstStyle/>
          <a:p>
            <a:pPr marL="0" indent="0" defTabSz="621770">
              <a:spcBef>
                <a:spcPts val="633"/>
              </a:spcBef>
              <a:buNone/>
              <a:defRPr sz="2584" b="1"/>
            </a:pPr>
            <a:r>
              <a:rPr dirty="0"/>
              <a:t>No internal argument for </a:t>
            </a:r>
            <a:r>
              <a:rPr i="1" dirty="0"/>
              <a:t>-</a:t>
            </a:r>
            <a:r>
              <a:rPr i="1" dirty="0" err="1"/>
              <a:t>erwijs</a:t>
            </a:r>
            <a:r>
              <a:rPr i="1" dirty="0"/>
              <a:t> either</a:t>
            </a:r>
            <a:r>
              <a:rPr dirty="0"/>
              <a:t> (see </a:t>
            </a:r>
            <a:r>
              <a:rPr dirty="0" err="1"/>
              <a:t>Alexiadou</a:t>
            </a:r>
            <a:r>
              <a:rPr dirty="0"/>
              <a:t>, </a:t>
            </a:r>
            <a:r>
              <a:rPr dirty="0" err="1"/>
              <a:t>Anagnostopoulou</a:t>
            </a:r>
            <a:r>
              <a:rPr dirty="0"/>
              <a:t> &amp; Schäfer 2004:20 for the tests)</a:t>
            </a:r>
          </a:p>
          <a:p>
            <a:pPr marL="0" indent="0" defTabSz="621770">
              <a:spcBef>
                <a:spcPts val="633"/>
              </a:spcBef>
              <a:buNone/>
              <a:defRPr sz="2584"/>
            </a:pPr>
            <a:r>
              <a:rPr dirty="0" err="1"/>
              <a:t>i</a:t>
            </a:r>
            <a:r>
              <a:rPr dirty="0"/>
              <a:t>) No anti-causative verbal structure (AAS 2004:20)</a:t>
            </a:r>
          </a:p>
          <a:p>
            <a:pPr marL="333741" indent="-333741" defTabSz="621770">
              <a:spcBef>
                <a:spcPts val="633"/>
              </a:spcBef>
              <a:buFontTx/>
              <a:buAutoNum type="arabicParenR"/>
              <a:defRPr sz="2584"/>
            </a:pPr>
            <a:r>
              <a:rPr lang="nl-BE" b="1" dirty="0"/>
              <a:t>Vanzelf</a:t>
            </a:r>
            <a:r>
              <a:rPr dirty="0"/>
              <a:t> </a:t>
            </a:r>
            <a:r>
              <a:rPr dirty="0" err="1"/>
              <a:t>brekend</a:t>
            </a:r>
            <a:r>
              <a:rPr dirty="0"/>
              <a:t> </a:t>
            </a:r>
            <a:r>
              <a:rPr dirty="0" err="1"/>
              <a:t>zakte</a:t>
            </a:r>
            <a:r>
              <a:rPr dirty="0"/>
              <a:t> het </a:t>
            </a:r>
            <a:r>
              <a:rPr dirty="0" err="1"/>
              <a:t>ijs</a:t>
            </a:r>
            <a:r>
              <a:rPr dirty="0"/>
              <a:t> </a:t>
            </a:r>
            <a:r>
              <a:rPr dirty="0" err="1"/>
              <a:t>weg</a:t>
            </a:r>
            <a:r>
              <a:rPr dirty="0"/>
              <a:t>.</a:t>
            </a:r>
          </a:p>
          <a:p>
            <a:pPr marL="0" lvl="2" indent="218590" defTabSz="621770">
              <a:spcBef>
                <a:spcPts val="633"/>
              </a:spcBef>
              <a:buNone/>
              <a:defRPr sz="2584"/>
            </a:pPr>
            <a:r>
              <a:rPr dirty="0"/>
              <a:t>‘</a:t>
            </a:r>
            <a:r>
              <a:rPr lang="nl-BE" dirty="0"/>
              <a:t>B</a:t>
            </a:r>
            <a:r>
              <a:rPr dirty="0" err="1"/>
              <a:t>reaking</a:t>
            </a:r>
            <a:r>
              <a:rPr dirty="0"/>
              <a:t> </a:t>
            </a:r>
            <a:r>
              <a:rPr lang="nl-BE" dirty="0"/>
              <a:t>by itself </a:t>
            </a:r>
            <a:r>
              <a:rPr dirty="0"/>
              <a:t>the ice fell through.’</a:t>
            </a:r>
          </a:p>
          <a:p>
            <a:pPr marL="333741" indent="-333741" defTabSz="621770">
              <a:spcBef>
                <a:spcPts val="633"/>
              </a:spcBef>
              <a:buFontTx/>
              <a:buAutoNum type="arabicParenR"/>
              <a:defRPr sz="2584"/>
            </a:pPr>
            <a:r>
              <a:rPr dirty="0"/>
              <a:t>*</a:t>
            </a:r>
            <a:r>
              <a:rPr lang="nl-BE" b="1" dirty="0"/>
              <a:t>Vanzelf</a:t>
            </a:r>
            <a:r>
              <a:rPr dirty="0"/>
              <a:t> </a:t>
            </a:r>
            <a:r>
              <a:rPr dirty="0" err="1"/>
              <a:t>brekenderwijs</a:t>
            </a:r>
            <a:r>
              <a:rPr dirty="0"/>
              <a:t> </a:t>
            </a:r>
            <a:r>
              <a:rPr dirty="0" err="1"/>
              <a:t>zakte</a:t>
            </a:r>
            <a:r>
              <a:rPr dirty="0"/>
              <a:t> het </a:t>
            </a:r>
            <a:r>
              <a:rPr dirty="0" err="1"/>
              <a:t>ijs</a:t>
            </a:r>
            <a:r>
              <a:rPr dirty="0"/>
              <a:t> </a:t>
            </a:r>
            <a:r>
              <a:rPr dirty="0" err="1"/>
              <a:t>weg</a:t>
            </a:r>
            <a:r>
              <a:rPr dirty="0"/>
              <a:t>.</a:t>
            </a:r>
          </a:p>
          <a:p>
            <a:pPr marL="0" lvl="2" indent="218590" defTabSz="621770">
              <a:spcBef>
                <a:spcPts val="633"/>
              </a:spcBef>
              <a:buNone/>
              <a:defRPr sz="2584"/>
            </a:pPr>
            <a:r>
              <a:rPr dirty="0"/>
              <a:t>‘</a:t>
            </a:r>
            <a:r>
              <a:rPr lang="nl-BE" dirty="0"/>
              <a:t>B</a:t>
            </a:r>
            <a:r>
              <a:rPr dirty="0" err="1"/>
              <a:t>reaking</a:t>
            </a:r>
            <a:r>
              <a:rPr dirty="0"/>
              <a:t> </a:t>
            </a:r>
            <a:r>
              <a:rPr lang="nl-BE" dirty="0"/>
              <a:t>by itself </a:t>
            </a:r>
            <a:r>
              <a:rPr dirty="0"/>
              <a:t>the ice fell through.’</a:t>
            </a:r>
          </a:p>
          <a:p>
            <a:pPr marL="333741" indent="-333741" defTabSz="621770">
              <a:spcBef>
                <a:spcPts val="633"/>
              </a:spcBef>
              <a:buFontTx/>
              <a:buAutoNum type="arabicParenR"/>
              <a:defRPr sz="2584"/>
            </a:pPr>
            <a:r>
              <a:rPr dirty="0"/>
              <a:t>?De </a:t>
            </a:r>
            <a:r>
              <a:rPr lang="nl-BE" b="1" dirty="0"/>
              <a:t>vanzelf</a:t>
            </a:r>
            <a:r>
              <a:rPr dirty="0"/>
              <a:t> </a:t>
            </a:r>
            <a:r>
              <a:rPr dirty="0" err="1"/>
              <a:t>brekenden</a:t>
            </a:r>
            <a:r>
              <a:rPr dirty="0"/>
              <a:t> </a:t>
            </a:r>
            <a:r>
              <a:rPr dirty="0" err="1"/>
              <a:t>gooiden</a:t>
            </a:r>
            <a:r>
              <a:rPr dirty="0"/>
              <a:t> we </a:t>
            </a:r>
            <a:r>
              <a:rPr dirty="0" err="1"/>
              <a:t>weg</a:t>
            </a:r>
            <a:r>
              <a:rPr dirty="0"/>
              <a:t>.</a:t>
            </a:r>
          </a:p>
          <a:p>
            <a:pPr marL="0" lvl="2" indent="218590" defTabSz="621770">
              <a:spcBef>
                <a:spcPts val="633"/>
              </a:spcBef>
              <a:buNone/>
              <a:defRPr sz="2584"/>
            </a:pPr>
            <a:r>
              <a:rPr dirty="0"/>
              <a:t>The </a:t>
            </a:r>
            <a:r>
              <a:rPr lang="nl-BE" dirty="0"/>
              <a:t>by themselves</a:t>
            </a:r>
            <a:r>
              <a:rPr dirty="0"/>
              <a:t> </a:t>
            </a:r>
            <a:r>
              <a:rPr dirty="0" err="1"/>
              <a:t>breaking.ones</a:t>
            </a:r>
            <a:r>
              <a:rPr dirty="0"/>
              <a:t> threw we away</a:t>
            </a:r>
          </a:p>
          <a:p>
            <a:pPr marL="0" lvl="2" indent="218590" defTabSz="621770">
              <a:spcBef>
                <a:spcPts val="633"/>
              </a:spcBef>
              <a:buNone/>
              <a:defRPr sz="2584"/>
            </a:pPr>
            <a:r>
              <a:rPr dirty="0"/>
              <a:t>‘We threw away the ones that broke </a:t>
            </a:r>
            <a:r>
              <a:rPr lang="nl-BE" dirty="0"/>
              <a:t>by themselves</a:t>
            </a:r>
            <a:r>
              <a:rPr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95FCDE-C8F7-8654-D573-4C41C9D0F137}"/>
              </a:ext>
            </a:extLst>
          </p:cNvPr>
          <p:cNvSpPr>
            <a:spLocks noGrp="1"/>
          </p:cNvSpPr>
          <p:nvPr>
            <p:ph type="title"/>
          </p:nvPr>
        </p:nvSpPr>
        <p:spPr/>
        <p:txBody>
          <a:bodyPr/>
          <a:lstStyle/>
          <a:p>
            <a:r>
              <a:rPr lang="nl-BE" dirty="0"/>
              <a:t>Semantic properties</a:t>
            </a:r>
          </a:p>
        </p:txBody>
      </p:sp>
      <p:sp>
        <p:nvSpPr>
          <p:cNvPr id="3" name="Tijdelijke aanduiding voor inhoud 2">
            <a:extLst>
              <a:ext uri="{FF2B5EF4-FFF2-40B4-BE49-F238E27FC236}">
                <a16:creationId xmlns:a16="http://schemas.microsoft.com/office/drawing/2014/main" id="{CCB60477-7FA8-60AE-6B1E-039990BC4BE3}"/>
              </a:ext>
            </a:extLst>
          </p:cNvPr>
          <p:cNvSpPr>
            <a:spLocks noGrp="1"/>
          </p:cNvSpPr>
          <p:nvPr>
            <p:ph idx="1"/>
          </p:nvPr>
        </p:nvSpPr>
        <p:spPr/>
        <p:txBody>
          <a:bodyPr>
            <a:normAutofit/>
          </a:bodyPr>
          <a:lstStyle/>
          <a:p>
            <a:r>
              <a:rPr lang="nl-BE" dirty="0"/>
              <a:t>Up to 8 meanings (Cinque 1999):</a:t>
            </a:r>
          </a:p>
          <a:p>
            <a:pPr lvl="1"/>
            <a:r>
              <a:rPr lang="nl-BE" dirty="0"/>
              <a:t>Evaluative mood</a:t>
            </a:r>
          </a:p>
          <a:p>
            <a:pPr lvl="1"/>
            <a:r>
              <a:rPr lang="nl-BE" dirty="0"/>
              <a:t>Evidential mood (☨)</a:t>
            </a:r>
          </a:p>
          <a:p>
            <a:pPr lvl="1"/>
            <a:r>
              <a:rPr lang="nl-BE" dirty="0"/>
              <a:t>Epistemic mood (☨)</a:t>
            </a:r>
          </a:p>
          <a:p>
            <a:pPr lvl="1"/>
            <a:r>
              <a:rPr lang="nl-BE" dirty="0"/>
              <a:t>Alethic modality</a:t>
            </a:r>
          </a:p>
          <a:p>
            <a:pPr lvl="1"/>
            <a:r>
              <a:rPr lang="nl-BE" dirty="0"/>
              <a:t>Habitual aspect</a:t>
            </a:r>
          </a:p>
          <a:p>
            <a:pPr lvl="1"/>
            <a:r>
              <a:rPr lang="nl-BE" dirty="0"/>
              <a:t>Repetitive aspect (?)</a:t>
            </a:r>
          </a:p>
          <a:p>
            <a:pPr lvl="1"/>
            <a:r>
              <a:rPr lang="nl-BE" dirty="0"/>
              <a:t>Progressive aspect</a:t>
            </a:r>
          </a:p>
          <a:p>
            <a:pPr lvl="1"/>
            <a:r>
              <a:rPr lang="nl-BE" dirty="0"/>
              <a:t>Voice (manner)</a:t>
            </a:r>
          </a:p>
          <a:p>
            <a:pPr lvl="1"/>
            <a:endParaRPr lang="nl-BE" dirty="0"/>
          </a:p>
        </p:txBody>
      </p:sp>
    </p:spTree>
    <p:extLst>
      <p:ext uri="{BB962C8B-B14F-4D97-AF65-F5344CB8AC3E}">
        <p14:creationId xmlns:p14="http://schemas.microsoft.com/office/powerpoint/2010/main" val="19386884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Titel 1"/>
          <p:cNvSpPr txBox="1">
            <a:spLocks noGrp="1"/>
          </p:cNvSpPr>
          <p:nvPr>
            <p:ph type="title"/>
          </p:nvPr>
        </p:nvSpPr>
        <p:spPr>
          <a:prstGeom prst="rect">
            <a:avLst/>
          </a:prstGeom>
        </p:spPr>
        <p:txBody>
          <a:bodyPr/>
          <a:lstStyle>
            <a:lvl1pPr defTabSz="949350">
              <a:defRPr sz="4526"/>
            </a:lvl1pPr>
          </a:lstStyle>
          <a:p>
            <a:r>
              <a:t>No verbal argument structure with the suffix</a:t>
            </a:r>
          </a:p>
        </p:txBody>
      </p:sp>
      <p:sp>
        <p:nvSpPr>
          <p:cNvPr id="168" name="Tijdelijke aanduiding voor inhoud 2"/>
          <p:cNvSpPr txBox="1">
            <a:spLocks noGrp="1"/>
          </p:cNvSpPr>
          <p:nvPr>
            <p:ph type="body" idx="1"/>
          </p:nvPr>
        </p:nvSpPr>
        <p:spPr>
          <a:prstGeom prst="rect">
            <a:avLst/>
          </a:prstGeom>
        </p:spPr>
        <p:txBody>
          <a:bodyPr/>
          <a:lstStyle/>
          <a:p>
            <a:pPr marL="0" indent="0" defTabSz="649200">
              <a:spcBef>
                <a:spcPts val="703"/>
              </a:spcBef>
              <a:buNone/>
              <a:defRPr sz="2698" b="1"/>
            </a:pPr>
            <a:r>
              <a:rPr dirty="0"/>
              <a:t>No internal argument for </a:t>
            </a:r>
            <a:r>
              <a:rPr i="1" dirty="0"/>
              <a:t>-</a:t>
            </a:r>
            <a:r>
              <a:rPr i="1" dirty="0" err="1"/>
              <a:t>erwijs</a:t>
            </a:r>
            <a:r>
              <a:rPr i="1" dirty="0"/>
              <a:t> either</a:t>
            </a:r>
            <a:r>
              <a:rPr dirty="0"/>
              <a:t> (see </a:t>
            </a:r>
            <a:r>
              <a:rPr dirty="0" err="1"/>
              <a:t>Alexiadou</a:t>
            </a:r>
            <a:r>
              <a:rPr dirty="0"/>
              <a:t>, </a:t>
            </a:r>
            <a:r>
              <a:rPr dirty="0" err="1"/>
              <a:t>Anagnostopoulou</a:t>
            </a:r>
            <a:r>
              <a:rPr dirty="0"/>
              <a:t> &amp; Schäfer 2004:20 for the tests)</a:t>
            </a:r>
          </a:p>
          <a:p>
            <a:pPr marL="0" indent="0" defTabSz="649200">
              <a:spcBef>
                <a:spcPts val="703"/>
              </a:spcBef>
              <a:buNone/>
              <a:defRPr sz="2698"/>
            </a:pPr>
            <a:r>
              <a:rPr dirty="0"/>
              <a:t>ii) No selection of </a:t>
            </a:r>
            <a:r>
              <a:rPr lang="nl-BE" dirty="0"/>
              <a:t>(prepositional) </a:t>
            </a:r>
            <a:r>
              <a:rPr dirty="0"/>
              <a:t>objects</a:t>
            </a:r>
          </a:p>
          <a:p>
            <a:pPr marL="348465" indent="-348465" defTabSz="649200">
              <a:spcBef>
                <a:spcPts val="703"/>
              </a:spcBef>
              <a:buFontTx/>
              <a:buAutoNum type="arabicParenR"/>
              <a:defRPr sz="2698"/>
            </a:pPr>
            <a:r>
              <a:rPr dirty="0" err="1"/>
              <a:t>Brullend</a:t>
            </a:r>
            <a:r>
              <a:rPr dirty="0"/>
              <a:t> </a:t>
            </a:r>
            <a:r>
              <a:rPr b="1" dirty="0" err="1"/>
              <a:t>tegen</a:t>
            </a:r>
            <a:r>
              <a:rPr b="1" dirty="0"/>
              <a:t> </a:t>
            </a:r>
            <a:r>
              <a:rPr b="1" dirty="0" err="1"/>
              <a:t>zijn</a:t>
            </a:r>
            <a:r>
              <a:rPr b="1" dirty="0"/>
              <a:t> </a:t>
            </a:r>
            <a:r>
              <a:rPr b="1" dirty="0" err="1"/>
              <a:t>vader</a:t>
            </a:r>
            <a:r>
              <a:rPr dirty="0"/>
              <a:t> </a:t>
            </a:r>
            <a:r>
              <a:rPr dirty="0" err="1"/>
              <a:t>liep</a:t>
            </a:r>
            <a:r>
              <a:rPr dirty="0"/>
              <a:t> </a:t>
            </a:r>
            <a:r>
              <a:rPr dirty="0" err="1"/>
              <a:t>hij</a:t>
            </a:r>
            <a:r>
              <a:rPr dirty="0"/>
              <a:t> het huis </a:t>
            </a:r>
            <a:r>
              <a:rPr dirty="0" err="1"/>
              <a:t>uit</a:t>
            </a:r>
            <a:r>
              <a:rPr dirty="0"/>
              <a:t>.</a:t>
            </a:r>
            <a:br>
              <a:rPr dirty="0"/>
            </a:br>
            <a:r>
              <a:rPr dirty="0"/>
              <a:t>‘Screaming at his father he ran out of the house.’</a:t>
            </a:r>
          </a:p>
          <a:p>
            <a:pPr marL="348465" indent="-348465" defTabSz="649200">
              <a:spcBef>
                <a:spcPts val="703"/>
              </a:spcBef>
              <a:buFontTx/>
              <a:buAutoNum type="arabicParenR"/>
              <a:defRPr sz="2698"/>
            </a:pPr>
            <a:r>
              <a:rPr dirty="0"/>
              <a:t>*</a:t>
            </a:r>
            <a:r>
              <a:rPr dirty="0" err="1"/>
              <a:t>Brullenderwijs</a:t>
            </a:r>
            <a:r>
              <a:rPr dirty="0"/>
              <a:t> </a:t>
            </a:r>
            <a:r>
              <a:rPr b="1" dirty="0" err="1"/>
              <a:t>tegen</a:t>
            </a:r>
            <a:r>
              <a:rPr b="1" dirty="0"/>
              <a:t> </a:t>
            </a:r>
            <a:r>
              <a:rPr b="1" dirty="0" err="1"/>
              <a:t>zijn</a:t>
            </a:r>
            <a:r>
              <a:rPr b="1" dirty="0"/>
              <a:t> </a:t>
            </a:r>
            <a:r>
              <a:rPr b="1" dirty="0" err="1"/>
              <a:t>vader</a:t>
            </a:r>
            <a:r>
              <a:rPr dirty="0"/>
              <a:t> </a:t>
            </a:r>
            <a:r>
              <a:rPr dirty="0" err="1"/>
              <a:t>liep</a:t>
            </a:r>
            <a:r>
              <a:rPr dirty="0"/>
              <a:t> </a:t>
            </a:r>
            <a:r>
              <a:rPr dirty="0" err="1"/>
              <a:t>hij</a:t>
            </a:r>
            <a:r>
              <a:rPr dirty="0"/>
              <a:t> het huis </a:t>
            </a:r>
            <a:r>
              <a:rPr dirty="0" err="1"/>
              <a:t>uit</a:t>
            </a:r>
            <a:r>
              <a:rPr dirty="0"/>
              <a:t>.</a:t>
            </a:r>
            <a:br>
              <a:rPr dirty="0"/>
            </a:br>
            <a:r>
              <a:rPr dirty="0"/>
              <a:t>‘Screaming at his father he ran out of the house.’</a:t>
            </a:r>
          </a:p>
          <a:p>
            <a:pPr marL="348465" indent="-348465" defTabSz="649200">
              <a:spcBef>
                <a:spcPts val="703"/>
              </a:spcBef>
              <a:buFontTx/>
              <a:buAutoNum type="arabicParenR"/>
              <a:defRPr sz="2698"/>
            </a:pPr>
            <a:r>
              <a:rPr dirty="0"/>
              <a:t>?De </a:t>
            </a:r>
            <a:r>
              <a:rPr b="1" dirty="0" err="1"/>
              <a:t>tegen</a:t>
            </a:r>
            <a:r>
              <a:rPr b="1" dirty="0"/>
              <a:t> </a:t>
            </a:r>
            <a:r>
              <a:rPr b="1" dirty="0" err="1"/>
              <a:t>hun</a:t>
            </a:r>
            <a:r>
              <a:rPr b="1" dirty="0"/>
              <a:t> </a:t>
            </a:r>
            <a:r>
              <a:rPr b="1" dirty="0" err="1"/>
              <a:t>vader</a:t>
            </a:r>
            <a:r>
              <a:rPr b="1" dirty="0"/>
              <a:t> </a:t>
            </a:r>
            <a:r>
              <a:rPr dirty="0" err="1"/>
              <a:t>brullenden</a:t>
            </a:r>
            <a:r>
              <a:rPr dirty="0"/>
              <a:t> </a:t>
            </a:r>
            <a:r>
              <a:rPr dirty="0" err="1"/>
              <a:t>liepen</a:t>
            </a:r>
            <a:r>
              <a:rPr dirty="0"/>
              <a:t> het huis </a:t>
            </a:r>
            <a:r>
              <a:rPr dirty="0" err="1"/>
              <a:t>uit</a:t>
            </a:r>
            <a:r>
              <a:rPr dirty="0"/>
              <a:t>.</a:t>
            </a:r>
            <a:br>
              <a:rPr dirty="0"/>
            </a:br>
            <a:r>
              <a:rPr dirty="0"/>
              <a:t>The at their father </a:t>
            </a:r>
            <a:r>
              <a:rPr dirty="0" err="1"/>
              <a:t>screaming.ones</a:t>
            </a:r>
            <a:r>
              <a:rPr dirty="0"/>
              <a:t> ran out of the house.</a:t>
            </a:r>
          </a:p>
          <a:p>
            <a:pPr marL="0" indent="0" defTabSz="649200">
              <a:spcBef>
                <a:spcPts val="703"/>
              </a:spcBef>
              <a:buNone/>
              <a:defRPr sz="2698"/>
            </a:pPr>
            <a:r>
              <a:rPr dirty="0"/>
              <a:t>     ‘The ones who were screaming at their father ran out of the house.’</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Titel 1"/>
          <p:cNvSpPr txBox="1">
            <a:spLocks noGrp="1"/>
          </p:cNvSpPr>
          <p:nvPr>
            <p:ph type="title"/>
          </p:nvPr>
        </p:nvSpPr>
        <p:spPr>
          <a:prstGeom prst="rect">
            <a:avLst/>
          </a:prstGeom>
        </p:spPr>
        <p:txBody>
          <a:bodyPr/>
          <a:lstStyle>
            <a:lvl1pPr defTabSz="949350">
              <a:defRPr sz="4526"/>
            </a:lvl1pPr>
          </a:lstStyle>
          <a:p>
            <a:r>
              <a:t>No verbal argument structure with the suffix</a:t>
            </a:r>
          </a:p>
        </p:txBody>
      </p:sp>
      <p:sp>
        <p:nvSpPr>
          <p:cNvPr id="171" name="Tijdelijke aanduiding voor inhoud 2"/>
          <p:cNvSpPr txBox="1">
            <a:spLocks noGrp="1"/>
          </p:cNvSpPr>
          <p:nvPr>
            <p:ph type="body" idx="1"/>
          </p:nvPr>
        </p:nvSpPr>
        <p:spPr>
          <a:prstGeom prst="rect">
            <a:avLst/>
          </a:prstGeom>
        </p:spPr>
        <p:txBody>
          <a:bodyPr>
            <a:normAutofit lnSpcReduction="10000"/>
          </a:bodyPr>
          <a:lstStyle/>
          <a:p>
            <a:pPr marL="0" indent="0" defTabSz="704063">
              <a:spcBef>
                <a:spcPts val="703"/>
              </a:spcBef>
              <a:buNone/>
              <a:defRPr sz="2925" b="1"/>
            </a:pPr>
            <a:r>
              <a:rPr dirty="0"/>
              <a:t>No modification of events</a:t>
            </a:r>
          </a:p>
          <a:p>
            <a:pPr marL="377913" indent="-377913" defTabSz="704063">
              <a:spcBef>
                <a:spcPts val="703"/>
              </a:spcBef>
              <a:buFontTx/>
              <a:buAutoNum type="arabicParenR"/>
              <a:defRPr sz="2925"/>
            </a:pPr>
            <a:r>
              <a:rPr b="1" dirty="0" err="1"/>
              <a:t>Urenlang</a:t>
            </a:r>
            <a:r>
              <a:rPr dirty="0"/>
              <a:t> </a:t>
            </a:r>
            <a:r>
              <a:rPr dirty="0" err="1"/>
              <a:t>spelend</a:t>
            </a:r>
            <a:r>
              <a:rPr dirty="0"/>
              <a:t> </a:t>
            </a:r>
            <a:r>
              <a:rPr dirty="0" err="1"/>
              <a:t>brachten</a:t>
            </a:r>
            <a:r>
              <a:rPr dirty="0"/>
              <a:t> de </a:t>
            </a:r>
            <a:r>
              <a:rPr dirty="0" err="1"/>
              <a:t>kinderen</a:t>
            </a:r>
            <a:r>
              <a:rPr dirty="0"/>
              <a:t> </a:t>
            </a:r>
            <a:r>
              <a:rPr dirty="0" err="1"/>
              <a:t>hun</a:t>
            </a:r>
            <a:r>
              <a:rPr dirty="0"/>
              <a:t> </a:t>
            </a:r>
            <a:r>
              <a:rPr dirty="0" err="1"/>
              <a:t>zomer</a:t>
            </a:r>
            <a:r>
              <a:rPr dirty="0"/>
              <a:t> door op het strand.</a:t>
            </a:r>
            <a:br>
              <a:rPr dirty="0"/>
            </a:br>
            <a:r>
              <a:rPr dirty="0"/>
              <a:t>‘Playing for hours the children passed their summer on the beach.’</a:t>
            </a:r>
          </a:p>
          <a:p>
            <a:pPr marL="377913" indent="-377913" defTabSz="704063">
              <a:spcBef>
                <a:spcPts val="703"/>
              </a:spcBef>
              <a:buFontTx/>
              <a:buAutoNum type="arabicParenR"/>
              <a:defRPr sz="2925"/>
            </a:pPr>
            <a:r>
              <a:rPr dirty="0"/>
              <a:t>*</a:t>
            </a:r>
            <a:r>
              <a:rPr b="1" dirty="0" err="1"/>
              <a:t>Urenlang</a:t>
            </a:r>
            <a:r>
              <a:rPr dirty="0"/>
              <a:t> </a:t>
            </a:r>
            <a:r>
              <a:rPr dirty="0" err="1"/>
              <a:t>spelenderwijs</a:t>
            </a:r>
            <a:r>
              <a:rPr dirty="0"/>
              <a:t> </a:t>
            </a:r>
            <a:r>
              <a:rPr dirty="0" err="1"/>
              <a:t>brachten</a:t>
            </a:r>
            <a:r>
              <a:rPr dirty="0"/>
              <a:t> de </a:t>
            </a:r>
            <a:r>
              <a:rPr dirty="0" err="1"/>
              <a:t>kinderen</a:t>
            </a:r>
            <a:r>
              <a:rPr dirty="0"/>
              <a:t> </a:t>
            </a:r>
            <a:r>
              <a:rPr dirty="0" err="1"/>
              <a:t>hun</a:t>
            </a:r>
            <a:r>
              <a:rPr dirty="0"/>
              <a:t> </a:t>
            </a:r>
            <a:r>
              <a:rPr dirty="0" err="1"/>
              <a:t>zomer</a:t>
            </a:r>
            <a:r>
              <a:rPr dirty="0"/>
              <a:t> door op het strand.</a:t>
            </a:r>
          </a:p>
          <a:p>
            <a:pPr marL="377913" indent="-377913" defTabSz="704063">
              <a:spcBef>
                <a:spcPts val="703"/>
              </a:spcBef>
              <a:buFontTx/>
              <a:buAutoNum type="arabicParenR"/>
              <a:defRPr sz="2925"/>
            </a:pPr>
            <a:r>
              <a:rPr lang="nl-BE" dirty="0"/>
              <a:t>?</a:t>
            </a:r>
            <a:r>
              <a:rPr dirty="0"/>
              <a:t>De </a:t>
            </a:r>
            <a:r>
              <a:rPr b="1" dirty="0" err="1"/>
              <a:t>urenlang</a:t>
            </a:r>
            <a:r>
              <a:rPr dirty="0"/>
              <a:t> </a:t>
            </a:r>
            <a:r>
              <a:rPr dirty="0" err="1"/>
              <a:t>spelenden</a:t>
            </a:r>
            <a:r>
              <a:rPr dirty="0"/>
              <a:t> </a:t>
            </a:r>
            <a:r>
              <a:rPr dirty="0" err="1"/>
              <a:t>kregen</a:t>
            </a:r>
            <a:r>
              <a:rPr dirty="0"/>
              <a:t> </a:t>
            </a:r>
            <a:r>
              <a:rPr dirty="0" err="1"/>
              <a:t>bloemen</a:t>
            </a:r>
            <a:r>
              <a:rPr dirty="0"/>
              <a:t>.</a:t>
            </a:r>
            <a:br>
              <a:rPr dirty="0"/>
            </a:br>
            <a:r>
              <a:rPr dirty="0"/>
              <a:t>The for hours </a:t>
            </a:r>
            <a:r>
              <a:rPr dirty="0" err="1"/>
              <a:t>playing.ones</a:t>
            </a:r>
            <a:r>
              <a:rPr dirty="0"/>
              <a:t> received flowers</a:t>
            </a:r>
          </a:p>
          <a:p>
            <a:pPr marL="0" indent="0" defTabSz="704063">
              <a:spcBef>
                <a:spcPts val="703"/>
              </a:spcBef>
              <a:buNone/>
              <a:defRPr sz="2925"/>
            </a:pPr>
            <a:r>
              <a:rPr dirty="0"/>
              <a:t>     ‘The ones who were playing for hours received flowers.’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Titel 1"/>
          <p:cNvSpPr txBox="1">
            <a:spLocks noGrp="1"/>
          </p:cNvSpPr>
          <p:nvPr>
            <p:ph type="title"/>
          </p:nvPr>
        </p:nvSpPr>
        <p:spPr>
          <a:prstGeom prst="rect">
            <a:avLst/>
          </a:prstGeom>
        </p:spPr>
        <p:txBody>
          <a:bodyPr/>
          <a:lstStyle>
            <a:lvl1pPr defTabSz="1118412">
              <a:defRPr sz="5332"/>
            </a:lvl1pPr>
          </a:lstStyle>
          <a:p>
            <a:r>
              <a:rPr dirty="0"/>
              <a:t>No noun incorporation with the suffix</a:t>
            </a:r>
          </a:p>
        </p:txBody>
      </p:sp>
      <p:sp>
        <p:nvSpPr>
          <p:cNvPr id="174" name="Tijdelijke aanduiding voor inhoud 2"/>
          <p:cNvSpPr txBox="1">
            <a:spLocks noGrp="1"/>
          </p:cNvSpPr>
          <p:nvPr>
            <p:ph type="body" idx="1"/>
          </p:nvPr>
        </p:nvSpPr>
        <p:spPr>
          <a:xfrm>
            <a:off x="838200" y="1253331"/>
            <a:ext cx="10515600" cy="4351338"/>
          </a:xfrm>
          <a:prstGeom prst="rect">
            <a:avLst/>
          </a:prstGeom>
        </p:spPr>
        <p:txBody>
          <a:bodyPr/>
          <a:lstStyle/>
          <a:p>
            <a:pPr marL="0" indent="0" defTabSz="704063">
              <a:spcBef>
                <a:spcPts val="703"/>
              </a:spcBef>
              <a:buNone/>
              <a:defRPr sz="2925"/>
            </a:pPr>
            <a:endParaRPr lang="nl-NL" dirty="0"/>
          </a:p>
          <a:p>
            <a:pPr marL="377913" indent="-377913" defTabSz="704063">
              <a:spcBef>
                <a:spcPts val="703"/>
              </a:spcBef>
              <a:buFontTx/>
              <a:buAutoNum type="arabicParenR"/>
              <a:defRPr sz="2925"/>
            </a:pPr>
            <a:r>
              <a:rPr lang="nl-BE" dirty="0"/>
              <a:t> </a:t>
            </a:r>
            <a:r>
              <a:rPr b="1" dirty="0" err="1"/>
              <a:t>Piano</a:t>
            </a:r>
            <a:r>
              <a:rPr dirty="0" err="1"/>
              <a:t>spelend</a:t>
            </a:r>
            <a:r>
              <a:rPr dirty="0"/>
              <a:t> </a:t>
            </a:r>
            <a:r>
              <a:rPr dirty="0" err="1"/>
              <a:t>verleidde</a:t>
            </a:r>
            <a:r>
              <a:rPr dirty="0"/>
              <a:t> </a:t>
            </a:r>
            <a:r>
              <a:rPr dirty="0" err="1"/>
              <a:t>hij</a:t>
            </a:r>
            <a:r>
              <a:rPr dirty="0"/>
              <a:t> de </a:t>
            </a:r>
            <a:r>
              <a:rPr dirty="0" err="1"/>
              <a:t>Amerikaanse</a:t>
            </a:r>
            <a:r>
              <a:rPr dirty="0"/>
              <a:t> </a:t>
            </a:r>
            <a:r>
              <a:rPr dirty="0" err="1"/>
              <a:t>gast</a:t>
            </a:r>
            <a:r>
              <a:rPr dirty="0"/>
              <a:t>.</a:t>
            </a:r>
          </a:p>
          <a:p>
            <a:pPr marL="0" lvl="2" indent="247521" defTabSz="704063">
              <a:spcBef>
                <a:spcPts val="703"/>
              </a:spcBef>
              <a:buNone/>
              <a:defRPr sz="2925"/>
            </a:pPr>
            <a:r>
              <a:rPr dirty="0"/>
              <a:t> </a:t>
            </a:r>
            <a:r>
              <a:rPr dirty="0" err="1"/>
              <a:t>piano.playing</a:t>
            </a:r>
            <a:r>
              <a:rPr dirty="0"/>
              <a:t> seduced he the American visitor</a:t>
            </a:r>
          </a:p>
          <a:p>
            <a:pPr marL="0" lvl="2" indent="247521" defTabSz="704063">
              <a:spcBef>
                <a:spcPts val="703"/>
              </a:spcBef>
              <a:buNone/>
              <a:defRPr sz="2925"/>
            </a:pPr>
            <a:r>
              <a:rPr dirty="0"/>
              <a:t>‘Playing the piano he seduced the American visitor.’</a:t>
            </a:r>
          </a:p>
          <a:p>
            <a:pPr marL="377913" indent="-377913" defTabSz="704063">
              <a:spcBef>
                <a:spcPts val="703"/>
              </a:spcBef>
              <a:buFontTx/>
              <a:buAutoNum type="arabicParenR"/>
              <a:defRPr sz="2925"/>
            </a:pPr>
            <a:r>
              <a:rPr dirty="0"/>
              <a:t>*</a:t>
            </a:r>
            <a:r>
              <a:rPr b="1" dirty="0" err="1"/>
              <a:t>Piano</a:t>
            </a:r>
            <a:r>
              <a:rPr dirty="0" err="1"/>
              <a:t>spelenderwijze</a:t>
            </a:r>
            <a:r>
              <a:rPr dirty="0"/>
              <a:t> </a:t>
            </a:r>
            <a:r>
              <a:rPr dirty="0" err="1"/>
              <a:t>verleidde</a:t>
            </a:r>
            <a:r>
              <a:rPr dirty="0"/>
              <a:t> </a:t>
            </a:r>
            <a:r>
              <a:rPr dirty="0" err="1"/>
              <a:t>hij</a:t>
            </a:r>
            <a:r>
              <a:rPr dirty="0"/>
              <a:t> de </a:t>
            </a:r>
            <a:r>
              <a:rPr dirty="0" err="1"/>
              <a:t>Amerikaanse</a:t>
            </a:r>
            <a:r>
              <a:rPr dirty="0"/>
              <a:t> </a:t>
            </a:r>
            <a:r>
              <a:rPr dirty="0" err="1"/>
              <a:t>gast</a:t>
            </a:r>
            <a:r>
              <a:rPr dirty="0"/>
              <a:t>.</a:t>
            </a:r>
          </a:p>
          <a:p>
            <a:pPr marL="377913" indent="-377913" defTabSz="704063">
              <a:spcBef>
                <a:spcPts val="703"/>
              </a:spcBef>
              <a:buFontTx/>
              <a:buAutoNum type="arabicParenR"/>
              <a:defRPr sz="2925"/>
            </a:pPr>
            <a:r>
              <a:rPr lang="nl-BE" dirty="0"/>
              <a:t>?</a:t>
            </a:r>
            <a:r>
              <a:rPr dirty="0"/>
              <a:t>De </a:t>
            </a:r>
            <a:r>
              <a:rPr b="1" dirty="0" err="1"/>
              <a:t>piano</a:t>
            </a:r>
            <a:r>
              <a:rPr dirty="0" err="1"/>
              <a:t>spelende</a:t>
            </a:r>
            <a:r>
              <a:rPr dirty="0"/>
              <a:t> </a:t>
            </a:r>
            <a:r>
              <a:rPr dirty="0" err="1"/>
              <a:t>verleidde</a:t>
            </a:r>
            <a:r>
              <a:rPr dirty="0"/>
              <a:t> de </a:t>
            </a:r>
            <a:r>
              <a:rPr dirty="0" err="1"/>
              <a:t>Amerikaanse</a:t>
            </a:r>
            <a:r>
              <a:rPr dirty="0"/>
              <a:t> </a:t>
            </a:r>
            <a:r>
              <a:rPr dirty="0" err="1"/>
              <a:t>gast</a:t>
            </a:r>
            <a:r>
              <a:rPr dirty="0"/>
              <a:t>.</a:t>
            </a:r>
          </a:p>
          <a:p>
            <a:pPr marL="0" lvl="2" indent="247521" defTabSz="704063">
              <a:spcBef>
                <a:spcPts val="703"/>
              </a:spcBef>
              <a:buNone/>
              <a:defRPr sz="2925"/>
            </a:pPr>
            <a:r>
              <a:rPr dirty="0"/>
              <a:t> The piano.playing.one seduced the American visitor</a:t>
            </a:r>
          </a:p>
          <a:p>
            <a:pPr marL="0" lvl="2" indent="247521" defTabSz="704063">
              <a:spcBef>
                <a:spcPts val="703"/>
              </a:spcBef>
              <a:buNone/>
              <a:defRPr sz="2925"/>
            </a:pPr>
            <a:r>
              <a:rPr dirty="0"/>
              <a:t>‘The one who was playing the piano seduced the American visitor.’</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No participial base"/>
          <p:cNvSpPr txBox="1">
            <a:spLocks noGrp="1"/>
          </p:cNvSpPr>
          <p:nvPr>
            <p:ph type="title"/>
          </p:nvPr>
        </p:nvSpPr>
        <p:spPr>
          <a:prstGeom prst="rect">
            <a:avLst/>
          </a:prstGeom>
        </p:spPr>
        <p:txBody>
          <a:bodyPr/>
          <a:lstStyle/>
          <a:p>
            <a:r>
              <a:rPr lang="nl-BE" dirty="0"/>
              <a:t>Overview of properties</a:t>
            </a:r>
            <a:endParaRPr dirty="0"/>
          </a:p>
        </p:txBody>
      </p:sp>
      <p:graphicFrame>
        <p:nvGraphicFramePr>
          <p:cNvPr id="177" name="Table"/>
          <p:cNvGraphicFramePr/>
          <p:nvPr>
            <p:extLst>
              <p:ext uri="{D42A27DB-BD31-4B8C-83A1-F6EECF244321}">
                <p14:modId xmlns:p14="http://schemas.microsoft.com/office/powerpoint/2010/main" val="914667558"/>
              </p:ext>
            </p:extLst>
          </p:nvPr>
        </p:nvGraphicFramePr>
        <p:xfrm>
          <a:off x="2005852" y="1553685"/>
          <a:ext cx="8022067" cy="4551165"/>
        </p:xfrm>
        <a:graphic>
          <a:graphicData uri="http://schemas.openxmlformats.org/drawingml/2006/table">
            <a:tbl>
              <a:tblPr firstRow="1" firstCol="1" bandRow="1"/>
              <a:tblGrid>
                <a:gridCol w="3401541">
                  <a:extLst>
                    <a:ext uri="{9D8B030D-6E8A-4147-A177-3AD203B41FA5}">
                      <a16:colId xmlns:a16="http://schemas.microsoft.com/office/drawing/2014/main" val="20000"/>
                    </a:ext>
                  </a:extLst>
                </a:gridCol>
                <a:gridCol w="1199147">
                  <a:extLst>
                    <a:ext uri="{9D8B030D-6E8A-4147-A177-3AD203B41FA5}">
                      <a16:colId xmlns:a16="http://schemas.microsoft.com/office/drawing/2014/main" val="1519253562"/>
                    </a:ext>
                  </a:extLst>
                </a:gridCol>
                <a:gridCol w="1415862">
                  <a:extLst>
                    <a:ext uri="{9D8B030D-6E8A-4147-A177-3AD203B41FA5}">
                      <a16:colId xmlns:a16="http://schemas.microsoft.com/office/drawing/2014/main" val="20001"/>
                    </a:ext>
                  </a:extLst>
                </a:gridCol>
                <a:gridCol w="2005517">
                  <a:extLst>
                    <a:ext uri="{9D8B030D-6E8A-4147-A177-3AD203B41FA5}">
                      <a16:colId xmlns:a16="http://schemas.microsoft.com/office/drawing/2014/main" val="20003"/>
                    </a:ext>
                  </a:extLst>
                </a:gridCol>
              </a:tblGrid>
              <a:tr h="910233">
                <a:tc>
                  <a:txBody>
                    <a:bodyPr/>
                    <a:lstStyle/>
                    <a:p>
                      <a:pPr defTabSz="914400">
                        <a:defRPr sz="2200">
                          <a:sym typeface="Helvetica Neue"/>
                        </a:defRPr>
                      </a:pPr>
                      <a:endParaRPr sz="2000" dirty="0">
                        <a:solidFill>
                          <a:schemeClr val="tx1"/>
                        </a:solidFill>
                      </a:endParaRPr>
                    </a:p>
                  </a:txBody>
                  <a:tcPr marL="35719" marR="35719" marT="35719" marB="35719" anchor="ctr" horzOverflow="overflow"/>
                </a:tc>
                <a:tc>
                  <a:txBody>
                    <a:bodyPr/>
                    <a:lstStyle/>
                    <a:p>
                      <a:pPr algn="ctr" defTabSz="914400">
                        <a:defRPr sz="2200">
                          <a:sym typeface="Helvetica Neue"/>
                        </a:defRPr>
                      </a:pPr>
                      <a:r>
                        <a:rPr sz="2000" b="1" dirty="0">
                          <a:solidFill>
                            <a:schemeClr val="tx1"/>
                          </a:solidFill>
                        </a:rPr>
                        <a:t>-</a:t>
                      </a:r>
                      <a:r>
                        <a:rPr sz="2000" b="1" i="1" dirty="0" err="1">
                          <a:solidFill>
                            <a:schemeClr val="tx1"/>
                          </a:solidFill>
                        </a:rPr>
                        <a:t>erwijze</a:t>
                      </a:r>
                      <a:r>
                        <a:rPr sz="2000" b="1" dirty="0">
                          <a:solidFill>
                            <a:schemeClr val="tx1"/>
                          </a:solidFill>
                        </a:rPr>
                        <a:t> adverb</a:t>
                      </a:r>
                    </a:p>
                  </a:txBody>
                  <a:tcPr marL="35719" marR="35719" marT="35719" marB="35719" anchor="ctr" horzOverflow="overflow"/>
                </a:tc>
                <a:tc>
                  <a:txBody>
                    <a:bodyPr/>
                    <a:lstStyle/>
                    <a:p>
                      <a:pPr algn="ctr" defTabSz="914400">
                        <a:defRPr sz="1800" b="0">
                          <a:solidFill>
                            <a:srgbClr val="000000"/>
                          </a:solidFill>
                        </a:defRPr>
                      </a:pPr>
                      <a:r>
                        <a:rPr sz="2000" b="1" dirty="0">
                          <a:solidFill>
                            <a:schemeClr val="tx1"/>
                          </a:solidFill>
                          <a:sym typeface="Helvetica Neue"/>
                        </a:rPr>
                        <a:t>Present participle</a:t>
                      </a:r>
                    </a:p>
                  </a:txBody>
                  <a:tcPr marL="35719" marR="35719" marT="35719" marB="35719" anchor="ctr" horzOverflow="overflow"/>
                </a:tc>
                <a:tc>
                  <a:txBody>
                    <a:bodyPr/>
                    <a:lstStyle/>
                    <a:p>
                      <a:pPr algn="ctr" defTabSz="914400">
                        <a:defRPr sz="1800" b="0">
                          <a:solidFill>
                            <a:srgbClr val="000000"/>
                          </a:solidFill>
                        </a:defRPr>
                      </a:pPr>
                      <a:r>
                        <a:rPr sz="2000" b="1" dirty="0" err="1">
                          <a:solidFill>
                            <a:schemeClr val="tx1"/>
                          </a:solidFill>
                          <a:sym typeface="Helvetica Neue"/>
                        </a:rPr>
                        <a:t>Nominalised</a:t>
                      </a:r>
                      <a:r>
                        <a:rPr sz="2000" b="1" dirty="0">
                          <a:solidFill>
                            <a:schemeClr val="tx1"/>
                          </a:solidFill>
                          <a:sym typeface="Helvetica Neue"/>
                        </a:rPr>
                        <a:t> present participle</a:t>
                      </a:r>
                    </a:p>
                  </a:txBody>
                  <a:tcPr marL="35719" marR="35719" marT="35719" marB="35719" anchor="ctr" horzOverflow="overflow"/>
                </a:tc>
                <a:extLst>
                  <a:ext uri="{0D108BD9-81ED-4DB2-BD59-A6C34878D82A}">
                    <a16:rowId xmlns:a16="http://schemas.microsoft.com/office/drawing/2014/main" val="10000"/>
                  </a:ext>
                </a:extLst>
              </a:tr>
              <a:tr h="910233">
                <a:tc>
                  <a:txBody>
                    <a:bodyPr/>
                    <a:lstStyle/>
                    <a:p>
                      <a:pPr defTabSz="914400">
                        <a:defRPr sz="1800" b="0">
                          <a:solidFill>
                            <a:srgbClr val="000000"/>
                          </a:solidFill>
                        </a:defRPr>
                      </a:pPr>
                      <a:r>
                        <a:rPr sz="2000" b="1" dirty="0">
                          <a:solidFill>
                            <a:schemeClr val="tx1"/>
                          </a:solidFill>
                          <a:sym typeface="Helvetica Neue"/>
                        </a:rPr>
                        <a:t>External argument</a:t>
                      </a:r>
                    </a:p>
                  </a:txBody>
                  <a:tcPr marL="35719" marR="35719" marT="35719" marB="35719" anchor="ctr" horzOverflow="overflow"/>
                </a:tc>
                <a:tc>
                  <a:txBody>
                    <a:bodyPr/>
                    <a:lstStyle/>
                    <a:p>
                      <a:pPr algn="ctr"/>
                      <a:r>
                        <a:rPr lang="nl-BE" sz="2000" dirty="0"/>
                        <a:t>✗</a:t>
                      </a:r>
                    </a:p>
                  </a:txBody>
                  <a:tcPr marL="35719" marR="35719" marT="35719" marB="35719" anchor="ctr" horzOverflow="overflow">
                    <a:solidFill>
                      <a:schemeClr val="accent2">
                        <a:lumMod val="60000"/>
                        <a:lumOff val="40000"/>
                      </a:schemeClr>
                    </a:solidFill>
                  </a:tcPr>
                </a:tc>
                <a:tc>
                  <a:txBody>
                    <a:bodyPr/>
                    <a:lstStyle/>
                    <a:p>
                      <a:pPr algn="ctr"/>
                      <a:r>
                        <a:rPr lang="nl-BE" sz="2000" dirty="0">
                          <a:solidFill>
                            <a:srgbClr val="000000"/>
                          </a:solidFill>
                          <a:effectLst/>
                          <a:latin typeface="+mn-lt"/>
                        </a:rPr>
                        <a:t>✓</a:t>
                      </a:r>
                      <a:endParaRPr lang="nl-BE" sz="2000" dirty="0">
                        <a:effectLst/>
                        <a:latin typeface="+mn-lt"/>
                      </a:endParaRPr>
                    </a:p>
                  </a:txBody>
                  <a:tcPr marL="35719" marR="35719" marT="35719" marB="35719" anchor="ctr" horzOverflow="overflow">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sz="1800"/>
                      </a:pPr>
                      <a:r>
                        <a:rPr sz="2000" dirty="0">
                          <a:sym typeface="Helvetica Neue"/>
                        </a:rPr>
                        <a:t>?</a:t>
                      </a:r>
                    </a:p>
                  </a:txBody>
                  <a:tcPr marL="35719" marR="35719" marT="35719" marB="35719" anchor="ctr" horzOverflow="overflow">
                    <a:solidFill>
                      <a:schemeClr val="accent6">
                        <a:lumMod val="60000"/>
                        <a:lumOff val="40000"/>
                      </a:schemeClr>
                    </a:solidFill>
                  </a:tcPr>
                </a:tc>
                <a:extLst>
                  <a:ext uri="{0D108BD9-81ED-4DB2-BD59-A6C34878D82A}">
                    <a16:rowId xmlns:a16="http://schemas.microsoft.com/office/drawing/2014/main" val="10001"/>
                  </a:ext>
                </a:extLst>
              </a:tr>
              <a:tr h="910233">
                <a:tc>
                  <a:txBody>
                    <a:bodyPr/>
                    <a:lstStyle/>
                    <a:p>
                      <a:pPr defTabSz="914400">
                        <a:defRPr sz="1800" b="0">
                          <a:solidFill>
                            <a:srgbClr val="000000"/>
                          </a:solidFill>
                        </a:defRPr>
                      </a:pPr>
                      <a:r>
                        <a:rPr sz="2000" b="1" dirty="0">
                          <a:solidFill>
                            <a:schemeClr val="tx1"/>
                          </a:solidFill>
                          <a:sym typeface="Helvetica Neue"/>
                        </a:rPr>
                        <a:t>Internal argument</a:t>
                      </a:r>
                    </a:p>
                  </a:txBody>
                  <a:tcPr marL="35719" marR="35719" marT="35719" marB="35719" anchor="ctr" horzOverflow="overflow"/>
                </a:tc>
                <a:tc>
                  <a:txBody>
                    <a:bodyPr/>
                    <a:lstStyle/>
                    <a:p>
                      <a:pPr algn="ctr"/>
                      <a:r>
                        <a:rPr lang="nl-BE" sz="2000" dirty="0"/>
                        <a:t>✗</a:t>
                      </a:r>
                    </a:p>
                  </a:txBody>
                  <a:tcPr marL="35719" marR="35719" marT="35719" marB="35719" anchor="ctr" horzOverflow="overflow">
                    <a:solidFill>
                      <a:schemeClr val="accent2">
                        <a:lumMod val="60000"/>
                        <a:lumOff val="40000"/>
                      </a:schemeClr>
                    </a:solidFill>
                  </a:tcPr>
                </a:tc>
                <a:tc>
                  <a:txBody>
                    <a:bodyPr/>
                    <a:lstStyle/>
                    <a:p>
                      <a:pPr algn="ctr"/>
                      <a:r>
                        <a:rPr lang="nl-BE" sz="2000" dirty="0">
                          <a:solidFill>
                            <a:srgbClr val="000000"/>
                          </a:solidFill>
                          <a:effectLst/>
                          <a:latin typeface="+mn-lt"/>
                        </a:rPr>
                        <a:t>✓</a:t>
                      </a:r>
                      <a:endParaRPr lang="nl-BE" sz="2000" dirty="0">
                        <a:effectLst/>
                        <a:latin typeface="+mn-lt"/>
                      </a:endParaRPr>
                    </a:p>
                  </a:txBody>
                  <a:tcPr marL="35719" marR="35719" marT="35719" marB="35719" anchor="ctr" horzOverflow="overflow">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sz="1800"/>
                      </a:pPr>
                      <a:r>
                        <a:rPr sz="2000" dirty="0">
                          <a:sym typeface="Helvetica Neue"/>
                        </a:rPr>
                        <a:t>?</a:t>
                      </a:r>
                    </a:p>
                  </a:txBody>
                  <a:tcPr marL="35719" marR="35719" marT="35719" marB="35719" anchor="ctr" horzOverflow="overflow">
                    <a:solidFill>
                      <a:schemeClr val="accent6">
                        <a:lumMod val="60000"/>
                        <a:lumOff val="40000"/>
                      </a:schemeClr>
                    </a:solidFill>
                  </a:tcPr>
                </a:tc>
                <a:extLst>
                  <a:ext uri="{0D108BD9-81ED-4DB2-BD59-A6C34878D82A}">
                    <a16:rowId xmlns:a16="http://schemas.microsoft.com/office/drawing/2014/main" val="10002"/>
                  </a:ext>
                </a:extLst>
              </a:tr>
              <a:tr h="910233">
                <a:tc>
                  <a:txBody>
                    <a:bodyPr/>
                    <a:lstStyle/>
                    <a:p>
                      <a:pPr defTabSz="914400">
                        <a:defRPr sz="1800" b="0">
                          <a:solidFill>
                            <a:srgbClr val="000000"/>
                          </a:solidFill>
                        </a:defRPr>
                      </a:pPr>
                      <a:r>
                        <a:rPr sz="2000" b="1" dirty="0">
                          <a:solidFill>
                            <a:schemeClr val="tx1"/>
                          </a:solidFill>
                          <a:sym typeface="Helvetica Neue"/>
                        </a:rPr>
                        <a:t>Modification of the event</a:t>
                      </a:r>
                    </a:p>
                  </a:txBody>
                  <a:tcPr marL="35719" marR="35719" marT="35719" marB="35719" anchor="ctr" horzOverflow="overflow"/>
                </a:tc>
                <a:tc>
                  <a:txBody>
                    <a:bodyPr/>
                    <a:lstStyle/>
                    <a:p>
                      <a:pPr algn="ctr"/>
                      <a:r>
                        <a:rPr lang="nl-BE" sz="2000" dirty="0"/>
                        <a:t>✗</a:t>
                      </a:r>
                    </a:p>
                  </a:txBody>
                  <a:tcPr marL="35719" marR="35719" marT="35719" marB="35719" anchor="ctr" horzOverflow="overflow">
                    <a:solidFill>
                      <a:schemeClr val="accent2">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sz="1800"/>
                      </a:pPr>
                      <a:r>
                        <a:rPr lang="nl-BE" sz="2000" dirty="0">
                          <a:solidFill>
                            <a:srgbClr val="000000"/>
                          </a:solidFill>
                          <a:effectLst/>
                          <a:latin typeface="+mn-lt"/>
                        </a:rPr>
                        <a:t>✓</a:t>
                      </a:r>
                      <a:endParaRPr sz="2000" dirty="0">
                        <a:sym typeface="Helvetica Neue"/>
                      </a:endParaRPr>
                    </a:p>
                  </a:txBody>
                  <a:tcPr marL="35719" marR="35719" marT="35719" marB="35719" anchor="ctr" horzOverflow="overflow">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sz="1800"/>
                      </a:pPr>
                      <a:r>
                        <a:rPr sz="2000" dirty="0">
                          <a:sym typeface="Helvetica Neue"/>
                        </a:rPr>
                        <a:t>?</a:t>
                      </a:r>
                    </a:p>
                  </a:txBody>
                  <a:tcPr marL="35719" marR="35719" marT="35719" marB="35719" anchor="ctr" horzOverflow="overflow">
                    <a:solidFill>
                      <a:schemeClr val="accent6">
                        <a:lumMod val="60000"/>
                        <a:lumOff val="40000"/>
                      </a:schemeClr>
                    </a:solidFill>
                  </a:tcPr>
                </a:tc>
                <a:extLst>
                  <a:ext uri="{0D108BD9-81ED-4DB2-BD59-A6C34878D82A}">
                    <a16:rowId xmlns:a16="http://schemas.microsoft.com/office/drawing/2014/main" val="10003"/>
                  </a:ext>
                </a:extLst>
              </a:tr>
              <a:tr h="910233">
                <a:tc>
                  <a:txBody>
                    <a:bodyPr/>
                    <a:lstStyle/>
                    <a:p>
                      <a:pPr defTabSz="914400">
                        <a:defRPr sz="1800" b="0">
                          <a:solidFill>
                            <a:srgbClr val="000000"/>
                          </a:solidFill>
                        </a:defRPr>
                      </a:pPr>
                      <a:r>
                        <a:rPr sz="2000" b="1" dirty="0">
                          <a:solidFill>
                            <a:schemeClr val="tx1"/>
                          </a:solidFill>
                          <a:sym typeface="Helvetica Neue"/>
                        </a:rPr>
                        <a:t>Noun incorporation into the verb</a:t>
                      </a:r>
                    </a:p>
                  </a:txBody>
                  <a:tcPr marL="35719" marR="35719" marT="35719" marB="35719" anchor="ctr" horzOverflow="overflow"/>
                </a:tc>
                <a:tc>
                  <a:txBody>
                    <a:bodyPr/>
                    <a:lstStyle/>
                    <a:p>
                      <a:pPr algn="ctr"/>
                      <a:r>
                        <a:rPr lang="nl-BE" sz="2000" dirty="0"/>
                        <a:t>✗</a:t>
                      </a:r>
                    </a:p>
                  </a:txBody>
                  <a:tcPr marL="35719" marR="35719" marT="35719" marB="35719" anchor="ctr" horzOverflow="overflow">
                    <a:solidFill>
                      <a:schemeClr val="accent2">
                        <a:lumMod val="60000"/>
                        <a:lumOff val="40000"/>
                      </a:schemeClr>
                    </a:solidFill>
                  </a:tcPr>
                </a:tc>
                <a:tc>
                  <a:txBody>
                    <a:bodyPr/>
                    <a:lstStyle/>
                    <a:p>
                      <a:pPr algn="ctr"/>
                      <a:r>
                        <a:rPr lang="nl-BE" sz="2000" dirty="0">
                          <a:solidFill>
                            <a:srgbClr val="000000"/>
                          </a:solidFill>
                          <a:effectLst/>
                          <a:latin typeface="+mn-lt"/>
                        </a:rPr>
                        <a:t>✓</a:t>
                      </a:r>
                      <a:endParaRPr lang="nl-BE" sz="2000" dirty="0">
                        <a:effectLst/>
                        <a:latin typeface="+mn-lt"/>
                      </a:endParaRPr>
                    </a:p>
                  </a:txBody>
                  <a:tcPr marL="35719" marR="35719" marT="35719" marB="35719" anchor="ctr" horzOverflow="overflow">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sz="1800"/>
                      </a:pPr>
                      <a:r>
                        <a:rPr sz="2000" dirty="0">
                          <a:sym typeface="Helvetica Neue"/>
                        </a:rPr>
                        <a:t>?</a:t>
                      </a:r>
                    </a:p>
                  </a:txBody>
                  <a:tcPr marL="35719" marR="35719" marT="35719" marB="35719" anchor="ctr" horzOverflow="overflow">
                    <a:solidFill>
                      <a:schemeClr val="accent6">
                        <a:lumMod val="60000"/>
                        <a:lumOff val="40000"/>
                      </a:schemeClr>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656975215"/>
      </p:ext>
    </p:extLst>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C28E47-25D5-4553-8921-05746477998C}"/>
              </a:ext>
            </a:extLst>
          </p:cNvPr>
          <p:cNvSpPr>
            <a:spLocks noGrp="1"/>
          </p:cNvSpPr>
          <p:nvPr>
            <p:ph type="title"/>
          </p:nvPr>
        </p:nvSpPr>
        <p:spPr>
          <a:xfrm>
            <a:off x="505326" y="351487"/>
            <a:ext cx="11181347" cy="1325563"/>
          </a:xfrm>
        </p:spPr>
        <p:txBody>
          <a:bodyPr/>
          <a:lstStyle/>
          <a:p>
            <a:r>
              <a:rPr lang="nl-NL" dirty="0"/>
              <a:t>-</a:t>
            </a:r>
            <a:r>
              <a:rPr lang="nl-NL" i="1" dirty="0" err="1"/>
              <a:t>erwijs</a:t>
            </a:r>
            <a:r>
              <a:rPr lang="nl-NL" dirty="0"/>
              <a:t> </a:t>
            </a:r>
            <a:r>
              <a:rPr lang="nl-NL" dirty="0" err="1"/>
              <a:t>only</a:t>
            </a:r>
            <a:r>
              <a:rPr lang="nl-NL" dirty="0"/>
              <a:t> </a:t>
            </a:r>
            <a:r>
              <a:rPr lang="nl-NL" dirty="0" err="1"/>
              <a:t>merges</a:t>
            </a:r>
            <a:r>
              <a:rPr lang="nl-NL" dirty="0"/>
              <a:t> </a:t>
            </a:r>
            <a:r>
              <a:rPr lang="nl-NL" dirty="0" err="1"/>
              <a:t>with</a:t>
            </a:r>
            <a:r>
              <a:rPr lang="nl-NL" dirty="0"/>
              <a:t> </a:t>
            </a:r>
            <a:r>
              <a:rPr lang="nl-NL" dirty="0" err="1"/>
              <a:t>adjectives</a:t>
            </a:r>
            <a:r>
              <a:rPr lang="nl-NL" dirty="0"/>
              <a:t> (</a:t>
            </a:r>
            <a:r>
              <a:rPr lang="nl-NL" dirty="0" err="1"/>
              <a:t>Borer</a:t>
            </a:r>
            <a:r>
              <a:rPr lang="nl-NL" dirty="0"/>
              <a:t> 2013)</a:t>
            </a:r>
          </a:p>
        </p:txBody>
      </p:sp>
      <p:grpSp>
        <p:nvGrpSpPr>
          <p:cNvPr id="87" name="Groep 86">
            <a:extLst>
              <a:ext uri="{FF2B5EF4-FFF2-40B4-BE49-F238E27FC236}">
                <a16:creationId xmlns:a16="http://schemas.microsoft.com/office/drawing/2014/main" id="{B218B907-3057-4C3F-8C42-557A8AD54766}"/>
              </a:ext>
            </a:extLst>
          </p:cNvPr>
          <p:cNvGrpSpPr/>
          <p:nvPr/>
        </p:nvGrpSpPr>
        <p:grpSpPr>
          <a:xfrm>
            <a:off x="699412" y="1582519"/>
            <a:ext cx="10894110" cy="1200329"/>
            <a:chOff x="711966" y="1969378"/>
            <a:chExt cx="10031823" cy="1200329"/>
          </a:xfrm>
        </p:grpSpPr>
        <p:sp>
          <p:nvSpPr>
            <p:cNvPr id="3" name="Tekstvak 2">
              <a:extLst>
                <a:ext uri="{FF2B5EF4-FFF2-40B4-BE49-F238E27FC236}">
                  <a16:creationId xmlns:a16="http://schemas.microsoft.com/office/drawing/2014/main" id="{B315E1AC-0894-4F9B-9E14-53A2B63029DA}"/>
                </a:ext>
              </a:extLst>
            </p:cNvPr>
            <p:cNvSpPr txBox="1"/>
            <p:nvPr/>
          </p:nvSpPr>
          <p:spPr>
            <a:xfrm>
              <a:off x="711966" y="1985864"/>
              <a:ext cx="2538805" cy="830997"/>
            </a:xfrm>
            <a:prstGeom prst="rect">
              <a:avLst/>
            </a:prstGeom>
            <a:noFill/>
          </p:spPr>
          <p:txBody>
            <a:bodyPr wrap="square" rtlCol="0">
              <a:spAutoFit/>
            </a:bodyPr>
            <a:lstStyle/>
            <a:p>
              <a:r>
                <a:rPr lang="nl-NL" sz="2400" dirty="0"/>
                <a:t>Present </a:t>
              </a:r>
              <a:r>
                <a:rPr lang="nl-NL" sz="2400" dirty="0" err="1"/>
                <a:t>participle</a:t>
              </a:r>
              <a:endParaRPr lang="nl-NL" sz="2400" dirty="0"/>
            </a:p>
            <a:p>
              <a:r>
                <a:rPr lang="nl-NL" sz="2400" i="1" dirty="0"/>
                <a:t>speel-end </a:t>
              </a:r>
              <a:r>
                <a:rPr lang="nl-NL" sz="2400" dirty="0"/>
                <a:t>‘</a:t>
              </a:r>
              <a:r>
                <a:rPr lang="nl-NL" sz="2400" dirty="0" err="1"/>
                <a:t>playing</a:t>
              </a:r>
              <a:r>
                <a:rPr lang="nl-NL" sz="2400" dirty="0"/>
                <a:t>’</a:t>
              </a:r>
              <a:endParaRPr lang="nl-NL" sz="2400" i="1" dirty="0"/>
            </a:p>
          </p:txBody>
        </p:sp>
        <p:sp>
          <p:nvSpPr>
            <p:cNvPr id="4" name="Tekstvak 3">
              <a:extLst>
                <a:ext uri="{FF2B5EF4-FFF2-40B4-BE49-F238E27FC236}">
                  <a16:creationId xmlns:a16="http://schemas.microsoft.com/office/drawing/2014/main" id="{09B208BA-6C85-4901-97AA-FEC2CF992B1D}"/>
                </a:ext>
              </a:extLst>
            </p:cNvPr>
            <p:cNvSpPr txBox="1"/>
            <p:nvPr/>
          </p:nvSpPr>
          <p:spPr>
            <a:xfrm>
              <a:off x="3378573" y="1969378"/>
              <a:ext cx="3776170" cy="1200329"/>
            </a:xfrm>
            <a:prstGeom prst="rect">
              <a:avLst/>
            </a:prstGeom>
            <a:noFill/>
          </p:spPr>
          <p:txBody>
            <a:bodyPr wrap="square" rtlCol="0">
              <a:spAutoFit/>
            </a:bodyPr>
            <a:lstStyle/>
            <a:p>
              <a:r>
                <a:rPr lang="nl-NL" sz="2400" dirty="0"/>
                <a:t>-</a:t>
              </a:r>
              <a:r>
                <a:rPr lang="nl-NL" sz="2400" i="1" dirty="0" err="1"/>
                <a:t>erwijs</a:t>
              </a:r>
              <a:r>
                <a:rPr lang="nl-NL" sz="2400" dirty="0"/>
                <a:t> </a:t>
              </a:r>
              <a:r>
                <a:rPr lang="nl-NL" sz="2400" dirty="0" err="1"/>
                <a:t>adverb</a:t>
              </a:r>
              <a:endParaRPr lang="nl-NL" sz="2400" dirty="0"/>
            </a:p>
            <a:p>
              <a:r>
                <a:rPr lang="nl-NL" sz="2400" i="1" dirty="0"/>
                <a:t>speel-end-</a:t>
              </a:r>
              <a:r>
                <a:rPr lang="nl-NL" sz="2400" i="1" dirty="0" err="1"/>
                <a:t>erwijs</a:t>
              </a:r>
              <a:r>
                <a:rPr lang="nl-NL" sz="2400" i="1" dirty="0"/>
                <a:t> </a:t>
              </a:r>
              <a:r>
                <a:rPr lang="nl-NL" sz="2400" dirty="0"/>
                <a:t>‘</a:t>
              </a:r>
              <a:r>
                <a:rPr lang="nl-NL" sz="2400" dirty="0" err="1"/>
                <a:t>playingly</a:t>
              </a:r>
              <a:r>
                <a:rPr lang="nl-NL" sz="2400" dirty="0"/>
                <a:t>’</a:t>
              </a:r>
            </a:p>
            <a:p>
              <a:r>
                <a:rPr lang="nl-NL" sz="2400" i="1" dirty="0" err="1"/>
                <a:t>moog-elijk-erwijs</a:t>
              </a:r>
              <a:r>
                <a:rPr lang="nl-NL" sz="2400" i="1" dirty="0"/>
                <a:t> </a:t>
              </a:r>
              <a:r>
                <a:rPr lang="nl-NL" sz="2400" dirty="0"/>
                <a:t>‘</a:t>
              </a:r>
              <a:r>
                <a:rPr lang="nl-NL" sz="2400" dirty="0" err="1"/>
                <a:t>possibly</a:t>
              </a:r>
              <a:r>
                <a:rPr lang="nl-NL" sz="2400" dirty="0"/>
                <a:t>’</a:t>
              </a:r>
              <a:endParaRPr lang="nl-NL" sz="2400" i="1" dirty="0"/>
            </a:p>
          </p:txBody>
        </p:sp>
        <p:sp>
          <p:nvSpPr>
            <p:cNvPr id="5" name="Tekstvak 4">
              <a:extLst>
                <a:ext uri="{FF2B5EF4-FFF2-40B4-BE49-F238E27FC236}">
                  <a16:creationId xmlns:a16="http://schemas.microsoft.com/office/drawing/2014/main" id="{1DBD9D19-E76A-4FB7-A9D9-41C5508405B0}"/>
                </a:ext>
              </a:extLst>
            </p:cNvPr>
            <p:cNvSpPr txBox="1"/>
            <p:nvPr/>
          </p:nvSpPr>
          <p:spPr>
            <a:xfrm>
              <a:off x="6985461" y="2063909"/>
              <a:ext cx="3758328" cy="830997"/>
            </a:xfrm>
            <a:prstGeom prst="rect">
              <a:avLst/>
            </a:prstGeom>
            <a:noFill/>
          </p:spPr>
          <p:txBody>
            <a:bodyPr wrap="square" rtlCol="0">
              <a:spAutoFit/>
            </a:bodyPr>
            <a:lstStyle/>
            <a:p>
              <a:r>
                <a:rPr lang="nl-NL" sz="2400" dirty="0" err="1"/>
                <a:t>Nominalised</a:t>
              </a:r>
              <a:r>
                <a:rPr lang="nl-NL" sz="2400" dirty="0"/>
                <a:t> present </a:t>
              </a:r>
              <a:r>
                <a:rPr lang="nl-NL" sz="2400" dirty="0" err="1"/>
                <a:t>participle</a:t>
              </a:r>
              <a:endParaRPr lang="nl-NL" sz="2400" dirty="0"/>
            </a:p>
            <a:p>
              <a:r>
                <a:rPr lang="nl-NL" sz="2400" i="1" dirty="0"/>
                <a:t>speel-end-e </a:t>
              </a:r>
              <a:r>
                <a:rPr lang="nl-NL" sz="2400" dirty="0"/>
                <a:t>‘</a:t>
              </a:r>
              <a:r>
                <a:rPr lang="nl-NL" sz="2400" dirty="0" err="1"/>
                <a:t>playing</a:t>
              </a:r>
              <a:r>
                <a:rPr lang="nl-NL" sz="2400" dirty="0"/>
                <a:t> </a:t>
              </a:r>
              <a:r>
                <a:rPr lang="nl-NL" sz="2400" dirty="0" err="1"/>
                <a:t>one</a:t>
              </a:r>
              <a:r>
                <a:rPr lang="nl-NL" sz="2400" dirty="0"/>
                <a:t>’</a:t>
              </a:r>
              <a:endParaRPr lang="nl-NL" sz="2400" i="1" dirty="0"/>
            </a:p>
          </p:txBody>
        </p:sp>
      </p:grpSp>
      <p:grpSp>
        <p:nvGrpSpPr>
          <p:cNvPr id="47" name="Groep 46">
            <a:extLst>
              <a:ext uri="{FF2B5EF4-FFF2-40B4-BE49-F238E27FC236}">
                <a16:creationId xmlns:a16="http://schemas.microsoft.com/office/drawing/2014/main" id="{DBE2D223-C37F-4B0A-880B-C78020010894}"/>
              </a:ext>
            </a:extLst>
          </p:cNvPr>
          <p:cNvGrpSpPr/>
          <p:nvPr/>
        </p:nvGrpSpPr>
        <p:grpSpPr>
          <a:xfrm>
            <a:off x="708604" y="2645197"/>
            <a:ext cx="3487485" cy="3408566"/>
            <a:chOff x="706198" y="2700856"/>
            <a:chExt cx="3487485" cy="3408566"/>
          </a:xfrm>
        </p:grpSpPr>
        <p:grpSp>
          <p:nvGrpSpPr>
            <p:cNvPr id="24" name="Groep 23">
              <a:extLst>
                <a:ext uri="{FF2B5EF4-FFF2-40B4-BE49-F238E27FC236}">
                  <a16:creationId xmlns:a16="http://schemas.microsoft.com/office/drawing/2014/main" id="{A19D5692-D6D5-42C3-B3E4-7D48929D7942}"/>
                </a:ext>
              </a:extLst>
            </p:cNvPr>
            <p:cNvGrpSpPr/>
            <p:nvPr/>
          </p:nvGrpSpPr>
          <p:grpSpPr>
            <a:xfrm>
              <a:off x="1648163" y="3572460"/>
              <a:ext cx="2545520" cy="2536962"/>
              <a:chOff x="918884" y="2950310"/>
              <a:chExt cx="2545520" cy="2536962"/>
            </a:xfrm>
          </p:grpSpPr>
          <p:sp>
            <p:nvSpPr>
              <p:cNvPr id="10" name="Tekstvak 9">
                <a:extLst>
                  <a:ext uri="{FF2B5EF4-FFF2-40B4-BE49-F238E27FC236}">
                    <a16:creationId xmlns:a16="http://schemas.microsoft.com/office/drawing/2014/main" id="{F60E4A64-FB9E-4493-9331-F5F94778E35D}"/>
                  </a:ext>
                </a:extLst>
              </p:cNvPr>
              <p:cNvSpPr txBox="1"/>
              <p:nvPr/>
            </p:nvSpPr>
            <p:spPr>
              <a:xfrm>
                <a:off x="2506532" y="4656275"/>
                <a:ext cx="957872" cy="830997"/>
              </a:xfrm>
              <a:prstGeom prst="rect">
                <a:avLst/>
              </a:prstGeom>
              <a:noFill/>
            </p:spPr>
            <p:txBody>
              <a:bodyPr wrap="square" rtlCol="0">
                <a:spAutoFit/>
              </a:bodyPr>
              <a:lstStyle/>
              <a:p>
                <a:r>
                  <a:rPr lang="nl-NL" sz="2400" dirty="0">
                    <a:latin typeface="Brill" panose="020F0602050406030203" pitchFamily="34" charset="0"/>
                    <a:ea typeface="Brill" panose="020F0602050406030203" pitchFamily="34" charset="0"/>
                  </a:rPr>
                  <a:t>√</a:t>
                </a:r>
              </a:p>
              <a:p>
                <a:r>
                  <a:rPr lang="nl-NL" sz="2400" i="1" dirty="0">
                    <a:latin typeface="Brill" panose="020F0602050406030203" pitchFamily="34" charset="0"/>
                    <a:ea typeface="Brill" panose="020F0602050406030203" pitchFamily="34" charset="0"/>
                  </a:rPr>
                  <a:t>speel</a:t>
                </a:r>
                <a:endParaRPr lang="nl-NL" sz="2400" i="1" dirty="0"/>
              </a:p>
            </p:txBody>
          </p:sp>
          <p:grpSp>
            <p:nvGrpSpPr>
              <p:cNvPr id="23" name="Groep 22">
                <a:extLst>
                  <a:ext uri="{FF2B5EF4-FFF2-40B4-BE49-F238E27FC236}">
                    <a16:creationId xmlns:a16="http://schemas.microsoft.com/office/drawing/2014/main" id="{5984D62D-9F9C-4192-81DA-F4EE3631D3FB}"/>
                  </a:ext>
                </a:extLst>
              </p:cNvPr>
              <p:cNvGrpSpPr/>
              <p:nvPr/>
            </p:nvGrpSpPr>
            <p:grpSpPr>
              <a:xfrm>
                <a:off x="918884" y="2950310"/>
                <a:ext cx="1797422" cy="2140771"/>
                <a:chOff x="838200" y="2980748"/>
                <a:chExt cx="1797422" cy="2140771"/>
              </a:xfrm>
            </p:grpSpPr>
            <p:grpSp>
              <p:nvGrpSpPr>
                <p:cNvPr id="16" name="Groep 15">
                  <a:extLst>
                    <a:ext uri="{FF2B5EF4-FFF2-40B4-BE49-F238E27FC236}">
                      <a16:creationId xmlns:a16="http://schemas.microsoft.com/office/drawing/2014/main" id="{D18D5A13-1432-4438-8D16-6D66CF0FF293}"/>
                    </a:ext>
                  </a:extLst>
                </p:cNvPr>
                <p:cNvGrpSpPr/>
                <p:nvPr/>
              </p:nvGrpSpPr>
              <p:grpSpPr>
                <a:xfrm>
                  <a:off x="1301675" y="3796599"/>
                  <a:ext cx="1333947" cy="1324920"/>
                  <a:chOff x="1301675" y="3796599"/>
                  <a:chExt cx="1333947" cy="1324920"/>
                </a:xfrm>
              </p:grpSpPr>
              <p:grpSp>
                <p:nvGrpSpPr>
                  <p:cNvPr id="9" name="Groep 8">
                    <a:extLst>
                      <a:ext uri="{FF2B5EF4-FFF2-40B4-BE49-F238E27FC236}">
                        <a16:creationId xmlns:a16="http://schemas.microsoft.com/office/drawing/2014/main" id="{CEDF8ED7-5958-4083-A35C-9C485432AC9A}"/>
                      </a:ext>
                    </a:extLst>
                  </p:cNvPr>
                  <p:cNvGrpSpPr/>
                  <p:nvPr/>
                </p:nvGrpSpPr>
                <p:grpSpPr>
                  <a:xfrm>
                    <a:off x="1667435" y="4258264"/>
                    <a:ext cx="903641" cy="369332"/>
                    <a:chOff x="2302137" y="4550485"/>
                    <a:chExt cx="839096" cy="430306"/>
                  </a:xfrm>
                </p:grpSpPr>
                <p:cxnSp>
                  <p:nvCxnSpPr>
                    <p:cNvPr id="7" name="Rechte verbindingslijn 6">
                      <a:extLst>
                        <a:ext uri="{FF2B5EF4-FFF2-40B4-BE49-F238E27FC236}">
                          <a16:creationId xmlns:a16="http://schemas.microsoft.com/office/drawing/2014/main" id="{5A210B3B-9206-4163-AE95-FE7126F3719C}"/>
                        </a:ext>
                      </a:extLst>
                    </p:cNvPr>
                    <p:cNvCxnSpPr/>
                    <p:nvPr/>
                  </p:nvCxnSpPr>
                  <p:spPr>
                    <a:xfrm flipH="1" flipV="1">
                      <a:off x="2721685" y="4550485"/>
                      <a:ext cx="419548" cy="430306"/>
                    </a:xfrm>
                    <a:prstGeom prst="line">
                      <a:avLst/>
                    </a:prstGeom>
                  </p:spPr>
                  <p:style>
                    <a:lnRef idx="1">
                      <a:schemeClr val="dk1"/>
                    </a:lnRef>
                    <a:fillRef idx="0">
                      <a:schemeClr val="dk1"/>
                    </a:fillRef>
                    <a:effectRef idx="0">
                      <a:schemeClr val="dk1"/>
                    </a:effectRef>
                    <a:fontRef idx="minor">
                      <a:schemeClr val="tx1"/>
                    </a:fontRef>
                  </p:style>
                </p:cxnSp>
                <p:cxnSp>
                  <p:nvCxnSpPr>
                    <p:cNvPr id="8" name="Rechte verbindingslijn 7">
                      <a:extLst>
                        <a:ext uri="{FF2B5EF4-FFF2-40B4-BE49-F238E27FC236}">
                          <a16:creationId xmlns:a16="http://schemas.microsoft.com/office/drawing/2014/main" id="{2954D423-8B4C-44D9-A2FC-D41AF4B37222}"/>
                        </a:ext>
                      </a:extLst>
                    </p:cNvPr>
                    <p:cNvCxnSpPr>
                      <a:cxnSpLocks/>
                    </p:cNvCxnSpPr>
                    <p:nvPr/>
                  </p:nvCxnSpPr>
                  <p:spPr>
                    <a:xfrm flipV="1">
                      <a:off x="2302137" y="4550485"/>
                      <a:ext cx="419548" cy="430306"/>
                    </a:xfrm>
                    <a:prstGeom prst="line">
                      <a:avLst/>
                    </a:prstGeom>
                  </p:spPr>
                  <p:style>
                    <a:lnRef idx="1">
                      <a:schemeClr val="dk1"/>
                    </a:lnRef>
                    <a:fillRef idx="0">
                      <a:schemeClr val="dk1"/>
                    </a:fillRef>
                    <a:effectRef idx="0">
                      <a:schemeClr val="dk1"/>
                    </a:effectRef>
                    <a:fontRef idx="minor">
                      <a:schemeClr val="tx1"/>
                    </a:fontRef>
                  </p:style>
                </p:cxnSp>
              </p:grpSp>
              <p:sp>
                <p:nvSpPr>
                  <p:cNvPr id="11" name="Tekstvak 10">
                    <a:extLst>
                      <a:ext uri="{FF2B5EF4-FFF2-40B4-BE49-F238E27FC236}">
                        <a16:creationId xmlns:a16="http://schemas.microsoft.com/office/drawing/2014/main" id="{0E197021-C68D-4D57-9A7E-DDC47D3C3000}"/>
                      </a:ext>
                    </a:extLst>
                  </p:cNvPr>
                  <p:cNvSpPr txBox="1"/>
                  <p:nvPr/>
                </p:nvSpPr>
                <p:spPr>
                  <a:xfrm>
                    <a:off x="1301675" y="4659854"/>
                    <a:ext cx="419548" cy="461665"/>
                  </a:xfrm>
                  <a:prstGeom prst="rect">
                    <a:avLst/>
                  </a:prstGeom>
                  <a:noFill/>
                </p:spPr>
                <p:txBody>
                  <a:bodyPr wrap="square" rtlCol="0">
                    <a:spAutoFit/>
                  </a:bodyPr>
                  <a:lstStyle/>
                  <a:p>
                    <a:r>
                      <a:rPr lang="nl-NL" sz="2400" dirty="0">
                        <a:latin typeface="Brill" panose="020F0602050406030203" pitchFamily="34" charset="0"/>
                        <a:ea typeface="Brill" panose="020F0602050406030203" pitchFamily="34" charset="0"/>
                      </a:rPr>
                      <a:t>v</a:t>
                    </a:r>
                    <a:endParaRPr lang="nl-NL" sz="2400" dirty="0"/>
                  </a:p>
                </p:txBody>
              </p:sp>
              <p:sp>
                <p:nvSpPr>
                  <p:cNvPr id="12" name="Tekstvak 11">
                    <a:extLst>
                      <a:ext uri="{FF2B5EF4-FFF2-40B4-BE49-F238E27FC236}">
                        <a16:creationId xmlns:a16="http://schemas.microsoft.com/office/drawing/2014/main" id="{8417CF0B-1BA2-48D7-BAA5-56003E640D76}"/>
                      </a:ext>
                    </a:extLst>
                  </p:cNvPr>
                  <p:cNvSpPr txBox="1"/>
                  <p:nvPr/>
                </p:nvSpPr>
                <p:spPr>
                  <a:xfrm>
                    <a:off x="1893345" y="3796599"/>
                    <a:ext cx="742277" cy="461665"/>
                  </a:xfrm>
                  <a:prstGeom prst="rect">
                    <a:avLst/>
                  </a:prstGeom>
                  <a:noFill/>
                </p:spPr>
                <p:txBody>
                  <a:bodyPr wrap="square" rtlCol="0">
                    <a:spAutoFit/>
                  </a:bodyPr>
                  <a:lstStyle/>
                  <a:p>
                    <a:r>
                      <a:rPr lang="nl-NL" sz="2400" dirty="0" err="1">
                        <a:latin typeface="Brill" panose="020F0602050406030203" pitchFamily="34" charset="0"/>
                        <a:ea typeface="Brill" panose="020F0602050406030203" pitchFamily="34" charset="0"/>
                      </a:rPr>
                      <a:t>vP</a:t>
                    </a:r>
                    <a:endParaRPr lang="nl-NL" sz="2400" dirty="0"/>
                  </a:p>
                </p:txBody>
              </p:sp>
            </p:grpSp>
            <p:grpSp>
              <p:nvGrpSpPr>
                <p:cNvPr id="17" name="Groep 16">
                  <a:extLst>
                    <a:ext uri="{FF2B5EF4-FFF2-40B4-BE49-F238E27FC236}">
                      <a16:creationId xmlns:a16="http://schemas.microsoft.com/office/drawing/2014/main" id="{67D7714F-DBAA-4460-B262-A64F538F936A}"/>
                    </a:ext>
                  </a:extLst>
                </p:cNvPr>
                <p:cNvGrpSpPr/>
                <p:nvPr/>
              </p:nvGrpSpPr>
              <p:grpSpPr>
                <a:xfrm>
                  <a:off x="838200" y="2980748"/>
                  <a:ext cx="1539240" cy="1341049"/>
                  <a:chOff x="1301675" y="3780470"/>
                  <a:chExt cx="1539240" cy="1341049"/>
                </a:xfrm>
              </p:grpSpPr>
              <p:grpSp>
                <p:nvGrpSpPr>
                  <p:cNvPr id="18" name="Groep 17">
                    <a:extLst>
                      <a:ext uri="{FF2B5EF4-FFF2-40B4-BE49-F238E27FC236}">
                        <a16:creationId xmlns:a16="http://schemas.microsoft.com/office/drawing/2014/main" id="{1811CD84-AE91-4D97-923F-DC8414B248FF}"/>
                      </a:ext>
                    </a:extLst>
                  </p:cNvPr>
                  <p:cNvGrpSpPr/>
                  <p:nvPr/>
                </p:nvGrpSpPr>
                <p:grpSpPr>
                  <a:xfrm>
                    <a:off x="1667435" y="4258264"/>
                    <a:ext cx="903641" cy="369332"/>
                    <a:chOff x="2302137" y="4550485"/>
                    <a:chExt cx="839096" cy="430306"/>
                  </a:xfrm>
                </p:grpSpPr>
                <p:cxnSp>
                  <p:nvCxnSpPr>
                    <p:cNvPr id="21" name="Rechte verbindingslijn 20">
                      <a:extLst>
                        <a:ext uri="{FF2B5EF4-FFF2-40B4-BE49-F238E27FC236}">
                          <a16:creationId xmlns:a16="http://schemas.microsoft.com/office/drawing/2014/main" id="{91D00728-2CC3-4C33-AE13-C58C80BC219B}"/>
                        </a:ext>
                      </a:extLst>
                    </p:cNvPr>
                    <p:cNvCxnSpPr/>
                    <p:nvPr/>
                  </p:nvCxnSpPr>
                  <p:spPr>
                    <a:xfrm flipH="1" flipV="1">
                      <a:off x="2721685" y="4550485"/>
                      <a:ext cx="419548" cy="430306"/>
                    </a:xfrm>
                    <a:prstGeom prst="line">
                      <a:avLst/>
                    </a:prstGeom>
                  </p:spPr>
                  <p:style>
                    <a:lnRef idx="1">
                      <a:schemeClr val="dk1"/>
                    </a:lnRef>
                    <a:fillRef idx="0">
                      <a:schemeClr val="dk1"/>
                    </a:fillRef>
                    <a:effectRef idx="0">
                      <a:schemeClr val="dk1"/>
                    </a:effectRef>
                    <a:fontRef idx="minor">
                      <a:schemeClr val="tx1"/>
                    </a:fontRef>
                  </p:style>
                </p:cxnSp>
                <p:cxnSp>
                  <p:nvCxnSpPr>
                    <p:cNvPr id="22" name="Rechte verbindingslijn 21">
                      <a:extLst>
                        <a:ext uri="{FF2B5EF4-FFF2-40B4-BE49-F238E27FC236}">
                          <a16:creationId xmlns:a16="http://schemas.microsoft.com/office/drawing/2014/main" id="{A70CAE74-DEFD-4989-A53A-A0FF9AEE4D70}"/>
                        </a:ext>
                      </a:extLst>
                    </p:cNvPr>
                    <p:cNvCxnSpPr>
                      <a:cxnSpLocks/>
                    </p:cNvCxnSpPr>
                    <p:nvPr/>
                  </p:nvCxnSpPr>
                  <p:spPr>
                    <a:xfrm flipV="1">
                      <a:off x="2302137" y="4550485"/>
                      <a:ext cx="419548" cy="430306"/>
                    </a:xfrm>
                    <a:prstGeom prst="line">
                      <a:avLst/>
                    </a:prstGeom>
                  </p:spPr>
                  <p:style>
                    <a:lnRef idx="1">
                      <a:schemeClr val="dk1"/>
                    </a:lnRef>
                    <a:fillRef idx="0">
                      <a:schemeClr val="dk1"/>
                    </a:fillRef>
                    <a:effectRef idx="0">
                      <a:schemeClr val="dk1"/>
                    </a:effectRef>
                    <a:fontRef idx="minor">
                      <a:schemeClr val="tx1"/>
                    </a:fontRef>
                  </p:style>
                </p:cxnSp>
              </p:grpSp>
              <p:sp>
                <p:nvSpPr>
                  <p:cNvPr id="19" name="Tekstvak 18">
                    <a:extLst>
                      <a:ext uri="{FF2B5EF4-FFF2-40B4-BE49-F238E27FC236}">
                        <a16:creationId xmlns:a16="http://schemas.microsoft.com/office/drawing/2014/main" id="{3EF23FD6-ADB3-4669-9C90-5004B7CE5070}"/>
                      </a:ext>
                    </a:extLst>
                  </p:cNvPr>
                  <p:cNvSpPr txBox="1"/>
                  <p:nvPr/>
                </p:nvSpPr>
                <p:spPr>
                  <a:xfrm>
                    <a:off x="1301675" y="4659854"/>
                    <a:ext cx="990600" cy="461665"/>
                  </a:xfrm>
                  <a:prstGeom prst="rect">
                    <a:avLst/>
                  </a:prstGeom>
                  <a:noFill/>
                </p:spPr>
                <p:txBody>
                  <a:bodyPr wrap="square" rtlCol="0">
                    <a:spAutoFit/>
                  </a:bodyPr>
                  <a:lstStyle/>
                  <a:p>
                    <a:r>
                      <a:rPr lang="nl-NL" sz="2400" dirty="0">
                        <a:latin typeface="Brill" panose="020F0602050406030203" pitchFamily="34" charset="0"/>
                        <a:ea typeface="Brill" panose="020F0602050406030203" pitchFamily="34" charset="0"/>
                      </a:rPr>
                      <a:t>Voice</a:t>
                    </a:r>
                    <a:endParaRPr lang="nl-NL" sz="2400" dirty="0"/>
                  </a:p>
                </p:txBody>
              </p:sp>
              <p:sp>
                <p:nvSpPr>
                  <p:cNvPr id="20" name="Tekstvak 19">
                    <a:extLst>
                      <a:ext uri="{FF2B5EF4-FFF2-40B4-BE49-F238E27FC236}">
                        <a16:creationId xmlns:a16="http://schemas.microsoft.com/office/drawing/2014/main" id="{D19DCB48-D308-49DF-ACEF-9387A71589C5}"/>
                      </a:ext>
                    </a:extLst>
                  </p:cNvPr>
                  <p:cNvSpPr txBox="1"/>
                  <p:nvPr/>
                </p:nvSpPr>
                <p:spPr>
                  <a:xfrm>
                    <a:off x="1635163" y="3780470"/>
                    <a:ext cx="1205752" cy="461665"/>
                  </a:xfrm>
                  <a:prstGeom prst="rect">
                    <a:avLst/>
                  </a:prstGeom>
                  <a:noFill/>
                </p:spPr>
                <p:txBody>
                  <a:bodyPr wrap="square" rtlCol="0">
                    <a:spAutoFit/>
                  </a:bodyPr>
                  <a:lstStyle/>
                  <a:p>
                    <a:r>
                      <a:rPr lang="nl-NL" sz="2400" dirty="0" err="1">
                        <a:latin typeface="Brill" panose="020F0602050406030203" pitchFamily="34" charset="0"/>
                        <a:ea typeface="Brill" panose="020F0602050406030203" pitchFamily="34" charset="0"/>
                      </a:rPr>
                      <a:t>VoiceP</a:t>
                    </a:r>
                    <a:endParaRPr lang="nl-NL" sz="2400" dirty="0"/>
                  </a:p>
                </p:txBody>
              </p:sp>
            </p:grpSp>
          </p:grpSp>
        </p:grpSp>
        <p:grpSp>
          <p:nvGrpSpPr>
            <p:cNvPr id="28" name="Groep 27">
              <a:extLst>
                <a:ext uri="{FF2B5EF4-FFF2-40B4-BE49-F238E27FC236}">
                  <a16:creationId xmlns:a16="http://schemas.microsoft.com/office/drawing/2014/main" id="{0A1E34D4-2AAD-40D0-A96D-F48C84EFE8EE}"/>
                </a:ext>
              </a:extLst>
            </p:cNvPr>
            <p:cNvGrpSpPr/>
            <p:nvPr/>
          </p:nvGrpSpPr>
          <p:grpSpPr>
            <a:xfrm>
              <a:off x="706198" y="2700856"/>
              <a:ext cx="1496880" cy="1716560"/>
              <a:chOff x="1074196" y="3730915"/>
              <a:chExt cx="1496880" cy="1716560"/>
            </a:xfrm>
          </p:grpSpPr>
          <p:grpSp>
            <p:nvGrpSpPr>
              <p:cNvPr id="35" name="Groep 34">
                <a:extLst>
                  <a:ext uri="{FF2B5EF4-FFF2-40B4-BE49-F238E27FC236}">
                    <a16:creationId xmlns:a16="http://schemas.microsoft.com/office/drawing/2014/main" id="{72F0863C-4BA0-42C5-A44C-BE0A53735809}"/>
                  </a:ext>
                </a:extLst>
              </p:cNvPr>
              <p:cNvGrpSpPr/>
              <p:nvPr/>
            </p:nvGrpSpPr>
            <p:grpSpPr>
              <a:xfrm>
                <a:off x="1667435" y="4258264"/>
                <a:ext cx="903641" cy="369332"/>
                <a:chOff x="2302137" y="4550485"/>
                <a:chExt cx="839096" cy="430306"/>
              </a:xfrm>
            </p:grpSpPr>
            <p:cxnSp>
              <p:nvCxnSpPr>
                <p:cNvPr id="38" name="Rechte verbindingslijn 37">
                  <a:extLst>
                    <a:ext uri="{FF2B5EF4-FFF2-40B4-BE49-F238E27FC236}">
                      <a16:creationId xmlns:a16="http://schemas.microsoft.com/office/drawing/2014/main" id="{570CDBD3-9FAE-4EAE-B04F-1065EA1C54C0}"/>
                    </a:ext>
                  </a:extLst>
                </p:cNvPr>
                <p:cNvCxnSpPr/>
                <p:nvPr/>
              </p:nvCxnSpPr>
              <p:spPr>
                <a:xfrm flipH="1" flipV="1">
                  <a:off x="2721685" y="4550485"/>
                  <a:ext cx="419548" cy="430306"/>
                </a:xfrm>
                <a:prstGeom prst="line">
                  <a:avLst/>
                </a:prstGeom>
              </p:spPr>
              <p:style>
                <a:lnRef idx="1">
                  <a:schemeClr val="dk1"/>
                </a:lnRef>
                <a:fillRef idx="0">
                  <a:schemeClr val="dk1"/>
                </a:fillRef>
                <a:effectRef idx="0">
                  <a:schemeClr val="dk1"/>
                </a:effectRef>
                <a:fontRef idx="minor">
                  <a:schemeClr val="tx1"/>
                </a:fontRef>
              </p:style>
            </p:cxnSp>
            <p:cxnSp>
              <p:nvCxnSpPr>
                <p:cNvPr id="39" name="Rechte verbindingslijn 38">
                  <a:extLst>
                    <a:ext uri="{FF2B5EF4-FFF2-40B4-BE49-F238E27FC236}">
                      <a16:creationId xmlns:a16="http://schemas.microsoft.com/office/drawing/2014/main" id="{C2A847AE-453C-4F85-9A61-255174B2EB2E}"/>
                    </a:ext>
                  </a:extLst>
                </p:cNvPr>
                <p:cNvCxnSpPr>
                  <a:cxnSpLocks/>
                </p:cNvCxnSpPr>
                <p:nvPr/>
              </p:nvCxnSpPr>
              <p:spPr>
                <a:xfrm flipV="1">
                  <a:off x="2302137" y="4550485"/>
                  <a:ext cx="419548" cy="430306"/>
                </a:xfrm>
                <a:prstGeom prst="line">
                  <a:avLst/>
                </a:prstGeom>
              </p:spPr>
              <p:style>
                <a:lnRef idx="1">
                  <a:schemeClr val="dk1"/>
                </a:lnRef>
                <a:fillRef idx="0">
                  <a:schemeClr val="dk1"/>
                </a:fillRef>
                <a:effectRef idx="0">
                  <a:schemeClr val="dk1"/>
                </a:effectRef>
                <a:fontRef idx="minor">
                  <a:schemeClr val="tx1"/>
                </a:fontRef>
              </p:style>
            </p:cxnSp>
          </p:grpSp>
          <p:sp>
            <p:nvSpPr>
              <p:cNvPr id="36" name="Tekstvak 35">
                <a:extLst>
                  <a:ext uri="{FF2B5EF4-FFF2-40B4-BE49-F238E27FC236}">
                    <a16:creationId xmlns:a16="http://schemas.microsoft.com/office/drawing/2014/main" id="{22F276FF-53C3-4CF2-91D5-5C793A6781AC}"/>
                  </a:ext>
                </a:extLst>
              </p:cNvPr>
              <p:cNvSpPr txBox="1"/>
              <p:nvPr/>
            </p:nvSpPr>
            <p:spPr>
              <a:xfrm>
                <a:off x="1074196" y="4616478"/>
                <a:ext cx="983430" cy="830997"/>
              </a:xfrm>
              <a:prstGeom prst="rect">
                <a:avLst/>
              </a:prstGeom>
              <a:noFill/>
            </p:spPr>
            <p:txBody>
              <a:bodyPr wrap="square" rtlCol="0">
                <a:spAutoFit/>
              </a:bodyPr>
              <a:lstStyle/>
              <a:p>
                <a:r>
                  <a:rPr lang="nl-NL" sz="2400" dirty="0">
                    <a:latin typeface="Brill" panose="020F0602050406030203" pitchFamily="34" charset="0"/>
                    <a:ea typeface="Brill" panose="020F0602050406030203" pitchFamily="34" charset="0"/>
                  </a:rPr>
                  <a:t>     A</a:t>
                </a:r>
              </a:p>
              <a:p>
                <a:r>
                  <a:rPr lang="nl-NL" sz="2400" i="1" dirty="0">
                    <a:latin typeface="Brill" panose="020F0602050406030203" pitchFamily="34" charset="0"/>
                    <a:ea typeface="Brill" panose="020F0602050406030203" pitchFamily="34" charset="0"/>
                  </a:rPr>
                  <a:t>-end</a:t>
                </a:r>
                <a:endParaRPr lang="nl-NL" sz="2400" i="1" dirty="0"/>
              </a:p>
            </p:txBody>
          </p:sp>
          <p:sp>
            <p:nvSpPr>
              <p:cNvPr id="37" name="Tekstvak 36">
                <a:extLst>
                  <a:ext uri="{FF2B5EF4-FFF2-40B4-BE49-F238E27FC236}">
                    <a16:creationId xmlns:a16="http://schemas.microsoft.com/office/drawing/2014/main" id="{F04C744A-3C0F-4EBA-81E7-57353A7AE101}"/>
                  </a:ext>
                </a:extLst>
              </p:cNvPr>
              <p:cNvSpPr txBox="1"/>
              <p:nvPr/>
            </p:nvSpPr>
            <p:spPr>
              <a:xfrm>
                <a:off x="1893345" y="3730915"/>
                <a:ext cx="559175" cy="461665"/>
              </a:xfrm>
              <a:prstGeom prst="rect">
                <a:avLst/>
              </a:prstGeom>
              <a:noFill/>
            </p:spPr>
            <p:txBody>
              <a:bodyPr wrap="square" rtlCol="0">
                <a:spAutoFit/>
              </a:bodyPr>
              <a:lstStyle/>
              <a:p>
                <a:r>
                  <a:rPr lang="nl-NL" sz="2400" dirty="0">
                    <a:latin typeface="Brill" panose="020F0602050406030203" pitchFamily="34" charset="0"/>
                    <a:ea typeface="Brill" panose="020F0602050406030203" pitchFamily="34" charset="0"/>
                  </a:rPr>
                  <a:t>AP</a:t>
                </a:r>
                <a:endParaRPr lang="nl-NL" sz="2400" dirty="0"/>
              </a:p>
            </p:txBody>
          </p:sp>
        </p:grpSp>
      </p:grpSp>
      <p:grpSp>
        <p:nvGrpSpPr>
          <p:cNvPr id="86" name="Groep 85">
            <a:extLst>
              <a:ext uri="{FF2B5EF4-FFF2-40B4-BE49-F238E27FC236}">
                <a16:creationId xmlns:a16="http://schemas.microsoft.com/office/drawing/2014/main" id="{2C23E7DE-F0D7-4D0F-8CAF-BC8252727A5F}"/>
              </a:ext>
            </a:extLst>
          </p:cNvPr>
          <p:cNvGrpSpPr/>
          <p:nvPr/>
        </p:nvGrpSpPr>
        <p:grpSpPr>
          <a:xfrm>
            <a:off x="7555639" y="2589342"/>
            <a:ext cx="4015452" cy="3536015"/>
            <a:chOff x="7078982" y="2599761"/>
            <a:chExt cx="4136483" cy="4442674"/>
          </a:xfrm>
        </p:grpSpPr>
        <p:grpSp>
          <p:nvGrpSpPr>
            <p:cNvPr id="48" name="Groep 47">
              <a:extLst>
                <a:ext uri="{FF2B5EF4-FFF2-40B4-BE49-F238E27FC236}">
                  <a16:creationId xmlns:a16="http://schemas.microsoft.com/office/drawing/2014/main" id="{3FD91CB8-060E-4202-AE4D-896298EB186E}"/>
                </a:ext>
              </a:extLst>
            </p:cNvPr>
            <p:cNvGrpSpPr/>
            <p:nvPr/>
          </p:nvGrpSpPr>
          <p:grpSpPr>
            <a:xfrm>
              <a:off x="7619870" y="3376331"/>
              <a:ext cx="3595595" cy="3666104"/>
              <a:chOff x="626957" y="2656391"/>
              <a:chExt cx="3595595" cy="3666104"/>
            </a:xfrm>
          </p:grpSpPr>
          <p:grpSp>
            <p:nvGrpSpPr>
              <p:cNvPr id="49" name="Groep 48">
                <a:extLst>
                  <a:ext uri="{FF2B5EF4-FFF2-40B4-BE49-F238E27FC236}">
                    <a16:creationId xmlns:a16="http://schemas.microsoft.com/office/drawing/2014/main" id="{5E5648C0-BD5B-4593-8B66-629C9E1E4265}"/>
                  </a:ext>
                </a:extLst>
              </p:cNvPr>
              <p:cNvGrpSpPr/>
              <p:nvPr/>
            </p:nvGrpSpPr>
            <p:grpSpPr>
              <a:xfrm>
                <a:off x="1648163" y="3572460"/>
                <a:ext cx="2574389" cy="2750035"/>
                <a:chOff x="918884" y="2950310"/>
                <a:chExt cx="2574389" cy="2750035"/>
              </a:xfrm>
            </p:grpSpPr>
            <p:sp>
              <p:nvSpPr>
                <p:cNvPr id="56" name="Tekstvak 55">
                  <a:extLst>
                    <a:ext uri="{FF2B5EF4-FFF2-40B4-BE49-F238E27FC236}">
                      <a16:creationId xmlns:a16="http://schemas.microsoft.com/office/drawing/2014/main" id="{76DAE86F-19E6-4ECE-BC34-41A6009CFD60}"/>
                    </a:ext>
                  </a:extLst>
                </p:cNvPr>
                <p:cNvSpPr txBox="1"/>
                <p:nvPr/>
              </p:nvSpPr>
              <p:spPr>
                <a:xfrm>
                  <a:off x="2506531" y="4656275"/>
                  <a:ext cx="986742" cy="1044070"/>
                </a:xfrm>
                <a:prstGeom prst="rect">
                  <a:avLst/>
                </a:prstGeom>
                <a:noFill/>
              </p:spPr>
              <p:txBody>
                <a:bodyPr wrap="square" rtlCol="0">
                  <a:spAutoFit/>
                </a:bodyPr>
                <a:lstStyle/>
                <a:p>
                  <a:r>
                    <a:rPr lang="nl-NL" sz="2400" dirty="0">
                      <a:latin typeface="Brill" panose="020F0602050406030203" pitchFamily="34" charset="0"/>
                      <a:ea typeface="Brill" panose="020F0602050406030203" pitchFamily="34" charset="0"/>
                    </a:rPr>
                    <a:t>√</a:t>
                  </a:r>
                </a:p>
                <a:p>
                  <a:r>
                    <a:rPr lang="nl-NL" sz="2400" i="1" dirty="0">
                      <a:latin typeface="Brill" panose="020F0602050406030203" pitchFamily="34" charset="0"/>
                      <a:ea typeface="Brill" panose="020F0602050406030203" pitchFamily="34" charset="0"/>
                    </a:rPr>
                    <a:t>speel</a:t>
                  </a:r>
                  <a:endParaRPr lang="nl-NL" sz="2400" i="1" dirty="0"/>
                </a:p>
              </p:txBody>
            </p:sp>
            <p:grpSp>
              <p:nvGrpSpPr>
                <p:cNvPr id="57" name="Groep 56">
                  <a:extLst>
                    <a:ext uri="{FF2B5EF4-FFF2-40B4-BE49-F238E27FC236}">
                      <a16:creationId xmlns:a16="http://schemas.microsoft.com/office/drawing/2014/main" id="{CD9D41E3-1E49-4DEA-BBA6-FC7628534A70}"/>
                    </a:ext>
                  </a:extLst>
                </p:cNvPr>
                <p:cNvGrpSpPr/>
                <p:nvPr/>
              </p:nvGrpSpPr>
              <p:grpSpPr>
                <a:xfrm>
                  <a:off x="918884" y="2950310"/>
                  <a:ext cx="1797422" cy="2140771"/>
                  <a:chOff x="838200" y="2980748"/>
                  <a:chExt cx="1797422" cy="2140771"/>
                </a:xfrm>
              </p:grpSpPr>
              <p:grpSp>
                <p:nvGrpSpPr>
                  <p:cNvPr id="58" name="Groep 57">
                    <a:extLst>
                      <a:ext uri="{FF2B5EF4-FFF2-40B4-BE49-F238E27FC236}">
                        <a16:creationId xmlns:a16="http://schemas.microsoft.com/office/drawing/2014/main" id="{67008E5E-E520-4860-BBDE-C308FB088D4F}"/>
                      </a:ext>
                    </a:extLst>
                  </p:cNvPr>
                  <p:cNvGrpSpPr/>
                  <p:nvPr/>
                </p:nvGrpSpPr>
                <p:grpSpPr>
                  <a:xfrm>
                    <a:off x="1301675" y="3796599"/>
                    <a:ext cx="1333947" cy="1324920"/>
                    <a:chOff x="1301675" y="3796599"/>
                    <a:chExt cx="1333947" cy="1324920"/>
                  </a:xfrm>
                </p:grpSpPr>
                <p:grpSp>
                  <p:nvGrpSpPr>
                    <p:cNvPr id="65" name="Groep 64">
                      <a:extLst>
                        <a:ext uri="{FF2B5EF4-FFF2-40B4-BE49-F238E27FC236}">
                          <a16:creationId xmlns:a16="http://schemas.microsoft.com/office/drawing/2014/main" id="{F9DEB58E-7DFD-421A-A5CD-285C00DC193E}"/>
                        </a:ext>
                      </a:extLst>
                    </p:cNvPr>
                    <p:cNvGrpSpPr/>
                    <p:nvPr/>
                  </p:nvGrpSpPr>
                  <p:grpSpPr>
                    <a:xfrm>
                      <a:off x="1667435" y="4258264"/>
                      <a:ext cx="903641" cy="369332"/>
                      <a:chOff x="2302137" y="4550485"/>
                      <a:chExt cx="839096" cy="430306"/>
                    </a:xfrm>
                  </p:grpSpPr>
                  <p:cxnSp>
                    <p:nvCxnSpPr>
                      <p:cNvPr id="68" name="Rechte verbindingslijn 67">
                        <a:extLst>
                          <a:ext uri="{FF2B5EF4-FFF2-40B4-BE49-F238E27FC236}">
                            <a16:creationId xmlns:a16="http://schemas.microsoft.com/office/drawing/2014/main" id="{A79F4645-4D23-4E71-A89E-519299ADFF8C}"/>
                          </a:ext>
                        </a:extLst>
                      </p:cNvPr>
                      <p:cNvCxnSpPr/>
                      <p:nvPr/>
                    </p:nvCxnSpPr>
                    <p:spPr>
                      <a:xfrm flipH="1" flipV="1">
                        <a:off x="2721685" y="4550485"/>
                        <a:ext cx="419548" cy="430306"/>
                      </a:xfrm>
                      <a:prstGeom prst="line">
                        <a:avLst/>
                      </a:prstGeom>
                    </p:spPr>
                    <p:style>
                      <a:lnRef idx="1">
                        <a:schemeClr val="dk1"/>
                      </a:lnRef>
                      <a:fillRef idx="0">
                        <a:schemeClr val="dk1"/>
                      </a:fillRef>
                      <a:effectRef idx="0">
                        <a:schemeClr val="dk1"/>
                      </a:effectRef>
                      <a:fontRef idx="minor">
                        <a:schemeClr val="tx1"/>
                      </a:fontRef>
                    </p:style>
                  </p:cxnSp>
                  <p:cxnSp>
                    <p:nvCxnSpPr>
                      <p:cNvPr id="69" name="Rechte verbindingslijn 68">
                        <a:extLst>
                          <a:ext uri="{FF2B5EF4-FFF2-40B4-BE49-F238E27FC236}">
                            <a16:creationId xmlns:a16="http://schemas.microsoft.com/office/drawing/2014/main" id="{F63AF250-5E6D-4CD7-A00C-A1F486847413}"/>
                          </a:ext>
                        </a:extLst>
                      </p:cNvPr>
                      <p:cNvCxnSpPr>
                        <a:cxnSpLocks/>
                      </p:cNvCxnSpPr>
                      <p:nvPr/>
                    </p:nvCxnSpPr>
                    <p:spPr>
                      <a:xfrm flipV="1">
                        <a:off x="2302137" y="4550485"/>
                        <a:ext cx="419548" cy="430306"/>
                      </a:xfrm>
                      <a:prstGeom prst="line">
                        <a:avLst/>
                      </a:prstGeom>
                    </p:spPr>
                    <p:style>
                      <a:lnRef idx="1">
                        <a:schemeClr val="dk1"/>
                      </a:lnRef>
                      <a:fillRef idx="0">
                        <a:schemeClr val="dk1"/>
                      </a:fillRef>
                      <a:effectRef idx="0">
                        <a:schemeClr val="dk1"/>
                      </a:effectRef>
                      <a:fontRef idx="minor">
                        <a:schemeClr val="tx1"/>
                      </a:fontRef>
                    </p:style>
                  </p:cxnSp>
                </p:grpSp>
                <p:sp>
                  <p:nvSpPr>
                    <p:cNvPr id="66" name="Tekstvak 65">
                      <a:extLst>
                        <a:ext uri="{FF2B5EF4-FFF2-40B4-BE49-F238E27FC236}">
                          <a16:creationId xmlns:a16="http://schemas.microsoft.com/office/drawing/2014/main" id="{97399427-5E17-4B1E-BC2D-53E4DF7145C8}"/>
                        </a:ext>
                      </a:extLst>
                    </p:cNvPr>
                    <p:cNvSpPr txBox="1"/>
                    <p:nvPr/>
                  </p:nvSpPr>
                  <p:spPr>
                    <a:xfrm>
                      <a:off x="1301675" y="4659854"/>
                      <a:ext cx="419548" cy="461665"/>
                    </a:xfrm>
                    <a:prstGeom prst="rect">
                      <a:avLst/>
                    </a:prstGeom>
                    <a:noFill/>
                  </p:spPr>
                  <p:txBody>
                    <a:bodyPr wrap="square" rtlCol="0">
                      <a:spAutoFit/>
                    </a:bodyPr>
                    <a:lstStyle/>
                    <a:p>
                      <a:r>
                        <a:rPr lang="nl-NL" sz="2400" dirty="0">
                          <a:latin typeface="Brill" panose="020F0602050406030203" pitchFamily="34" charset="0"/>
                          <a:ea typeface="Brill" panose="020F0602050406030203" pitchFamily="34" charset="0"/>
                        </a:rPr>
                        <a:t>v</a:t>
                      </a:r>
                      <a:endParaRPr lang="nl-NL" sz="2400" dirty="0"/>
                    </a:p>
                  </p:txBody>
                </p:sp>
                <p:sp>
                  <p:nvSpPr>
                    <p:cNvPr id="67" name="Tekstvak 66">
                      <a:extLst>
                        <a:ext uri="{FF2B5EF4-FFF2-40B4-BE49-F238E27FC236}">
                          <a16:creationId xmlns:a16="http://schemas.microsoft.com/office/drawing/2014/main" id="{035FBBE4-C993-4390-B13F-B2A93DD68B1F}"/>
                        </a:ext>
                      </a:extLst>
                    </p:cNvPr>
                    <p:cNvSpPr txBox="1"/>
                    <p:nvPr/>
                  </p:nvSpPr>
                  <p:spPr>
                    <a:xfrm>
                      <a:off x="1893345" y="3796599"/>
                      <a:ext cx="742277" cy="461665"/>
                    </a:xfrm>
                    <a:prstGeom prst="rect">
                      <a:avLst/>
                    </a:prstGeom>
                    <a:noFill/>
                  </p:spPr>
                  <p:txBody>
                    <a:bodyPr wrap="square" rtlCol="0">
                      <a:spAutoFit/>
                    </a:bodyPr>
                    <a:lstStyle/>
                    <a:p>
                      <a:r>
                        <a:rPr lang="nl-NL" sz="2400" dirty="0" err="1">
                          <a:latin typeface="Brill" panose="020F0602050406030203" pitchFamily="34" charset="0"/>
                          <a:ea typeface="Brill" panose="020F0602050406030203" pitchFamily="34" charset="0"/>
                        </a:rPr>
                        <a:t>vP</a:t>
                      </a:r>
                      <a:endParaRPr lang="nl-NL" sz="2400" dirty="0"/>
                    </a:p>
                  </p:txBody>
                </p:sp>
              </p:grpSp>
              <p:grpSp>
                <p:nvGrpSpPr>
                  <p:cNvPr id="59" name="Groep 58">
                    <a:extLst>
                      <a:ext uri="{FF2B5EF4-FFF2-40B4-BE49-F238E27FC236}">
                        <a16:creationId xmlns:a16="http://schemas.microsoft.com/office/drawing/2014/main" id="{7ACCC85D-88CD-474F-A09B-1B16C9EBA099}"/>
                      </a:ext>
                    </a:extLst>
                  </p:cNvPr>
                  <p:cNvGrpSpPr/>
                  <p:nvPr/>
                </p:nvGrpSpPr>
                <p:grpSpPr>
                  <a:xfrm>
                    <a:off x="838200" y="2980748"/>
                    <a:ext cx="1539240" cy="1341049"/>
                    <a:chOff x="1301675" y="3780470"/>
                    <a:chExt cx="1539240" cy="1341049"/>
                  </a:xfrm>
                </p:grpSpPr>
                <p:grpSp>
                  <p:nvGrpSpPr>
                    <p:cNvPr id="60" name="Groep 59">
                      <a:extLst>
                        <a:ext uri="{FF2B5EF4-FFF2-40B4-BE49-F238E27FC236}">
                          <a16:creationId xmlns:a16="http://schemas.microsoft.com/office/drawing/2014/main" id="{A8647E1B-886E-447F-A234-55C3FB50A299}"/>
                        </a:ext>
                      </a:extLst>
                    </p:cNvPr>
                    <p:cNvGrpSpPr/>
                    <p:nvPr/>
                  </p:nvGrpSpPr>
                  <p:grpSpPr>
                    <a:xfrm>
                      <a:off x="1667435" y="4258264"/>
                      <a:ext cx="903641" cy="369332"/>
                      <a:chOff x="2302137" y="4550485"/>
                      <a:chExt cx="839096" cy="430306"/>
                    </a:xfrm>
                  </p:grpSpPr>
                  <p:cxnSp>
                    <p:nvCxnSpPr>
                      <p:cNvPr id="63" name="Rechte verbindingslijn 62">
                        <a:extLst>
                          <a:ext uri="{FF2B5EF4-FFF2-40B4-BE49-F238E27FC236}">
                            <a16:creationId xmlns:a16="http://schemas.microsoft.com/office/drawing/2014/main" id="{95BEBD1E-CB43-4B44-BE79-7FE229662811}"/>
                          </a:ext>
                        </a:extLst>
                      </p:cNvPr>
                      <p:cNvCxnSpPr/>
                      <p:nvPr/>
                    </p:nvCxnSpPr>
                    <p:spPr>
                      <a:xfrm flipH="1" flipV="1">
                        <a:off x="2721685" y="4550485"/>
                        <a:ext cx="419548" cy="430306"/>
                      </a:xfrm>
                      <a:prstGeom prst="line">
                        <a:avLst/>
                      </a:prstGeom>
                    </p:spPr>
                    <p:style>
                      <a:lnRef idx="1">
                        <a:schemeClr val="dk1"/>
                      </a:lnRef>
                      <a:fillRef idx="0">
                        <a:schemeClr val="dk1"/>
                      </a:fillRef>
                      <a:effectRef idx="0">
                        <a:schemeClr val="dk1"/>
                      </a:effectRef>
                      <a:fontRef idx="minor">
                        <a:schemeClr val="tx1"/>
                      </a:fontRef>
                    </p:style>
                  </p:cxnSp>
                  <p:cxnSp>
                    <p:nvCxnSpPr>
                      <p:cNvPr id="64" name="Rechte verbindingslijn 63">
                        <a:extLst>
                          <a:ext uri="{FF2B5EF4-FFF2-40B4-BE49-F238E27FC236}">
                            <a16:creationId xmlns:a16="http://schemas.microsoft.com/office/drawing/2014/main" id="{BD3E37B4-6F88-441C-A014-C1AAB89E1B93}"/>
                          </a:ext>
                        </a:extLst>
                      </p:cNvPr>
                      <p:cNvCxnSpPr>
                        <a:cxnSpLocks/>
                      </p:cNvCxnSpPr>
                      <p:nvPr/>
                    </p:nvCxnSpPr>
                    <p:spPr>
                      <a:xfrm flipV="1">
                        <a:off x="2302137" y="4550485"/>
                        <a:ext cx="419548" cy="430306"/>
                      </a:xfrm>
                      <a:prstGeom prst="line">
                        <a:avLst/>
                      </a:prstGeom>
                    </p:spPr>
                    <p:style>
                      <a:lnRef idx="1">
                        <a:schemeClr val="dk1"/>
                      </a:lnRef>
                      <a:fillRef idx="0">
                        <a:schemeClr val="dk1"/>
                      </a:fillRef>
                      <a:effectRef idx="0">
                        <a:schemeClr val="dk1"/>
                      </a:effectRef>
                      <a:fontRef idx="minor">
                        <a:schemeClr val="tx1"/>
                      </a:fontRef>
                    </p:style>
                  </p:cxnSp>
                </p:grpSp>
                <p:sp>
                  <p:nvSpPr>
                    <p:cNvPr id="61" name="Tekstvak 60">
                      <a:extLst>
                        <a:ext uri="{FF2B5EF4-FFF2-40B4-BE49-F238E27FC236}">
                          <a16:creationId xmlns:a16="http://schemas.microsoft.com/office/drawing/2014/main" id="{71E27331-288C-495B-B8F7-D038F95F6917}"/>
                        </a:ext>
                      </a:extLst>
                    </p:cNvPr>
                    <p:cNvSpPr txBox="1"/>
                    <p:nvPr/>
                  </p:nvSpPr>
                  <p:spPr>
                    <a:xfrm>
                      <a:off x="1301675" y="4659854"/>
                      <a:ext cx="990600" cy="461665"/>
                    </a:xfrm>
                    <a:prstGeom prst="rect">
                      <a:avLst/>
                    </a:prstGeom>
                    <a:noFill/>
                  </p:spPr>
                  <p:txBody>
                    <a:bodyPr wrap="square" rtlCol="0">
                      <a:spAutoFit/>
                    </a:bodyPr>
                    <a:lstStyle/>
                    <a:p>
                      <a:r>
                        <a:rPr lang="nl-NL" sz="2400" dirty="0">
                          <a:latin typeface="Brill" panose="020F0602050406030203" pitchFamily="34" charset="0"/>
                          <a:ea typeface="Brill" panose="020F0602050406030203" pitchFamily="34" charset="0"/>
                        </a:rPr>
                        <a:t>Voice</a:t>
                      </a:r>
                      <a:endParaRPr lang="nl-NL" sz="2400" dirty="0"/>
                    </a:p>
                  </p:txBody>
                </p:sp>
                <p:sp>
                  <p:nvSpPr>
                    <p:cNvPr id="62" name="Tekstvak 61">
                      <a:extLst>
                        <a:ext uri="{FF2B5EF4-FFF2-40B4-BE49-F238E27FC236}">
                          <a16:creationId xmlns:a16="http://schemas.microsoft.com/office/drawing/2014/main" id="{CCE9CE02-9C4E-4A06-88C3-63E80E43AAAC}"/>
                        </a:ext>
                      </a:extLst>
                    </p:cNvPr>
                    <p:cNvSpPr txBox="1"/>
                    <p:nvPr/>
                  </p:nvSpPr>
                  <p:spPr>
                    <a:xfrm>
                      <a:off x="1635163" y="3780470"/>
                      <a:ext cx="1205752" cy="461665"/>
                    </a:xfrm>
                    <a:prstGeom prst="rect">
                      <a:avLst/>
                    </a:prstGeom>
                    <a:noFill/>
                  </p:spPr>
                  <p:txBody>
                    <a:bodyPr wrap="square" rtlCol="0">
                      <a:spAutoFit/>
                    </a:bodyPr>
                    <a:lstStyle/>
                    <a:p>
                      <a:r>
                        <a:rPr lang="nl-NL" sz="2400" dirty="0" err="1">
                          <a:latin typeface="Brill" panose="020F0602050406030203" pitchFamily="34" charset="0"/>
                          <a:ea typeface="Brill" panose="020F0602050406030203" pitchFamily="34" charset="0"/>
                        </a:rPr>
                        <a:t>VoiceP</a:t>
                      </a:r>
                      <a:endParaRPr lang="nl-NL" sz="2400" dirty="0"/>
                    </a:p>
                  </p:txBody>
                </p:sp>
              </p:grpSp>
            </p:grpSp>
          </p:grpSp>
          <p:grpSp>
            <p:nvGrpSpPr>
              <p:cNvPr id="50" name="Groep 49">
                <a:extLst>
                  <a:ext uri="{FF2B5EF4-FFF2-40B4-BE49-F238E27FC236}">
                    <a16:creationId xmlns:a16="http://schemas.microsoft.com/office/drawing/2014/main" id="{C712B673-3CD2-41F4-B3BF-C6F24B3DA2C0}"/>
                  </a:ext>
                </a:extLst>
              </p:cNvPr>
              <p:cNvGrpSpPr/>
              <p:nvPr/>
            </p:nvGrpSpPr>
            <p:grpSpPr>
              <a:xfrm>
                <a:off x="626957" y="2656391"/>
                <a:ext cx="1576121" cy="2011296"/>
                <a:chOff x="994955" y="3686450"/>
                <a:chExt cx="1576121" cy="2011296"/>
              </a:xfrm>
            </p:grpSpPr>
            <p:grpSp>
              <p:nvGrpSpPr>
                <p:cNvPr id="51" name="Groep 50">
                  <a:extLst>
                    <a:ext uri="{FF2B5EF4-FFF2-40B4-BE49-F238E27FC236}">
                      <a16:creationId xmlns:a16="http://schemas.microsoft.com/office/drawing/2014/main" id="{BE438CE0-2D35-4220-9350-F02524EC3700}"/>
                    </a:ext>
                  </a:extLst>
                </p:cNvPr>
                <p:cNvGrpSpPr/>
                <p:nvPr/>
              </p:nvGrpSpPr>
              <p:grpSpPr>
                <a:xfrm>
                  <a:off x="1667435" y="4258264"/>
                  <a:ext cx="903641" cy="369332"/>
                  <a:chOff x="2302137" y="4550485"/>
                  <a:chExt cx="839096" cy="430306"/>
                </a:xfrm>
              </p:grpSpPr>
              <p:cxnSp>
                <p:nvCxnSpPr>
                  <p:cNvPr id="54" name="Rechte verbindingslijn 53">
                    <a:extLst>
                      <a:ext uri="{FF2B5EF4-FFF2-40B4-BE49-F238E27FC236}">
                        <a16:creationId xmlns:a16="http://schemas.microsoft.com/office/drawing/2014/main" id="{A18C59AD-F569-4430-ADF5-F48DE86D6B74}"/>
                      </a:ext>
                    </a:extLst>
                  </p:cNvPr>
                  <p:cNvCxnSpPr/>
                  <p:nvPr/>
                </p:nvCxnSpPr>
                <p:spPr>
                  <a:xfrm flipH="1" flipV="1">
                    <a:off x="2721685" y="4550485"/>
                    <a:ext cx="419548" cy="430306"/>
                  </a:xfrm>
                  <a:prstGeom prst="line">
                    <a:avLst/>
                  </a:prstGeom>
                </p:spPr>
                <p:style>
                  <a:lnRef idx="1">
                    <a:schemeClr val="dk1"/>
                  </a:lnRef>
                  <a:fillRef idx="0">
                    <a:schemeClr val="dk1"/>
                  </a:fillRef>
                  <a:effectRef idx="0">
                    <a:schemeClr val="dk1"/>
                  </a:effectRef>
                  <a:fontRef idx="minor">
                    <a:schemeClr val="tx1"/>
                  </a:fontRef>
                </p:style>
              </p:cxnSp>
              <p:cxnSp>
                <p:nvCxnSpPr>
                  <p:cNvPr id="55" name="Rechte verbindingslijn 54">
                    <a:extLst>
                      <a:ext uri="{FF2B5EF4-FFF2-40B4-BE49-F238E27FC236}">
                        <a16:creationId xmlns:a16="http://schemas.microsoft.com/office/drawing/2014/main" id="{D22FEA5E-D14B-42FB-B2A6-6CD497E9AA92}"/>
                      </a:ext>
                    </a:extLst>
                  </p:cNvPr>
                  <p:cNvCxnSpPr>
                    <a:cxnSpLocks/>
                  </p:cNvCxnSpPr>
                  <p:nvPr/>
                </p:nvCxnSpPr>
                <p:spPr>
                  <a:xfrm flipV="1">
                    <a:off x="2302137" y="4550485"/>
                    <a:ext cx="419548" cy="430306"/>
                  </a:xfrm>
                  <a:prstGeom prst="line">
                    <a:avLst/>
                  </a:prstGeom>
                </p:spPr>
                <p:style>
                  <a:lnRef idx="1">
                    <a:schemeClr val="dk1"/>
                  </a:lnRef>
                  <a:fillRef idx="0">
                    <a:schemeClr val="dk1"/>
                  </a:fillRef>
                  <a:effectRef idx="0">
                    <a:schemeClr val="dk1"/>
                  </a:effectRef>
                  <a:fontRef idx="minor">
                    <a:schemeClr val="tx1"/>
                  </a:fontRef>
                </p:style>
              </p:cxnSp>
            </p:grpSp>
            <p:sp>
              <p:nvSpPr>
                <p:cNvPr id="52" name="Tekstvak 51">
                  <a:extLst>
                    <a:ext uri="{FF2B5EF4-FFF2-40B4-BE49-F238E27FC236}">
                      <a16:creationId xmlns:a16="http://schemas.microsoft.com/office/drawing/2014/main" id="{D3DB004C-4AD5-4537-8EFE-DF12202F3BB1}"/>
                    </a:ext>
                  </a:extLst>
                </p:cNvPr>
                <p:cNvSpPr txBox="1"/>
                <p:nvPr/>
              </p:nvSpPr>
              <p:spPr>
                <a:xfrm>
                  <a:off x="994955" y="4616476"/>
                  <a:ext cx="998172" cy="1081270"/>
                </a:xfrm>
                <a:prstGeom prst="rect">
                  <a:avLst/>
                </a:prstGeom>
                <a:noFill/>
              </p:spPr>
              <p:txBody>
                <a:bodyPr wrap="square" rtlCol="0">
                  <a:spAutoFit/>
                </a:bodyPr>
                <a:lstStyle/>
                <a:p>
                  <a:r>
                    <a:rPr lang="nl-NL" sz="2400" dirty="0">
                      <a:latin typeface="Brill" panose="020F0602050406030203" pitchFamily="34" charset="0"/>
                      <a:ea typeface="Brill" panose="020F0602050406030203" pitchFamily="34" charset="0"/>
                    </a:rPr>
                    <a:t>A</a:t>
                  </a:r>
                </a:p>
                <a:p>
                  <a:r>
                    <a:rPr lang="nl-NL" sz="2400" i="1" dirty="0">
                      <a:latin typeface="Brill" panose="020F0602050406030203" pitchFamily="34" charset="0"/>
                      <a:ea typeface="Brill" panose="020F0602050406030203" pitchFamily="34" charset="0"/>
                    </a:rPr>
                    <a:t>-end</a:t>
                  </a:r>
                  <a:endParaRPr lang="nl-NL" sz="2400" i="1" dirty="0"/>
                </a:p>
              </p:txBody>
            </p:sp>
            <p:sp>
              <p:nvSpPr>
                <p:cNvPr id="53" name="Tekstvak 52">
                  <a:extLst>
                    <a:ext uri="{FF2B5EF4-FFF2-40B4-BE49-F238E27FC236}">
                      <a16:creationId xmlns:a16="http://schemas.microsoft.com/office/drawing/2014/main" id="{EE5D1C55-F876-47AF-9990-947C13FF6F92}"/>
                    </a:ext>
                  </a:extLst>
                </p:cNvPr>
                <p:cNvSpPr txBox="1"/>
                <p:nvPr/>
              </p:nvSpPr>
              <p:spPr>
                <a:xfrm>
                  <a:off x="1786423" y="3686450"/>
                  <a:ext cx="656810" cy="580039"/>
                </a:xfrm>
                <a:prstGeom prst="rect">
                  <a:avLst/>
                </a:prstGeom>
                <a:noFill/>
              </p:spPr>
              <p:txBody>
                <a:bodyPr wrap="square" rtlCol="0">
                  <a:spAutoFit/>
                </a:bodyPr>
                <a:lstStyle/>
                <a:p>
                  <a:r>
                    <a:rPr lang="nl-NL" sz="2400" dirty="0">
                      <a:latin typeface="Brill" panose="020F0602050406030203" pitchFamily="34" charset="0"/>
                      <a:ea typeface="Brill" panose="020F0602050406030203" pitchFamily="34" charset="0"/>
                    </a:rPr>
                    <a:t>AP</a:t>
                  </a:r>
                  <a:endParaRPr lang="nl-NL" sz="2400" dirty="0"/>
                </a:p>
              </p:txBody>
            </p:sp>
          </p:grpSp>
        </p:grpSp>
        <p:grpSp>
          <p:nvGrpSpPr>
            <p:cNvPr id="70" name="Groep 69">
              <a:extLst>
                <a:ext uri="{FF2B5EF4-FFF2-40B4-BE49-F238E27FC236}">
                  <a16:creationId xmlns:a16="http://schemas.microsoft.com/office/drawing/2014/main" id="{6D3BF74A-C53F-456E-8D20-369F9C625F39}"/>
                </a:ext>
              </a:extLst>
            </p:cNvPr>
            <p:cNvGrpSpPr/>
            <p:nvPr/>
          </p:nvGrpSpPr>
          <p:grpSpPr>
            <a:xfrm>
              <a:off x="7078982" y="2599761"/>
              <a:ext cx="1543722" cy="1907325"/>
              <a:chOff x="1301674" y="3796599"/>
              <a:chExt cx="1543722" cy="1907325"/>
            </a:xfrm>
          </p:grpSpPr>
          <p:grpSp>
            <p:nvGrpSpPr>
              <p:cNvPr id="71" name="Groep 70">
                <a:extLst>
                  <a:ext uri="{FF2B5EF4-FFF2-40B4-BE49-F238E27FC236}">
                    <a16:creationId xmlns:a16="http://schemas.microsoft.com/office/drawing/2014/main" id="{F6368A22-E834-4BFD-A9F1-3A12E178CB7A}"/>
                  </a:ext>
                </a:extLst>
              </p:cNvPr>
              <p:cNvGrpSpPr/>
              <p:nvPr/>
            </p:nvGrpSpPr>
            <p:grpSpPr>
              <a:xfrm>
                <a:off x="1667435" y="4258264"/>
                <a:ext cx="903641" cy="369332"/>
                <a:chOff x="2302137" y="4550485"/>
                <a:chExt cx="839096" cy="430306"/>
              </a:xfrm>
            </p:grpSpPr>
            <p:cxnSp>
              <p:nvCxnSpPr>
                <p:cNvPr id="74" name="Rechte verbindingslijn 73">
                  <a:extLst>
                    <a:ext uri="{FF2B5EF4-FFF2-40B4-BE49-F238E27FC236}">
                      <a16:creationId xmlns:a16="http://schemas.microsoft.com/office/drawing/2014/main" id="{94AF5749-285D-4718-A8B7-1EC40BFBB15F}"/>
                    </a:ext>
                  </a:extLst>
                </p:cNvPr>
                <p:cNvCxnSpPr/>
                <p:nvPr/>
              </p:nvCxnSpPr>
              <p:spPr>
                <a:xfrm flipH="1" flipV="1">
                  <a:off x="2721685" y="4550485"/>
                  <a:ext cx="419548" cy="430306"/>
                </a:xfrm>
                <a:prstGeom prst="line">
                  <a:avLst/>
                </a:prstGeom>
              </p:spPr>
              <p:style>
                <a:lnRef idx="1">
                  <a:schemeClr val="dk1"/>
                </a:lnRef>
                <a:fillRef idx="0">
                  <a:schemeClr val="dk1"/>
                </a:fillRef>
                <a:effectRef idx="0">
                  <a:schemeClr val="dk1"/>
                </a:effectRef>
                <a:fontRef idx="minor">
                  <a:schemeClr val="tx1"/>
                </a:fontRef>
              </p:style>
            </p:cxnSp>
            <p:cxnSp>
              <p:nvCxnSpPr>
                <p:cNvPr id="75" name="Rechte verbindingslijn 74">
                  <a:extLst>
                    <a:ext uri="{FF2B5EF4-FFF2-40B4-BE49-F238E27FC236}">
                      <a16:creationId xmlns:a16="http://schemas.microsoft.com/office/drawing/2014/main" id="{4B176E25-F695-4503-8A0F-A4C1A1E886D2}"/>
                    </a:ext>
                  </a:extLst>
                </p:cNvPr>
                <p:cNvCxnSpPr>
                  <a:cxnSpLocks/>
                </p:cNvCxnSpPr>
                <p:nvPr/>
              </p:nvCxnSpPr>
              <p:spPr>
                <a:xfrm flipV="1">
                  <a:off x="2302137" y="4550485"/>
                  <a:ext cx="419548" cy="430306"/>
                </a:xfrm>
                <a:prstGeom prst="line">
                  <a:avLst/>
                </a:prstGeom>
              </p:spPr>
              <p:style>
                <a:lnRef idx="1">
                  <a:schemeClr val="dk1"/>
                </a:lnRef>
                <a:fillRef idx="0">
                  <a:schemeClr val="dk1"/>
                </a:fillRef>
                <a:effectRef idx="0">
                  <a:schemeClr val="dk1"/>
                </a:effectRef>
                <a:fontRef idx="minor">
                  <a:schemeClr val="tx1"/>
                </a:fontRef>
              </p:style>
            </p:cxnSp>
          </p:grpSp>
          <p:sp>
            <p:nvSpPr>
              <p:cNvPr id="72" name="Tekstvak 71">
                <a:extLst>
                  <a:ext uri="{FF2B5EF4-FFF2-40B4-BE49-F238E27FC236}">
                    <a16:creationId xmlns:a16="http://schemas.microsoft.com/office/drawing/2014/main" id="{542EB7A7-BB12-4CAE-9892-64284246FCE0}"/>
                  </a:ext>
                </a:extLst>
              </p:cNvPr>
              <p:cNvSpPr txBox="1"/>
              <p:nvPr/>
            </p:nvSpPr>
            <p:spPr>
              <a:xfrm>
                <a:off x="1301674" y="4659854"/>
                <a:ext cx="800551" cy="1044070"/>
              </a:xfrm>
              <a:prstGeom prst="rect">
                <a:avLst/>
              </a:prstGeom>
              <a:noFill/>
            </p:spPr>
            <p:txBody>
              <a:bodyPr wrap="square" rtlCol="0">
                <a:spAutoFit/>
              </a:bodyPr>
              <a:lstStyle/>
              <a:p>
                <a:r>
                  <a:rPr lang="nl-NL" sz="2400" dirty="0">
                    <a:latin typeface="Brill" panose="020F0602050406030203" pitchFamily="34" charset="0"/>
                    <a:ea typeface="Brill" panose="020F0602050406030203" pitchFamily="34" charset="0"/>
                  </a:rPr>
                  <a:t>n</a:t>
                </a:r>
              </a:p>
              <a:p>
                <a:r>
                  <a:rPr lang="nl-NL" sz="2400" dirty="0">
                    <a:latin typeface="Brill" panose="020F0602050406030203" pitchFamily="34" charset="0"/>
                    <a:ea typeface="Brill" panose="020F0602050406030203" pitchFamily="34" charset="0"/>
                  </a:rPr>
                  <a:t>-</a:t>
                </a:r>
                <a:r>
                  <a:rPr lang="nl-NL" sz="2400" i="1" dirty="0">
                    <a:latin typeface="Brill" panose="020F0602050406030203" pitchFamily="34" charset="0"/>
                    <a:ea typeface="Brill" panose="020F0602050406030203" pitchFamily="34" charset="0"/>
                  </a:rPr>
                  <a:t>e</a:t>
                </a:r>
                <a:endParaRPr lang="nl-NL" sz="2400" i="1" dirty="0"/>
              </a:p>
            </p:txBody>
          </p:sp>
          <p:sp>
            <p:nvSpPr>
              <p:cNvPr id="73" name="Tekstvak 72">
                <a:extLst>
                  <a:ext uri="{FF2B5EF4-FFF2-40B4-BE49-F238E27FC236}">
                    <a16:creationId xmlns:a16="http://schemas.microsoft.com/office/drawing/2014/main" id="{3A7CD8F6-FA45-4631-BCC8-50932940DC4B}"/>
                  </a:ext>
                </a:extLst>
              </p:cNvPr>
              <p:cNvSpPr txBox="1"/>
              <p:nvPr/>
            </p:nvSpPr>
            <p:spPr>
              <a:xfrm>
                <a:off x="1893345" y="3796599"/>
                <a:ext cx="952051" cy="461665"/>
              </a:xfrm>
              <a:prstGeom prst="rect">
                <a:avLst/>
              </a:prstGeom>
              <a:noFill/>
            </p:spPr>
            <p:txBody>
              <a:bodyPr wrap="square" rtlCol="0">
                <a:spAutoFit/>
              </a:bodyPr>
              <a:lstStyle/>
              <a:p>
                <a:r>
                  <a:rPr lang="nl-NL" sz="2400" dirty="0" err="1">
                    <a:latin typeface="Brill" panose="020F0602050406030203" pitchFamily="34" charset="0"/>
                    <a:ea typeface="Brill" panose="020F0602050406030203" pitchFamily="34" charset="0"/>
                  </a:rPr>
                  <a:t>nP</a:t>
                </a:r>
                <a:endParaRPr lang="nl-NL" sz="2400" dirty="0"/>
              </a:p>
            </p:txBody>
          </p:sp>
        </p:grpSp>
      </p:grpSp>
      <p:grpSp>
        <p:nvGrpSpPr>
          <p:cNvPr id="85" name="Groep 84">
            <a:extLst>
              <a:ext uri="{FF2B5EF4-FFF2-40B4-BE49-F238E27FC236}">
                <a16:creationId xmlns:a16="http://schemas.microsoft.com/office/drawing/2014/main" id="{4B6E655A-61A0-4958-BF7A-2E355B65A13C}"/>
              </a:ext>
            </a:extLst>
          </p:cNvPr>
          <p:cNvGrpSpPr/>
          <p:nvPr/>
        </p:nvGrpSpPr>
        <p:grpSpPr>
          <a:xfrm>
            <a:off x="3993727" y="3012794"/>
            <a:ext cx="3116580" cy="2979708"/>
            <a:chOff x="3806415" y="3101019"/>
            <a:chExt cx="3116580" cy="2979708"/>
          </a:xfrm>
        </p:grpSpPr>
        <p:grpSp>
          <p:nvGrpSpPr>
            <p:cNvPr id="76" name="Groep 75">
              <a:extLst>
                <a:ext uri="{FF2B5EF4-FFF2-40B4-BE49-F238E27FC236}">
                  <a16:creationId xmlns:a16="http://schemas.microsoft.com/office/drawing/2014/main" id="{4E77B83F-23D2-4E83-AEC2-86A27886F0E4}"/>
                </a:ext>
              </a:extLst>
            </p:cNvPr>
            <p:cNvGrpSpPr/>
            <p:nvPr/>
          </p:nvGrpSpPr>
          <p:grpSpPr>
            <a:xfrm>
              <a:off x="4606960" y="4017143"/>
              <a:ext cx="2316035" cy="2063584"/>
              <a:chOff x="4294094" y="2910000"/>
              <a:chExt cx="2316035" cy="2063584"/>
            </a:xfrm>
          </p:grpSpPr>
          <p:grpSp>
            <p:nvGrpSpPr>
              <p:cNvPr id="40" name="Groep 39">
                <a:extLst>
                  <a:ext uri="{FF2B5EF4-FFF2-40B4-BE49-F238E27FC236}">
                    <a16:creationId xmlns:a16="http://schemas.microsoft.com/office/drawing/2014/main" id="{B9CE9D5F-2CDC-49AB-A268-34D988CB9A06}"/>
                  </a:ext>
                </a:extLst>
              </p:cNvPr>
              <p:cNvGrpSpPr/>
              <p:nvPr/>
            </p:nvGrpSpPr>
            <p:grpSpPr>
              <a:xfrm>
                <a:off x="4294094" y="2910000"/>
                <a:ext cx="1543722" cy="2063584"/>
                <a:chOff x="1301674" y="3796599"/>
                <a:chExt cx="1543722" cy="2063584"/>
              </a:xfrm>
            </p:grpSpPr>
            <p:grpSp>
              <p:nvGrpSpPr>
                <p:cNvPr id="41" name="Groep 40">
                  <a:extLst>
                    <a:ext uri="{FF2B5EF4-FFF2-40B4-BE49-F238E27FC236}">
                      <a16:creationId xmlns:a16="http://schemas.microsoft.com/office/drawing/2014/main" id="{49D670E7-4FA1-438B-91A5-F33BE03560BB}"/>
                    </a:ext>
                  </a:extLst>
                </p:cNvPr>
                <p:cNvGrpSpPr/>
                <p:nvPr/>
              </p:nvGrpSpPr>
              <p:grpSpPr>
                <a:xfrm>
                  <a:off x="1667435" y="4258264"/>
                  <a:ext cx="903641" cy="369332"/>
                  <a:chOff x="2302137" y="4550485"/>
                  <a:chExt cx="839096" cy="430306"/>
                </a:xfrm>
              </p:grpSpPr>
              <p:cxnSp>
                <p:nvCxnSpPr>
                  <p:cNvPr id="44" name="Rechte verbindingslijn 43">
                    <a:extLst>
                      <a:ext uri="{FF2B5EF4-FFF2-40B4-BE49-F238E27FC236}">
                        <a16:creationId xmlns:a16="http://schemas.microsoft.com/office/drawing/2014/main" id="{9CCBEABD-F419-4AAE-9CE8-C3F2D35A3273}"/>
                      </a:ext>
                    </a:extLst>
                  </p:cNvPr>
                  <p:cNvCxnSpPr/>
                  <p:nvPr/>
                </p:nvCxnSpPr>
                <p:spPr>
                  <a:xfrm flipH="1" flipV="1">
                    <a:off x="2721685" y="4550485"/>
                    <a:ext cx="419548" cy="430306"/>
                  </a:xfrm>
                  <a:prstGeom prst="line">
                    <a:avLst/>
                  </a:prstGeom>
                </p:spPr>
                <p:style>
                  <a:lnRef idx="1">
                    <a:schemeClr val="dk1"/>
                  </a:lnRef>
                  <a:fillRef idx="0">
                    <a:schemeClr val="dk1"/>
                  </a:fillRef>
                  <a:effectRef idx="0">
                    <a:schemeClr val="dk1"/>
                  </a:effectRef>
                  <a:fontRef idx="minor">
                    <a:schemeClr val="tx1"/>
                  </a:fontRef>
                </p:style>
              </p:cxnSp>
              <p:cxnSp>
                <p:nvCxnSpPr>
                  <p:cNvPr id="45" name="Rechte verbindingslijn 44">
                    <a:extLst>
                      <a:ext uri="{FF2B5EF4-FFF2-40B4-BE49-F238E27FC236}">
                        <a16:creationId xmlns:a16="http://schemas.microsoft.com/office/drawing/2014/main" id="{D082A404-039A-4549-86D1-BE199C942F5F}"/>
                      </a:ext>
                    </a:extLst>
                  </p:cNvPr>
                  <p:cNvCxnSpPr>
                    <a:cxnSpLocks/>
                  </p:cNvCxnSpPr>
                  <p:nvPr/>
                </p:nvCxnSpPr>
                <p:spPr>
                  <a:xfrm flipV="1">
                    <a:off x="2302137" y="4550485"/>
                    <a:ext cx="419548" cy="430306"/>
                  </a:xfrm>
                  <a:prstGeom prst="line">
                    <a:avLst/>
                  </a:prstGeom>
                </p:spPr>
                <p:style>
                  <a:lnRef idx="1">
                    <a:schemeClr val="dk1"/>
                  </a:lnRef>
                  <a:fillRef idx="0">
                    <a:schemeClr val="dk1"/>
                  </a:fillRef>
                  <a:effectRef idx="0">
                    <a:schemeClr val="dk1"/>
                  </a:effectRef>
                  <a:fontRef idx="minor">
                    <a:schemeClr val="tx1"/>
                  </a:fontRef>
                </p:style>
              </p:cxnSp>
            </p:grpSp>
            <p:sp>
              <p:nvSpPr>
                <p:cNvPr id="42" name="Tekstvak 41">
                  <a:extLst>
                    <a:ext uri="{FF2B5EF4-FFF2-40B4-BE49-F238E27FC236}">
                      <a16:creationId xmlns:a16="http://schemas.microsoft.com/office/drawing/2014/main" id="{51A099FA-0861-468D-B4FE-53CFB0C6F89D}"/>
                    </a:ext>
                  </a:extLst>
                </p:cNvPr>
                <p:cNvSpPr txBox="1"/>
                <p:nvPr/>
              </p:nvSpPr>
              <p:spPr>
                <a:xfrm>
                  <a:off x="1301674" y="4659854"/>
                  <a:ext cx="800551" cy="1200329"/>
                </a:xfrm>
                <a:prstGeom prst="rect">
                  <a:avLst/>
                </a:prstGeom>
                <a:noFill/>
              </p:spPr>
              <p:txBody>
                <a:bodyPr wrap="square" rtlCol="0">
                  <a:spAutoFit/>
                </a:bodyPr>
                <a:lstStyle/>
                <a:p>
                  <a:r>
                    <a:rPr lang="nl-NL" sz="2400" dirty="0">
                      <a:latin typeface="Brill" panose="020F0602050406030203" pitchFamily="34" charset="0"/>
                      <a:ea typeface="Brill" panose="020F0602050406030203" pitchFamily="34" charset="0"/>
                    </a:rPr>
                    <a:t>A</a:t>
                  </a:r>
                </a:p>
                <a:p>
                  <a:r>
                    <a:rPr lang="nl-NL" sz="2400" i="1" dirty="0">
                      <a:solidFill>
                        <a:schemeClr val="accent1"/>
                      </a:solidFill>
                      <a:latin typeface="Brill" panose="020F0602050406030203" pitchFamily="34" charset="0"/>
                      <a:ea typeface="Brill" panose="020F0602050406030203" pitchFamily="34" charset="0"/>
                    </a:rPr>
                    <a:t>-end</a:t>
                  </a:r>
                </a:p>
                <a:p>
                  <a:r>
                    <a:rPr lang="nl-NL" sz="2400" i="1" dirty="0">
                      <a:solidFill>
                        <a:schemeClr val="accent6">
                          <a:lumMod val="75000"/>
                        </a:schemeClr>
                      </a:solidFill>
                      <a:latin typeface="Brill" panose="020F0602050406030203" pitchFamily="34" charset="0"/>
                      <a:ea typeface="Brill" panose="020F0602050406030203" pitchFamily="34" charset="0"/>
                    </a:rPr>
                    <a:t>-</a:t>
                  </a:r>
                  <a:r>
                    <a:rPr lang="nl-NL" sz="2400" i="1" dirty="0" err="1">
                      <a:solidFill>
                        <a:schemeClr val="accent6">
                          <a:lumMod val="75000"/>
                        </a:schemeClr>
                      </a:solidFill>
                      <a:latin typeface="Brill" panose="020F0602050406030203" pitchFamily="34" charset="0"/>
                      <a:ea typeface="Brill" panose="020F0602050406030203" pitchFamily="34" charset="0"/>
                    </a:rPr>
                    <a:t>elijk</a:t>
                  </a:r>
                  <a:endParaRPr lang="nl-NL" sz="2400" i="1" dirty="0">
                    <a:solidFill>
                      <a:schemeClr val="accent6">
                        <a:lumMod val="75000"/>
                      </a:schemeClr>
                    </a:solidFill>
                  </a:endParaRPr>
                </a:p>
              </p:txBody>
            </p:sp>
            <p:sp>
              <p:nvSpPr>
                <p:cNvPr id="43" name="Tekstvak 42">
                  <a:extLst>
                    <a:ext uri="{FF2B5EF4-FFF2-40B4-BE49-F238E27FC236}">
                      <a16:creationId xmlns:a16="http://schemas.microsoft.com/office/drawing/2014/main" id="{E6C978EB-9853-4153-BC9E-F141FAEC5F4C}"/>
                    </a:ext>
                  </a:extLst>
                </p:cNvPr>
                <p:cNvSpPr txBox="1"/>
                <p:nvPr/>
              </p:nvSpPr>
              <p:spPr>
                <a:xfrm>
                  <a:off x="1893345" y="3796599"/>
                  <a:ext cx="952051" cy="461665"/>
                </a:xfrm>
                <a:prstGeom prst="rect">
                  <a:avLst/>
                </a:prstGeom>
                <a:noFill/>
              </p:spPr>
              <p:txBody>
                <a:bodyPr wrap="square" rtlCol="0">
                  <a:spAutoFit/>
                </a:bodyPr>
                <a:lstStyle/>
                <a:p>
                  <a:r>
                    <a:rPr lang="nl-NL" sz="2400" dirty="0">
                      <a:latin typeface="Brill" panose="020F0602050406030203" pitchFamily="34" charset="0"/>
                      <a:ea typeface="Brill" panose="020F0602050406030203" pitchFamily="34" charset="0"/>
                    </a:rPr>
                    <a:t>AP</a:t>
                  </a:r>
                  <a:endParaRPr lang="nl-NL" sz="2400" dirty="0"/>
                </a:p>
              </p:txBody>
            </p:sp>
          </p:grpSp>
          <p:sp>
            <p:nvSpPr>
              <p:cNvPr id="46" name="Tekstvak 45">
                <a:extLst>
                  <a:ext uri="{FF2B5EF4-FFF2-40B4-BE49-F238E27FC236}">
                    <a16:creationId xmlns:a16="http://schemas.microsoft.com/office/drawing/2014/main" id="{B77EB034-12C9-4055-9EB2-20B30AEAE7C8}"/>
                  </a:ext>
                </a:extLst>
              </p:cNvPr>
              <p:cNvSpPr txBox="1"/>
              <p:nvPr/>
            </p:nvSpPr>
            <p:spPr>
              <a:xfrm>
                <a:off x="5490882" y="3740997"/>
                <a:ext cx="1119247" cy="1200329"/>
              </a:xfrm>
              <a:prstGeom prst="rect">
                <a:avLst/>
              </a:prstGeom>
              <a:noFill/>
            </p:spPr>
            <p:txBody>
              <a:bodyPr wrap="square" rtlCol="0">
                <a:spAutoFit/>
              </a:bodyPr>
              <a:lstStyle/>
              <a:p>
                <a:r>
                  <a:rPr lang="nl-NL" sz="2400" dirty="0">
                    <a:latin typeface="Brill" panose="020F0602050406030203" pitchFamily="34" charset="0"/>
                    <a:ea typeface="Brill" panose="020F0602050406030203" pitchFamily="34" charset="0"/>
                  </a:rPr>
                  <a:t>√</a:t>
                </a:r>
              </a:p>
              <a:p>
                <a:r>
                  <a:rPr lang="nl-NL" sz="2400" i="1" dirty="0">
                    <a:solidFill>
                      <a:schemeClr val="accent1"/>
                    </a:solidFill>
                    <a:latin typeface="Brill" panose="020F0602050406030203" pitchFamily="34" charset="0"/>
                    <a:ea typeface="Brill" panose="020F0602050406030203" pitchFamily="34" charset="0"/>
                  </a:rPr>
                  <a:t>speel</a:t>
                </a:r>
              </a:p>
              <a:p>
                <a:r>
                  <a:rPr lang="nl-NL" sz="2400" i="1" dirty="0" err="1">
                    <a:solidFill>
                      <a:schemeClr val="accent6">
                        <a:lumMod val="75000"/>
                      </a:schemeClr>
                    </a:solidFill>
                    <a:latin typeface="Brill" panose="020F0602050406030203" pitchFamily="34" charset="0"/>
                    <a:ea typeface="Brill" panose="020F0602050406030203" pitchFamily="34" charset="0"/>
                  </a:rPr>
                  <a:t>moog</a:t>
                </a:r>
                <a:endParaRPr lang="nl-NL" sz="2400" i="1" dirty="0">
                  <a:solidFill>
                    <a:schemeClr val="accent6">
                      <a:lumMod val="75000"/>
                    </a:schemeClr>
                  </a:solidFill>
                </a:endParaRPr>
              </a:p>
            </p:txBody>
          </p:sp>
        </p:grpSp>
        <p:grpSp>
          <p:nvGrpSpPr>
            <p:cNvPr id="78" name="Groep 77">
              <a:extLst>
                <a:ext uri="{FF2B5EF4-FFF2-40B4-BE49-F238E27FC236}">
                  <a16:creationId xmlns:a16="http://schemas.microsoft.com/office/drawing/2014/main" id="{A808C93E-802E-4937-99C7-06661CD4D962}"/>
                </a:ext>
              </a:extLst>
            </p:cNvPr>
            <p:cNvGrpSpPr/>
            <p:nvPr/>
          </p:nvGrpSpPr>
          <p:grpSpPr>
            <a:xfrm>
              <a:off x="3806415" y="3101019"/>
              <a:ext cx="1509436" cy="1694252"/>
              <a:chOff x="1135830" y="3796599"/>
              <a:chExt cx="1509436" cy="1694252"/>
            </a:xfrm>
          </p:grpSpPr>
          <p:grpSp>
            <p:nvGrpSpPr>
              <p:cNvPr id="80" name="Groep 79">
                <a:extLst>
                  <a:ext uri="{FF2B5EF4-FFF2-40B4-BE49-F238E27FC236}">
                    <a16:creationId xmlns:a16="http://schemas.microsoft.com/office/drawing/2014/main" id="{6426A6CE-74F2-4678-9416-A2AFB7D2ED42}"/>
                  </a:ext>
                </a:extLst>
              </p:cNvPr>
              <p:cNvGrpSpPr/>
              <p:nvPr/>
            </p:nvGrpSpPr>
            <p:grpSpPr>
              <a:xfrm>
                <a:off x="1667435" y="4258264"/>
                <a:ext cx="903641" cy="369332"/>
                <a:chOff x="2302137" y="4550485"/>
                <a:chExt cx="839096" cy="430306"/>
              </a:xfrm>
            </p:grpSpPr>
            <p:cxnSp>
              <p:nvCxnSpPr>
                <p:cNvPr id="83" name="Rechte verbindingslijn 82">
                  <a:extLst>
                    <a:ext uri="{FF2B5EF4-FFF2-40B4-BE49-F238E27FC236}">
                      <a16:creationId xmlns:a16="http://schemas.microsoft.com/office/drawing/2014/main" id="{CE033660-9179-459D-95C4-F1FB195EF6F1}"/>
                    </a:ext>
                  </a:extLst>
                </p:cNvPr>
                <p:cNvCxnSpPr/>
                <p:nvPr/>
              </p:nvCxnSpPr>
              <p:spPr>
                <a:xfrm flipH="1" flipV="1">
                  <a:off x="2721685" y="4550485"/>
                  <a:ext cx="419548" cy="430306"/>
                </a:xfrm>
                <a:prstGeom prst="line">
                  <a:avLst/>
                </a:prstGeom>
              </p:spPr>
              <p:style>
                <a:lnRef idx="1">
                  <a:schemeClr val="dk1"/>
                </a:lnRef>
                <a:fillRef idx="0">
                  <a:schemeClr val="dk1"/>
                </a:fillRef>
                <a:effectRef idx="0">
                  <a:schemeClr val="dk1"/>
                </a:effectRef>
                <a:fontRef idx="minor">
                  <a:schemeClr val="tx1"/>
                </a:fontRef>
              </p:style>
            </p:cxnSp>
            <p:cxnSp>
              <p:nvCxnSpPr>
                <p:cNvPr id="84" name="Rechte verbindingslijn 83">
                  <a:extLst>
                    <a:ext uri="{FF2B5EF4-FFF2-40B4-BE49-F238E27FC236}">
                      <a16:creationId xmlns:a16="http://schemas.microsoft.com/office/drawing/2014/main" id="{6801428F-E8AF-4859-8B1D-839C181624F1}"/>
                    </a:ext>
                  </a:extLst>
                </p:cNvPr>
                <p:cNvCxnSpPr>
                  <a:cxnSpLocks/>
                </p:cNvCxnSpPr>
                <p:nvPr/>
              </p:nvCxnSpPr>
              <p:spPr>
                <a:xfrm flipV="1">
                  <a:off x="2302137" y="4550485"/>
                  <a:ext cx="419548" cy="430306"/>
                </a:xfrm>
                <a:prstGeom prst="line">
                  <a:avLst/>
                </a:prstGeom>
              </p:spPr>
              <p:style>
                <a:lnRef idx="1">
                  <a:schemeClr val="dk1"/>
                </a:lnRef>
                <a:fillRef idx="0">
                  <a:schemeClr val="dk1"/>
                </a:fillRef>
                <a:effectRef idx="0">
                  <a:schemeClr val="dk1"/>
                </a:effectRef>
                <a:fontRef idx="minor">
                  <a:schemeClr val="tx1"/>
                </a:fontRef>
              </p:style>
            </p:cxnSp>
          </p:grpSp>
          <p:sp>
            <p:nvSpPr>
              <p:cNvPr id="81" name="Tekstvak 80">
                <a:extLst>
                  <a:ext uri="{FF2B5EF4-FFF2-40B4-BE49-F238E27FC236}">
                    <a16:creationId xmlns:a16="http://schemas.microsoft.com/office/drawing/2014/main" id="{9B9425DA-937B-4CD2-A431-52EE2C6F4C71}"/>
                  </a:ext>
                </a:extLst>
              </p:cNvPr>
              <p:cNvSpPr txBox="1"/>
              <p:nvPr/>
            </p:nvSpPr>
            <p:spPr>
              <a:xfrm>
                <a:off x="1135830" y="4659854"/>
                <a:ext cx="1301232" cy="830997"/>
              </a:xfrm>
              <a:prstGeom prst="rect">
                <a:avLst/>
              </a:prstGeom>
              <a:noFill/>
            </p:spPr>
            <p:txBody>
              <a:bodyPr wrap="square" rtlCol="0">
                <a:spAutoFit/>
              </a:bodyPr>
              <a:lstStyle/>
              <a:p>
                <a:r>
                  <a:rPr lang="nl-NL" sz="2400" dirty="0">
                    <a:latin typeface="Brill" panose="020F0602050406030203" pitchFamily="34" charset="0"/>
                    <a:ea typeface="Brill" panose="020F0602050406030203" pitchFamily="34" charset="0"/>
                  </a:rPr>
                  <a:t>Adv</a:t>
                </a:r>
              </a:p>
              <a:p>
                <a:r>
                  <a:rPr lang="nl-NL" sz="2400" i="1" dirty="0">
                    <a:latin typeface="Brill" panose="020F0602050406030203" pitchFamily="34" charset="0"/>
                    <a:ea typeface="Brill" panose="020F0602050406030203" pitchFamily="34" charset="0"/>
                  </a:rPr>
                  <a:t>-</a:t>
                </a:r>
                <a:r>
                  <a:rPr lang="nl-NL" sz="2400" i="1" dirty="0" err="1">
                    <a:latin typeface="Brill" panose="020F0602050406030203" pitchFamily="34" charset="0"/>
                    <a:ea typeface="Brill" panose="020F0602050406030203" pitchFamily="34" charset="0"/>
                  </a:rPr>
                  <a:t>erwijs</a:t>
                </a:r>
                <a:endParaRPr lang="nl-NL" sz="2400" i="1" dirty="0">
                  <a:latin typeface="Brill" panose="020F0602050406030203" pitchFamily="34" charset="0"/>
                  <a:ea typeface="Brill" panose="020F0602050406030203" pitchFamily="34" charset="0"/>
                </a:endParaRPr>
              </a:p>
            </p:txBody>
          </p:sp>
          <p:sp>
            <p:nvSpPr>
              <p:cNvPr id="82" name="Tekstvak 81">
                <a:extLst>
                  <a:ext uri="{FF2B5EF4-FFF2-40B4-BE49-F238E27FC236}">
                    <a16:creationId xmlns:a16="http://schemas.microsoft.com/office/drawing/2014/main" id="{8E596B45-9BA3-427B-95E0-B9C9654618D2}"/>
                  </a:ext>
                </a:extLst>
              </p:cNvPr>
              <p:cNvSpPr txBox="1"/>
              <p:nvPr/>
            </p:nvSpPr>
            <p:spPr>
              <a:xfrm>
                <a:off x="1693215" y="3796599"/>
                <a:ext cx="952051" cy="461665"/>
              </a:xfrm>
              <a:prstGeom prst="rect">
                <a:avLst/>
              </a:prstGeom>
              <a:noFill/>
            </p:spPr>
            <p:txBody>
              <a:bodyPr wrap="square" rtlCol="0">
                <a:spAutoFit/>
              </a:bodyPr>
              <a:lstStyle/>
              <a:p>
                <a:r>
                  <a:rPr lang="nl-NL" sz="2400" dirty="0" err="1">
                    <a:latin typeface="Brill" panose="020F0602050406030203" pitchFamily="34" charset="0"/>
                    <a:ea typeface="Brill" panose="020F0602050406030203" pitchFamily="34" charset="0"/>
                  </a:rPr>
                  <a:t>AdvP</a:t>
                </a:r>
                <a:endParaRPr lang="nl-NL" sz="2400" dirty="0"/>
              </a:p>
            </p:txBody>
          </p:sp>
        </p:grpSp>
      </p:grpSp>
    </p:spTree>
    <p:extLst>
      <p:ext uri="{BB962C8B-B14F-4D97-AF65-F5344CB8AC3E}">
        <p14:creationId xmlns:p14="http://schemas.microsoft.com/office/powerpoint/2010/main" val="330605192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itel 1"/>
          <p:cNvSpPr txBox="1">
            <a:spLocks noGrp="1"/>
          </p:cNvSpPr>
          <p:nvPr>
            <p:ph type="title"/>
          </p:nvPr>
        </p:nvSpPr>
        <p:spPr>
          <a:prstGeom prst="rect">
            <a:avLst/>
          </a:prstGeom>
        </p:spPr>
        <p:txBody>
          <a:bodyPr>
            <a:normAutofit/>
          </a:bodyPr>
          <a:lstStyle>
            <a:lvl1pPr defTabSz="1261465">
              <a:defRPr sz="6014"/>
            </a:lvl1pPr>
          </a:lstStyle>
          <a:p>
            <a:r>
              <a:rPr dirty="0"/>
              <a:t>No adjectival passive participles</a:t>
            </a:r>
            <a:r>
              <a:rPr lang="nl-NL" dirty="0"/>
              <a:t> </a:t>
            </a:r>
            <a:r>
              <a:rPr lang="nl-NL" sz="2700" dirty="0"/>
              <a:t>(</a:t>
            </a:r>
            <a:r>
              <a:rPr lang="nl-NL" sz="2700" dirty="0" err="1"/>
              <a:t>Wasow</a:t>
            </a:r>
            <a:r>
              <a:rPr lang="nl-NL" sz="2700" dirty="0"/>
              <a:t> 1977; </a:t>
            </a:r>
            <a:r>
              <a:rPr lang="nl-NL" sz="2700" dirty="0" err="1"/>
              <a:t>Kratzer</a:t>
            </a:r>
            <a:r>
              <a:rPr lang="nl-NL" sz="2700" dirty="0"/>
              <a:t> 1994 </a:t>
            </a:r>
            <a:r>
              <a:rPr lang="nl-NL" sz="2700" dirty="0" err="1"/>
              <a:t>a.o</a:t>
            </a:r>
            <a:r>
              <a:rPr lang="nl-NL" sz="2700" dirty="0"/>
              <a:t>.)</a:t>
            </a:r>
            <a:endParaRPr sz="2700" dirty="0"/>
          </a:p>
        </p:txBody>
      </p:sp>
      <p:sp>
        <p:nvSpPr>
          <p:cNvPr id="180" name="Tijdelijke aanduiding voor inhoud 2"/>
          <p:cNvSpPr txBox="1">
            <a:spLocks noGrp="1"/>
          </p:cNvSpPr>
          <p:nvPr>
            <p:ph type="body" idx="1"/>
          </p:nvPr>
        </p:nvSpPr>
        <p:spPr>
          <a:prstGeom prst="rect">
            <a:avLst/>
          </a:prstGeom>
        </p:spPr>
        <p:txBody>
          <a:bodyPr/>
          <a:lstStyle/>
          <a:p>
            <a:pPr marL="0" indent="0" defTabSz="740637">
              <a:spcBef>
                <a:spcPts val="773"/>
              </a:spcBef>
              <a:buNone/>
              <a:defRPr sz="3078"/>
            </a:pPr>
            <a:r>
              <a:rPr dirty="0"/>
              <a:t>Adjectival passive</a:t>
            </a:r>
          </a:p>
          <a:p>
            <a:pPr marL="397545" indent="-397545" defTabSz="740637">
              <a:spcBef>
                <a:spcPts val="773"/>
              </a:spcBef>
              <a:buFontTx/>
              <a:buAutoNum type="arabicParenR"/>
              <a:defRPr sz="3078"/>
            </a:pPr>
            <a:r>
              <a:rPr dirty="0"/>
              <a:t>Glad </a:t>
            </a:r>
            <a:r>
              <a:rPr dirty="0" err="1"/>
              <a:t>geschoren</a:t>
            </a:r>
            <a:r>
              <a:rPr dirty="0"/>
              <a:t> </a:t>
            </a:r>
            <a:r>
              <a:rPr dirty="0" err="1"/>
              <a:t>verleidde</a:t>
            </a:r>
            <a:r>
              <a:rPr dirty="0"/>
              <a:t> </a:t>
            </a:r>
            <a:r>
              <a:rPr dirty="0" err="1"/>
              <a:t>hij</a:t>
            </a:r>
            <a:r>
              <a:rPr dirty="0"/>
              <a:t> de </a:t>
            </a:r>
            <a:r>
              <a:rPr dirty="0" err="1"/>
              <a:t>Amerikaanse</a:t>
            </a:r>
            <a:r>
              <a:rPr dirty="0"/>
              <a:t> </a:t>
            </a:r>
            <a:r>
              <a:rPr dirty="0" err="1"/>
              <a:t>gast</a:t>
            </a:r>
            <a:r>
              <a:rPr dirty="0"/>
              <a:t>.</a:t>
            </a:r>
          </a:p>
          <a:p>
            <a:pPr marL="0" lvl="2" indent="260380" defTabSz="740637">
              <a:spcBef>
                <a:spcPts val="773"/>
              </a:spcBef>
              <a:buNone/>
              <a:defRPr sz="3078"/>
            </a:pPr>
            <a:r>
              <a:rPr dirty="0"/>
              <a:t>‘Well-shaven he seduced the American visitor.’</a:t>
            </a:r>
          </a:p>
          <a:p>
            <a:pPr marL="397545" indent="-397545" defTabSz="740637">
              <a:spcBef>
                <a:spcPts val="773"/>
              </a:spcBef>
              <a:buFontTx/>
              <a:buAutoNum type="arabicParenR"/>
              <a:defRPr sz="3078"/>
            </a:pPr>
            <a:r>
              <a:rPr dirty="0"/>
              <a:t>*Glad </a:t>
            </a:r>
            <a:r>
              <a:rPr dirty="0" err="1"/>
              <a:t>geschoren</a:t>
            </a:r>
            <a:r>
              <a:rPr lang="nl-BE" dirty="0"/>
              <a:t>-</a:t>
            </a:r>
            <a:r>
              <a:rPr dirty="0" err="1"/>
              <a:t>erwijze</a:t>
            </a:r>
            <a:r>
              <a:rPr dirty="0"/>
              <a:t> </a:t>
            </a:r>
            <a:r>
              <a:rPr dirty="0" err="1"/>
              <a:t>verleidde</a:t>
            </a:r>
            <a:r>
              <a:rPr dirty="0"/>
              <a:t> </a:t>
            </a:r>
            <a:r>
              <a:rPr dirty="0" err="1"/>
              <a:t>hij</a:t>
            </a:r>
            <a:r>
              <a:rPr dirty="0"/>
              <a:t> de </a:t>
            </a:r>
            <a:r>
              <a:rPr dirty="0" err="1"/>
              <a:t>Amerikaanse</a:t>
            </a:r>
            <a:r>
              <a:rPr dirty="0"/>
              <a:t> </a:t>
            </a:r>
            <a:r>
              <a:rPr dirty="0" err="1"/>
              <a:t>gast</a:t>
            </a:r>
            <a:r>
              <a:rPr dirty="0"/>
              <a:t>.</a:t>
            </a:r>
          </a:p>
          <a:p>
            <a:pPr marL="397545" indent="-397545" defTabSz="740637">
              <a:spcBef>
                <a:spcPts val="773"/>
              </a:spcBef>
              <a:buFontTx/>
              <a:buAutoNum type="arabicParenR"/>
              <a:defRPr sz="3078"/>
            </a:pPr>
            <a:r>
              <a:rPr dirty="0"/>
              <a:t>De </a:t>
            </a:r>
            <a:r>
              <a:rPr dirty="0" err="1"/>
              <a:t>gladgeschoren</a:t>
            </a:r>
            <a:r>
              <a:rPr lang="nl-BE" dirty="0"/>
              <a:t>-</a:t>
            </a:r>
            <a:r>
              <a:rPr dirty="0"/>
              <a:t>e </a:t>
            </a:r>
            <a:r>
              <a:rPr dirty="0" err="1"/>
              <a:t>verleidde</a:t>
            </a:r>
            <a:r>
              <a:rPr dirty="0"/>
              <a:t> de </a:t>
            </a:r>
            <a:r>
              <a:rPr dirty="0" err="1"/>
              <a:t>Amerikaanse</a:t>
            </a:r>
            <a:r>
              <a:rPr dirty="0"/>
              <a:t> </a:t>
            </a:r>
            <a:r>
              <a:rPr dirty="0" err="1"/>
              <a:t>gast</a:t>
            </a:r>
            <a:r>
              <a:rPr dirty="0"/>
              <a:t>.</a:t>
            </a:r>
          </a:p>
          <a:p>
            <a:pPr marL="0" lvl="1" indent="130190" defTabSz="740637">
              <a:spcBef>
                <a:spcPts val="773"/>
              </a:spcBef>
              <a:buNone/>
              <a:defRPr sz="3078"/>
            </a:pPr>
            <a:r>
              <a:rPr dirty="0"/>
              <a:t>   The well.shaven.one seduced the American visitor</a:t>
            </a:r>
          </a:p>
          <a:p>
            <a:pPr marL="0" lvl="3" indent="390571" defTabSz="740637">
              <a:spcBef>
                <a:spcPts val="773"/>
              </a:spcBef>
              <a:buNone/>
              <a:defRPr sz="3078"/>
            </a:pPr>
            <a:r>
              <a:rPr dirty="0"/>
              <a:t>‘The one who was well-shaven seduced the American visitor.’</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0B63C0-E479-B290-0945-1870BD85428A}"/>
              </a:ext>
            </a:extLst>
          </p:cNvPr>
          <p:cNvSpPr>
            <a:spLocks noGrp="1"/>
          </p:cNvSpPr>
          <p:nvPr>
            <p:ph type="title"/>
          </p:nvPr>
        </p:nvSpPr>
        <p:spPr/>
        <p:txBody>
          <a:bodyPr/>
          <a:lstStyle/>
          <a:p>
            <a:r>
              <a:rPr lang="nl-BE" dirty="0"/>
              <a:t>Conclusion</a:t>
            </a:r>
          </a:p>
        </p:txBody>
      </p:sp>
      <p:sp>
        <p:nvSpPr>
          <p:cNvPr id="3" name="Tijdelijke aanduiding voor inhoud 2">
            <a:extLst>
              <a:ext uri="{FF2B5EF4-FFF2-40B4-BE49-F238E27FC236}">
                <a16:creationId xmlns:a16="http://schemas.microsoft.com/office/drawing/2014/main" id="{19900CFE-B39D-EED1-F446-8C928C0FE93A}"/>
              </a:ext>
            </a:extLst>
          </p:cNvPr>
          <p:cNvSpPr>
            <a:spLocks noGrp="1"/>
          </p:cNvSpPr>
          <p:nvPr>
            <p:ph idx="1"/>
          </p:nvPr>
        </p:nvSpPr>
        <p:spPr>
          <a:xfrm>
            <a:off x="838200" y="2011679"/>
            <a:ext cx="10515600" cy="4165283"/>
          </a:xfrm>
        </p:spPr>
        <p:txBody>
          <a:bodyPr>
            <a:normAutofit/>
          </a:bodyPr>
          <a:lstStyle/>
          <a:p>
            <a:r>
              <a:rPr lang="nl-BE" i="1" dirty="0"/>
              <a:t>-erwijs </a:t>
            </a:r>
            <a:r>
              <a:rPr lang="nl-BE" dirty="0"/>
              <a:t>can realise a proper and noncontiguous subset of the Cinquean </a:t>
            </a:r>
            <a:r>
              <a:rPr lang="nl-BE"/>
              <a:t>adverbial projections, hence the question whether other suffixes are equivalent is imprecise</a:t>
            </a:r>
            <a:endParaRPr lang="nl-BE" dirty="0"/>
          </a:p>
          <a:p>
            <a:r>
              <a:rPr lang="nl-BE" i="1" dirty="0"/>
              <a:t>-erwijs </a:t>
            </a:r>
            <a:r>
              <a:rPr lang="nl-BE" dirty="0"/>
              <a:t>does not merge with true present participles, but only with adjectives</a:t>
            </a:r>
          </a:p>
          <a:p>
            <a:r>
              <a:rPr lang="nl-BE" i="1" dirty="0"/>
              <a:t>-erwijs </a:t>
            </a:r>
            <a:r>
              <a:rPr lang="nl-BE" dirty="0"/>
              <a:t>adverbs are not synonymous with present participles</a:t>
            </a:r>
          </a:p>
          <a:p>
            <a:pPr marL="0" indent="0">
              <a:buNone/>
            </a:pPr>
            <a:endParaRPr lang="nl-BE" dirty="0"/>
          </a:p>
        </p:txBody>
      </p:sp>
    </p:spTree>
    <p:extLst>
      <p:ext uri="{BB962C8B-B14F-4D97-AF65-F5344CB8AC3E}">
        <p14:creationId xmlns:p14="http://schemas.microsoft.com/office/powerpoint/2010/main" val="2495474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F51FE4-6175-8260-4276-7616B2184B9C}"/>
              </a:ext>
            </a:extLst>
          </p:cNvPr>
          <p:cNvSpPr>
            <a:spLocks noGrp="1"/>
          </p:cNvSpPr>
          <p:nvPr>
            <p:ph type="title"/>
          </p:nvPr>
        </p:nvSpPr>
        <p:spPr/>
        <p:txBody>
          <a:bodyPr/>
          <a:lstStyle/>
          <a:p>
            <a:r>
              <a:rPr lang="nl-BE" dirty="0"/>
              <a:t>The Cinque hierarchy</a:t>
            </a:r>
          </a:p>
        </p:txBody>
      </p:sp>
      <p:pic>
        <p:nvPicPr>
          <p:cNvPr id="5" name="Tijdelijke aanduiding voor inhoud 4" descr="Afbeelding met tekst&#10;&#10;Automatisch gegenereerde beschrijving">
            <a:extLst>
              <a:ext uri="{FF2B5EF4-FFF2-40B4-BE49-F238E27FC236}">
                <a16:creationId xmlns:a16="http://schemas.microsoft.com/office/drawing/2014/main" id="{D2BB9C43-E673-FEAF-B2E2-897117D320E8}"/>
              </a:ext>
            </a:extLst>
          </p:cNvPr>
          <p:cNvPicPr>
            <a:picLocks noGrp="1" noChangeAspect="1"/>
          </p:cNvPicPr>
          <p:nvPr>
            <p:ph idx="1"/>
          </p:nvPr>
        </p:nvPicPr>
        <p:blipFill>
          <a:blip r:embed="rId2"/>
          <a:stretch>
            <a:fillRect/>
          </a:stretch>
        </p:blipFill>
        <p:spPr>
          <a:xfrm>
            <a:off x="1073150" y="2058194"/>
            <a:ext cx="10045700" cy="3886200"/>
          </a:xfrm>
        </p:spPr>
      </p:pic>
    </p:spTree>
    <p:extLst>
      <p:ext uri="{BB962C8B-B14F-4D97-AF65-F5344CB8AC3E}">
        <p14:creationId xmlns:p14="http://schemas.microsoft.com/office/powerpoint/2010/main" val="1489997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 4">
            <a:extLst>
              <a:ext uri="{FF2B5EF4-FFF2-40B4-BE49-F238E27FC236}">
                <a16:creationId xmlns:a16="http://schemas.microsoft.com/office/drawing/2014/main" id="{79FF2F11-6CC1-4D05-3A24-F7B4D3E58916}"/>
              </a:ext>
            </a:extLst>
          </p:cNvPr>
          <p:cNvGraphicFramePr>
            <a:graphicFrameLocks noGrp="1"/>
          </p:cNvGraphicFramePr>
          <p:nvPr>
            <p:ph idx="1"/>
            <p:extLst>
              <p:ext uri="{D42A27DB-BD31-4B8C-83A1-F6EECF244321}">
                <p14:modId xmlns:p14="http://schemas.microsoft.com/office/powerpoint/2010/main" val="828808043"/>
              </p:ext>
            </p:extLst>
          </p:nvPr>
        </p:nvGraphicFramePr>
        <p:xfrm>
          <a:off x="3246736" y="167069"/>
          <a:ext cx="5310523" cy="6628736"/>
        </p:xfrm>
        <a:graphic>
          <a:graphicData uri="http://schemas.openxmlformats.org/drawingml/2006/table">
            <a:tbl>
              <a:tblPr firstRow="1" bandRow="1">
                <a:tableStyleId>{9D7B26C5-4107-4FEC-AEDC-1716B250A1EF}</a:tableStyleId>
              </a:tblPr>
              <a:tblGrid>
                <a:gridCol w="1974550">
                  <a:extLst>
                    <a:ext uri="{9D8B030D-6E8A-4147-A177-3AD203B41FA5}">
                      <a16:colId xmlns:a16="http://schemas.microsoft.com/office/drawing/2014/main" val="25198019"/>
                    </a:ext>
                  </a:extLst>
                </a:gridCol>
                <a:gridCol w="1156654">
                  <a:extLst>
                    <a:ext uri="{9D8B030D-6E8A-4147-A177-3AD203B41FA5}">
                      <a16:colId xmlns:a16="http://schemas.microsoft.com/office/drawing/2014/main" val="2888464916"/>
                    </a:ext>
                  </a:extLst>
                </a:gridCol>
                <a:gridCol w="1028700">
                  <a:extLst>
                    <a:ext uri="{9D8B030D-6E8A-4147-A177-3AD203B41FA5}">
                      <a16:colId xmlns:a16="http://schemas.microsoft.com/office/drawing/2014/main" val="3868192874"/>
                    </a:ext>
                  </a:extLst>
                </a:gridCol>
                <a:gridCol w="1150619">
                  <a:extLst>
                    <a:ext uri="{9D8B030D-6E8A-4147-A177-3AD203B41FA5}">
                      <a16:colId xmlns:a16="http://schemas.microsoft.com/office/drawing/2014/main" val="2235480405"/>
                    </a:ext>
                  </a:extLst>
                </a:gridCol>
              </a:tblGrid>
              <a:tr h="0">
                <a:tc>
                  <a:txBody>
                    <a:bodyPr/>
                    <a:lstStyle/>
                    <a:p>
                      <a:r>
                        <a:rPr lang="nl-BE" sz="1100" b="1" dirty="0">
                          <a:effectLst/>
                          <a:latin typeface="+mn-lt"/>
                        </a:rPr>
                        <a:t>Cinque Type</a:t>
                      </a:r>
                    </a:p>
                  </a:txBody>
                  <a:tcPr marL="38100" marR="38100" marT="38100" marB="38100"/>
                </a:tc>
                <a:tc>
                  <a:txBody>
                    <a:bodyPr/>
                    <a:lstStyle/>
                    <a:p>
                      <a:r>
                        <a:rPr lang="nl-BE" sz="1100" b="0" dirty="0">
                          <a:effectLst/>
                          <a:latin typeface="+mn-lt"/>
                        </a:rPr>
                        <a:t>English</a:t>
                      </a:r>
                    </a:p>
                  </a:txBody>
                  <a:tcPr marL="38100" marR="38100" marT="38100" marB="38100"/>
                </a:tc>
                <a:tc>
                  <a:txBody>
                    <a:bodyPr/>
                    <a:lstStyle/>
                    <a:p>
                      <a:pPr algn="ctr"/>
                      <a:r>
                        <a:rPr lang="nl-BE" sz="1100" i="1" dirty="0">
                          <a:effectLst/>
                          <a:latin typeface="+mn-lt"/>
                        </a:rPr>
                        <a:t>-erwijs </a:t>
                      </a:r>
                      <a:r>
                        <a:rPr lang="nl-BE" sz="1100" i="0" dirty="0">
                          <a:effectLst/>
                          <a:latin typeface="+mn-lt"/>
                        </a:rPr>
                        <a:t>(Dutch)</a:t>
                      </a:r>
                    </a:p>
                  </a:txBody>
                  <a:tcPr marL="38100" marR="38100" marT="38100" marB="38100"/>
                </a:tc>
                <a:tc>
                  <a:txBody>
                    <a:bodyPr/>
                    <a:lstStyle/>
                    <a:p>
                      <a:pPr algn="ctr"/>
                      <a:r>
                        <a:rPr lang="nl-BE" sz="1100" i="1" dirty="0">
                          <a:effectLst/>
                          <a:latin typeface="+mn-lt"/>
                        </a:rPr>
                        <a:t>-erwijze </a:t>
                      </a:r>
                      <a:r>
                        <a:rPr lang="nl-BE" sz="1100" dirty="0">
                          <a:effectLst/>
                          <a:latin typeface="+mn-lt"/>
                        </a:rPr>
                        <a:t>(Dutch</a:t>
                      </a:r>
                      <a:r>
                        <a:rPr lang="nl-BE" sz="1100" dirty="0"/>
                        <a:t>☨)</a:t>
                      </a:r>
                      <a:endParaRPr lang="nl-BE" sz="1100" dirty="0">
                        <a:effectLst/>
                        <a:latin typeface="+mn-lt"/>
                      </a:endParaRPr>
                    </a:p>
                  </a:txBody>
                  <a:tcPr marL="38100" marR="38100" marT="38100" marB="38100"/>
                </a:tc>
                <a:extLst>
                  <a:ext uri="{0D108BD9-81ED-4DB2-BD59-A6C34878D82A}">
                    <a16:rowId xmlns:a16="http://schemas.microsoft.com/office/drawing/2014/main" val="37480899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BE" sz="1100" b="1" dirty="0">
                          <a:solidFill>
                            <a:schemeClr val="tx1"/>
                          </a:solidFill>
                          <a:effectLst/>
                          <a:latin typeface="+mn-lt"/>
                        </a:rPr>
                        <a:t>Mood.speechAct</a:t>
                      </a:r>
                      <a:endParaRPr lang="nl-BE" sz="1100" dirty="0">
                        <a:solidFill>
                          <a:schemeClr val="tx1"/>
                        </a:solidFill>
                        <a:effectLst/>
                        <a:latin typeface="+mn-lt"/>
                      </a:endParaRPr>
                    </a:p>
                  </a:txBody>
                  <a:tcPr marL="38100" marR="38100" marT="38100" marB="38100"/>
                </a:tc>
                <a:tc>
                  <a:txBody>
                    <a:bodyPr/>
                    <a:lstStyle/>
                    <a:p>
                      <a:r>
                        <a:rPr lang="nl-BE" sz="1100" b="0" dirty="0">
                          <a:solidFill>
                            <a:srgbClr val="000000"/>
                          </a:solidFill>
                          <a:effectLst/>
                          <a:latin typeface="+mn-lt"/>
                        </a:rPr>
                        <a:t>frankly</a:t>
                      </a:r>
                      <a:endParaRPr lang="nl-BE" sz="1100" dirty="0">
                        <a:effectLst/>
                        <a:latin typeface="+mn-lt"/>
                      </a:endParaRPr>
                    </a:p>
                  </a:txBody>
                  <a:tcPr marL="38100" marR="38100" marT="38100" marB="3810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BE" sz="1100" dirty="0"/>
                        <a:t>✗</a:t>
                      </a:r>
                    </a:p>
                  </a:txBody>
                  <a:tcPr marL="38100" marR="38100" marT="38100" marB="3810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BE" sz="1100" dirty="0"/>
                        <a:t>✗</a:t>
                      </a:r>
                    </a:p>
                  </a:txBody>
                  <a:tcPr marL="38100" marR="38100" marT="38100" marB="38100"/>
                </a:tc>
                <a:extLst>
                  <a:ext uri="{0D108BD9-81ED-4DB2-BD59-A6C34878D82A}">
                    <a16:rowId xmlns:a16="http://schemas.microsoft.com/office/drawing/2014/main" val="2974946969"/>
                  </a:ext>
                </a:extLst>
              </a:tr>
              <a:tr h="0">
                <a:tc>
                  <a:txBody>
                    <a:bodyPr/>
                    <a:lstStyle/>
                    <a:p>
                      <a:r>
                        <a:rPr lang="nl-BE" sz="1100" b="1" dirty="0">
                          <a:solidFill>
                            <a:schemeClr val="tx1"/>
                          </a:solidFill>
                          <a:effectLst/>
                          <a:latin typeface="+mn-lt"/>
                        </a:rPr>
                        <a:t>Mood.evaluative</a:t>
                      </a:r>
                      <a:endParaRPr lang="nl-BE" sz="1100" dirty="0">
                        <a:solidFill>
                          <a:schemeClr val="tx1"/>
                        </a:solidFill>
                        <a:effectLst/>
                        <a:latin typeface="+mn-lt"/>
                      </a:endParaRPr>
                    </a:p>
                  </a:txBody>
                  <a:tcPr marL="38100" marR="38100" marT="38100" marB="38100"/>
                </a:tc>
                <a:tc>
                  <a:txBody>
                    <a:bodyPr/>
                    <a:lstStyle/>
                    <a:p>
                      <a:r>
                        <a:rPr lang="nl-BE" sz="1100" dirty="0">
                          <a:solidFill>
                            <a:srgbClr val="000000"/>
                          </a:solidFill>
                          <a:effectLst/>
                          <a:latin typeface="+mn-lt"/>
                        </a:rPr>
                        <a:t>fortunately</a:t>
                      </a:r>
                      <a:endParaRPr lang="nl-BE" sz="1100" dirty="0">
                        <a:effectLst/>
                        <a:latin typeface="+mn-lt"/>
                      </a:endParaRPr>
                    </a:p>
                  </a:txBody>
                  <a:tcPr marL="38100" marR="38100" marT="38100" marB="38100"/>
                </a:tc>
                <a:tc>
                  <a:txBody>
                    <a:bodyPr/>
                    <a:lstStyle/>
                    <a:p>
                      <a:pPr algn="ctr"/>
                      <a:r>
                        <a:rPr lang="nl-BE" sz="1100" dirty="0">
                          <a:solidFill>
                            <a:srgbClr val="000000"/>
                          </a:solidFill>
                          <a:effectLst/>
                          <a:latin typeface="+mn-lt"/>
                        </a:rPr>
                        <a:t>✓</a:t>
                      </a:r>
                      <a:endParaRPr lang="nl-BE" sz="1100" dirty="0">
                        <a:effectLst/>
                        <a:latin typeface="+mn-lt"/>
                      </a:endParaRPr>
                    </a:p>
                  </a:txBody>
                  <a:tcPr marL="38100" marR="38100" marT="38100" marB="38100">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BE" sz="1100" dirty="0"/>
                        <a:t>✗</a:t>
                      </a:r>
                    </a:p>
                  </a:txBody>
                  <a:tcPr marL="38100" marR="38100" marT="38100" marB="38100"/>
                </a:tc>
                <a:extLst>
                  <a:ext uri="{0D108BD9-81ED-4DB2-BD59-A6C34878D82A}">
                    <a16:rowId xmlns:a16="http://schemas.microsoft.com/office/drawing/2014/main" val="993145074"/>
                  </a:ext>
                </a:extLst>
              </a:tr>
              <a:tr h="223046">
                <a:tc>
                  <a:txBody>
                    <a:bodyPr/>
                    <a:lstStyle/>
                    <a:p>
                      <a:r>
                        <a:rPr lang="nl-BE" sz="1100" b="1">
                          <a:solidFill>
                            <a:schemeClr val="tx1"/>
                          </a:solidFill>
                          <a:effectLst/>
                          <a:latin typeface="+mn-lt"/>
                        </a:rPr>
                        <a:t>Mood.evidential</a:t>
                      </a:r>
                      <a:endParaRPr lang="nl-BE" sz="1100">
                        <a:solidFill>
                          <a:schemeClr val="tx1"/>
                        </a:solidFill>
                        <a:effectLst/>
                        <a:latin typeface="+mn-lt"/>
                      </a:endParaRPr>
                    </a:p>
                  </a:txBody>
                  <a:tcPr marL="38100" marR="38100" marT="38100" marB="38100"/>
                </a:tc>
                <a:tc>
                  <a:txBody>
                    <a:bodyPr/>
                    <a:lstStyle/>
                    <a:p>
                      <a:r>
                        <a:rPr lang="nl-BE" sz="1100">
                          <a:solidFill>
                            <a:srgbClr val="000000"/>
                          </a:solidFill>
                          <a:effectLst/>
                          <a:latin typeface="+mn-lt"/>
                        </a:rPr>
                        <a:t>allegedly</a:t>
                      </a:r>
                      <a:endParaRPr lang="nl-BE" sz="1100">
                        <a:effectLst/>
                        <a:latin typeface="+mn-lt"/>
                      </a:endParaRPr>
                    </a:p>
                  </a:txBody>
                  <a:tcPr marL="38100" marR="38100" marT="38100" marB="38100"/>
                </a:tc>
                <a:tc>
                  <a:txBody>
                    <a:bodyPr/>
                    <a:lstStyle/>
                    <a:p>
                      <a:pPr algn="ctr"/>
                      <a:r>
                        <a:rPr lang="nl-BE" sz="1100" dirty="0"/>
                        <a:t>✗</a:t>
                      </a:r>
                    </a:p>
                  </a:txBody>
                  <a:tcPr marL="38100" marR="38100" marT="38100" marB="38100"/>
                </a:tc>
                <a:tc>
                  <a:txBody>
                    <a:bodyPr/>
                    <a:lstStyle/>
                    <a:p>
                      <a:pPr algn="ctr"/>
                      <a:r>
                        <a:rPr lang="nl-BE" sz="1100" dirty="0">
                          <a:solidFill>
                            <a:srgbClr val="000000"/>
                          </a:solidFill>
                          <a:effectLst/>
                          <a:latin typeface="+mn-lt"/>
                        </a:rPr>
                        <a:t>✓</a:t>
                      </a:r>
                      <a:endParaRPr lang="nl-BE" sz="1100" dirty="0">
                        <a:effectLst/>
                        <a:latin typeface="+mn-lt"/>
                      </a:endParaRPr>
                    </a:p>
                  </a:txBody>
                  <a:tcPr marL="38100" marR="38100" marT="38100" marB="38100">
                    <a:solidFill>
                      <a:schemeClr val="accent6">
                        <a:lumMod val="40000"/>
                        <a:lumOff val="60000"/>
                      </a:schemeClr>
                    </a:solidFill>
                  </a:tcPr>
                </a:tc>
                <a:extLst>
                  <a:ext uri="{0D108BD9-81ED-4DB2-BD59-A6C34878D82A}">
                    <a16:rowId xmlns:a16="http://schemas.microsoft.com/office/drawing/2014/main" val="4247864486"/>
                  </a:ext>
                </a:extLst>
              </a:tr>
              <a:tr h="166679">
                <a:tc>
                  <a:txBody>
                    <a:bodyPr/>
                    <a:lstStyle/>
                    <a:p>
                      <a:r>
                        <a:rPr lang="nl-BE" sz="1100" b="1">
                          <a:solidFill>
                            <a:schemeClr val="tx1"/>
                          </a:solidFill>
                          <a:effectLst/>
                          <a:latin typeface="+mn-lt"/>
                        </a:rPr>
                        <a:t>Mood.epistemic</a:t>
                      </a:r>
                      <a:endParaRPr lang="nl-BE" sz="1100">
                        <a:solidFill>
                          <a:schemeClr val="tx1"/>
                        </a:solidFill>
                        <a:effectLst/>
                        <a:latin typeface="+mn-lt"/>
                      </a:endParaRPr>
                    </a:p>
                  </a:txBody>
                  <a:tcPr marL="38100" marR="38100" marT="38100" marB="38100"/>
                </a:tc>
                <a:tc>
                  <a:txBody>
                    <a:bodyPr/>
                    <a:lstStyle/>
                    <a:p>
                      <a:r>
                        <a:rPr lang="nl-BE" sz="1100" dirty="0">
                          <a:solidFill>
                            <a:srgbClr val="000000"/>
                          </a:solidFill>
                          <a:effectLst/>
                          <a:latin typeface="+mn-lt"/>
                        </a:rPr>
                        <a:t>probably</a:t>
                      </a:r>
                      <a:endParaRPr lang="nl-BE" sz="1100" dirty="0">
                        <a:effectLst/>
                        <a:latin typeface="+mn-lt"/>
                      </a:endParaRPr>
                    </a:p>
                  </a:txBody>
                  <a:tcPr marL="38100" marR="38100" marT="38100" marB="38100"/>
                </a:tc>
                <a:tc>
                  <a:txBody>
                    <a:bodyPr/>
                    <a:lstStyle/>
                    <a:p>
                      <a:pPr algn="ctr"/>
                      <a:r>
                        <a:rPr lang="nl-BE" sz="1100" dirty="0"/>
                        <a:t>✗</a:t>
                      </a:r>
                    </a:p>
                  </a:txBody>
                  <a:tcPr marL="38100" marR="38100" marT="38100" marB="38100"/>
                </a:tc>
                <a:tc>
                  <a:txBody>
                    <a:bodyPr/>
                    <a:lstStyle/>
                    <a:p>
                      <a:pPr algn="ctr"/>
                      <a:r>
                        <a:rPr lang="nl-BE" sz="1100" dirty="0">
                          <a:solidFill>
                            <a:srgbClr val="000000"/>
                          </a:solidFill>
                          <a:effectLst/>
                          <a:latin typeface="+mn-lt"/>
                        </a:rPr>
                        <a:t>✓</a:t>
                      </a:r>
                      <a:endParaRPr lang="nl-BE" sz="1100" dirty="0">
                        <a:effectLst/>
                        <a:latin typeface="+mn-lt"/>
                      </a:endParaRPr>
                    </a:p>
                  </a:txBody>
                  <a:tcPr marL="38100" marR="38100" marT="38100" marB="38100">
                    <a:solidFill>
                      <a:schemeClr val="accent6">
                        <a:lumMod val="40000"/>
                        <a:lumOff val="60000"/>
                      </a:schemeClr>
                    </a:solidFill>
                  </a:tcPr>
                </a:tc>
                <a:extLst>
                  <a:ext uri="{0D108BD9-81ED-4DB2-BD59-A6C34878D82A}">
                    <a16:rowId xmlns:a16="http://schemas.microsoft.com/office/drawing/2014/main" val="67383367"/>
                  </a:ext>
                </a:extLst>
              </a:tr>
              <a:tr h="110312">
                <a:tc>
                  <a:txBody>
                    <a:bodyPr/>
                    <a:lstStyle/>
                    <a:p>
                      <a:r>
                        <a:rPr lang="nl-BE" sz="1100" b="1" dirty="0">
                          <a:solidFill>
                            <a:schemeClr val="tx1"/>
                          </a:solidFill>
                          <a:effectLst/>
                          <a:latin typeface="+mn-lt"/>
                        </a:rPr>
                        <a:t>T.past</a:t>
                      </a:r>
                      <a:endParaRPr lang="nl-BE" sz="1100" dirty="0">
                        <a:solidFill>
                          <a:schemeClr val="tx1"/>
                        </a:solidFill>
                        <a:effectLst/>
                        <a:latin typeface="+mn-lt"/>
                      </a:endParaRPr>
                    </a:p>
                  </a:txBody>
                  <a:tcPr marL="38100" marR="38100" marT="38100" marB="38100"/>
                </a:tc>
                <a:tc>
                  <a:txBody>
                    <a:bodyPr/>
                    <a:lstStyle/>
                    <a:p>
                      <a:r>
                        <a:rPr lang="nl-BE" sz="1100">
                          <a:solidFill>
                            <a:srgbClr val="000000"/>
                          </a:solidFill>
                          <a:effectLst/>
                          <a:latin typeface="+mn-lt"/>
                        </a:rPr>
                        <a:t>once</a:t>
                      </a:r>
                      <a:endParaRPr lang="nl-BE" sz="1100">
                        <a:effectLst/>
                        <a:latin typeface="+mn-lt"/>
                      </a:endParaRPr>
                    </a:p>
                  </a:txBody>
                  <a:tcPr marL="38100" marR="38100" marT="38100" marB="38100"/>
                </a:tc>
                <a:tc>
                  <a:txBody>
                    <a:bodyPr/>
                    <a:lstStyle/>
                    <a:p>
                      <a:pPr algn="ctr"/>
                      <a:r>
                        <a:rPr lang="nl-BE" sz="1100" dirty="0"/>
                        <a:t>✗</a:t>
                      </a:r>
                    </a:p>
                  </a:txBody>
                  <a:tcPr marL="38100" marR="38100" marT="38100" marB="38100"/>
                </a:tc>
                <a:tc>
                  <a:txBody>
                    <a:bodyPr/>
                    <a:lstStyle/>
                    <a:p>
                      <a:pPr algn="ctr"/>
                      <a:r>
                        <a:rPr lang="nl-BE" sz="1100" dirty="0"/>
                        <a:t>✗</a:t>
                      </a:r>
                    </a:p>
                  </a:txBody>
                  <a:tcPr marL="38100" marR="38100" marT="38100" marB="38100"/>
                </a:tc>
                <a:extLst>
                  <a:ext uri="{0D108BD9-81ED-4DB2-BD59-A6C34878D82A}">
                    <a16:rowId xmlns:a16="http://schemas.microsoft.com/office/drawing/2014/main" val="2107498652"/>
                  </a:ext>
                </a:extLst>
              </a:tr>
              <a:tr h="0">
                <a:tc>
                  <a:txBody>
                    <a:bodyPr/>
                    <a:lstStyle/>
                    <a:p>
                      <a:r>
                        <a:rPr lang="nl-BE" sz="1100" b="1">
                          <a:solidFill>
                            <a:schemeClr val="tx1"/>
                          </a:solidFill>
                          <a:effectLst/>
                          <a:latin typeface="+mn-lt"/>
                        </a:rPr>
                        <a:t>T.future</a:t>
                      </a:r>
                      <a:endParaRPr lang="nl-BE" sz="1100">
                        <a:solidFill>
                          <a:schemeClr val="tx1"/>
                        </a:solidFill>
                        <a:effectLst/>
                        <a:latin typeface="+mn-lt"/>
                      </a:endParaRPr>
                    </a:p>
                  </a:txBody>
                  <a:tcPr marL="38100" marR="38100" marT="38100" marB="38100"/>
                </a:tc>
                <a:tc>
                  <a:txBody>
                    <a:bodyPr/>
                    <a:lstStyle/>
                    <a:p>
                      <a:r>
                        <a:rPr lang="nl-BE" sz="1100">
                          <a:solidFill>
                            <a:srgbClr val="000000"/>
                          </a:solidFill>
                          <a:effectLst/>
                          <a:latin typeface="+mn-lt"/>
                        </a:rPr>
                        <a:t>then</a:t>
                      </a:r>
                      <a:endParaRPr lang="nl-BE" sz="1100">
                        <a:effectLst/>
                        <a:latin typeface="+mn-lt"/>
                      </a:endParaRPr>
                    </a:p>
                  </a:txBody>
                  <a:tcPr marL="38100" marR="38100" marT="38100" marB="38100"/>
                </a:tc>
                <a:tc>
                  <a:txBody>
                    <a:bodyPr/>
                    <a:lstStyle/>
                    <a:p>
                      <a:pPr algn="ctr"/>
                      <a:r>
                        <a:rPr lang="nl-BE" sz="1100" dirty="0"/>
                        <a:t>✗</a:t>
                      </a:r>
                    </a:p>
                  </a:txBody>
                  <a:tcPr marL="38100" marR="38100" marT="38100" marB="38100"/>
                </a:tc>
                <a:tc>
                  <a:txBody>
                    <a:bodyPr/>
                    <a:lstStyle/>
                    <a:p>
                      <a:pPr algn="ctr"/>
                      <a:r>
                        <a:rPr lang="nl-BE" sz="1100" dirty="0"/>
                        <a:t>✗</a:t>
                      </a:r>
                    </a:p>
                  </a:txBody>
                  <a:tcPr marL="38100" marR="38100" marT="38100" marB="38100"/>
                </a:tc>
                <a:extLst>
                  <a:ext uri="{0D108BD9-81ED-4DB2-BD59-A6C34878D82A}">
                    <a16:rowId xmlns:a16="http://schemas.microsoft.com/office/drawing/2014/main" val="1872950756"/>
                  </a:ext>
                </a:extLst>
              </a:tr>
              <a:tr h="0">
                <a:tc>
                  <a:txBody>
                    <a:bodyPr/>
                    <a:lstStyle/>
                    <a:p>
                      <a:r>
                        <a:rPr lang="nl-BE" sz="1100" b="1">
                          <a:solidFill>
                            <a:schemeClr val="tx1"/>
                          </a:solidFill>
                          <a:effectLst/>
                          <a:latin typeface="+mn-lt"/>
                        </a:rPr>
                        <a:t>Mood.irrealis</a:t>
                      </a:r>
                      <a:endParaRPr lang="nl-BE" sz="1100">
                        <a:solidFill>
                          <a:schemeClr val="tx1"/>
                        </a:solidFill>
                        <a:effectLst/>
                        <a:latin typeface="+mn-lt"/>
                      </a:endParaRPr>
                    </a:p>
                  </a:txBody>
                  <a:tcPr marL="38100" marR="38100" marT="38100" marB="38100"/>
                </a:tc>
                <a:tc>
                  <a:txBody>
                    <a:bodyPr/>
                    <a:lstStyle/>
                    <a:p>
                      <a:r>
                        <a:rPr lang="nl-BE" sz="1100">
                          <a:solidFill>
                            <a:srgbClr val="000000"/>
                          </a:solidFill>
                          <a:effectLst/>
                          <a:latin typeface="+mn-lt"/>
                        </a:rPr>
                        <a:t>perhaps</a:t>
                      </a:r>
                      <a:endParaRPr lang="nl-BE" sz="1100">
                        <a:effectLst/>
                        <a:latin typeface="+mn-lt"/>
                      </a:endParaRPr>
                    </a:p>
                  </a:txBody>
                  <a:tcPr marL="38100" marR="38100" marT="38100" marB="38100"/>
                </a:tc>
                <a:tc>
                  <a:txBody>
                    <a:bodyPr/>
                    <a:lstStyle/>
                    <a:p>
                      <a:pPr algn="ctr"/>
                      <a:r>
                        <a:rPr lang="nl-BE" sz="1100" dirty="0"/>
                        <a:t>✗</a:t>
                      </a:r>
                    </a:p>
                  </a:txBody>
                  <a:tcPr marL="38100" marR="38100" marT="38100" marB="38100"/>
                </a:tc>
                <a:tc>
                  <a:txBody>
                    <a:bodyPr/>
                    <a:lstStyle/>
                    <a:p>
                      <a:pPr algn="ctr"/>
                      <a:r>
                        <a:rPr lang="nl-BE" sz="1100" dirty="0"/>
                        <a:t>✗</a:t>
                      </a:r>
                    </a:p>
                  </a:txBody>
                  <a:tcPr marL="38100" marR="38100" marT="38100" marB="38100"/>
                </a:tc>
                <a:extLst>
                  <a:ext uri="{0D108BD9-81ED-4DB2-BD59-A6C34878D82A}">
                    <a16:rowId xmlns:a16="http://schemas.microsoft.com/office/drawing/2014/main" val="922931293"/>
                  </a:ext>
                </a:extLst>
              </a:tr>
              <a:tr h="107305">
                <a:tc>
                  <a:txBody>
                    <a:bodyPr/>
                    <a:lstStyle/>
                    <a:p>
                      <a:r>
                        <a:rPr lang="nl-BE" sz="1100" b="1">
                          <a:solidFill>
                            <a:schemeClr val="tx1"/>
                          </a:solidFill>
                          <a:effectLst/>
                          <a:latin typeface="+mn-lt"/>
                        </a:rPr>
                        <a:t>Mod.necessity</a:t>
                      </a:r>
                      <a:endParaRPr lang="nl-BE" sz="1100">
                        <a:solidFill>
                          <a:schemeClr val="tx1"/>
                        </a:solidFill>
                        <a:effectLst/>
                        <a:latin typeface="+mn-lt"/>
                      </a:endParaRPr>
                    </a:p>
                  </a:txBody>
                  <a:tcPr marL="38100" marR="38100" marT="38100" marB="38100"/>
                </a:tc>
                <a:tc>
                  <a:txBody>
                    <a:bodyPr/>
                    <a:lstStyle/>
                    <a:p>
                      <a:r>
                        <a:rPr lang="nl-BE" sz="1100">
                          <a:solidFill>
                            <a:srgbClr val="000000"/>
                          </a:solidFill>
                          <a:effectLst/>
                          <a:latin typeface="+mn-lt"/>
                        </a:rPr>
                        <a:t>necessarily</a:t>
                      </a:r>
                      <a:endParaRPr lang="nl-BE" sz="1100">
                        <a:effectLst/>
                        <a:latin typeface="+mn-lt"/>
                      </a:endParaRPr>
                    </a:p>
                  </a:txBody>
                  <a:tcPr marL="38100" marR="38100" marT="38100" marB="38100"/>
                </a:tc>
                <a:tc>
                  <a:txBody>
                    <a:bodyPr/>
                    <a:lstStyle/>
                    <a:p>
                      <a:pPr algn="ctr"/>
                      <a:r>
                        <a:rPr lang="nl-BE" sz="1100" dirty="0">
                          <a:solidFill>
                            <a:srgbClr val="000000"/>
                          </a:solidFill>
                          <a:effectLst/>
                          <a:latin typeface="+mn-lt"/>
                        </a:rPr>
                        <a:t>✓</a:t>
                      </a:r>
                      <a:endParaRPr lang="nl-BE" sz="1100" dirty="0">
                        <a:effectLst/>
                        <a:latin typeface="+mn-lt"/>
                      </a:endParaRPr>
                    </a:p>
                  </a:txBody>
                  <a:tcPr marL="38100" marR="38100" marT="38100" marB="38100">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BE" sz="1100" dirty="0">
                          <a:solidFill>
                            <a:srgbClr val="000000"/>
                          </a:solidFill>
                          <a:effectLst/>
                          <a:latin typeface="+mn-lt"/>
                        </a:rPr>
                        <a:t>✓?</a:t>
                      </a:r>
                      <a:endParaRPr lang="nl-BE" sz="1100" dirty="0">
                        <a:effectLst/>
                        <a:latin typeface="+mn-lt"/>
                      </a:endParaRPr>
                    </a:p>
                  </a:txBody>
                  <a:tcPr marL="38100" marR="38100" marT="38100" marB="38100">
                    <a:solidFill>
                      <a:schemeClr val="accent6">
                        <a:lumMod val="40000"/>
                        <a:lumOff val="60000"/>
                      </a:schemeClr>
                    </a:solidFill>
                  </a:tcPr>
                </a:tc>
                <a:extLst>
                  <a:ext uri="{0D108BD9-81ED-4DB2-BD59-A6C34878D82A}">
                    <a16:rowId xmlns:a16="http://schemas.microsoft.com/office/drawing/2014/main" val="2220122246"/>
                  </a:ext>
                </a:extLst>
              </a:tr>
              <a:tr h="149792">
                <a:tc>
                  <a:txBody>
                    <a:bodyPr/>
                    <a:lstStyle/>
                    <a:p>
                      <a:r>
                        <a:rPr lang="nl-BE" sz="1100" b="1">
                          <a:solidFill>
                            <a:schemeClr val="tx1"/>
                          </a:solidFill>
                          <a:effectLst/>
                          <a:latin typeface="+mn-lt"/>
                        </a:rPr>
                        <a:t>Mod.possibility</a:t>
                      </a:r>
                      <a:endParaRPr lang="nl-BE" sz="1100">
                        <a:solidFill>
                          <a:schemeClr val="tx1"/>
                        </a:solidFill>
                        <a:effectLst/>
                        <a:latin typeface="+mn-lt"/>
                      </a:endParaRPr>
                    </a:p>
                  </a:txBody>
                  <a:tcPr marL="38100" marR="38100" marT="38100" marB="38100"/>
                </a:tc>
                <a:tc>
                  <a:txBody>
                    <a:bodyPr/>
                    <a:lstStyle/>
                    <a:p>
                      <a:r>
                        <a:rPr lang="nl-BE" sz="1100">
                          <a:solidFill>
                            <a:srgbClr val="000000"/>
                          </a:solidFill>
                          <a:effectLst/>
                          <a:latin typeface="+mn-lt"/>
                        </a:rPr>
                        <a:t>possibly</a:t>
                      </a:r>
                      <a:endParaRPr lang="nl-BE" sz="1100">
                        <a:effectLst/>
                        <a:latin typeface="+mn-lt"/>
                      </a:endParaRPr>
                    </a:p>
                  </a:txBody>
                  <a:tcPr marL="38100" marR="38100" marT="38100" marB="38100"/>
                </a:tc>
                <a:tc>
                  <a:txBody>
                    <a:bodyPr/>
                    <a:lstStyle/>
                    <a:p>
                      <a:pPr algn="ctr"/>
                      <a:r>
                        <a:rPr lang="nl-BE" sz="1100" dirty="0">
                          <a:solidFill>
                            <a:srgbClr val="000000"/>
                          </a:solidFill>
                          <a:effectLst/>
                          <a:latin typeface="+mn-lt"/>
                        </a:rPr>
                        <a:t>✓</a:t>
                      </a:r>
                      <a:endParaRPr lang="nl-BE" sz="1100" dirty="0">
                        <a:effectLst/>
                        <a:latin typeface="+mn-lt"/>
                      </a:endParaRPr>
                    </a:p>
                  </a:txBody>
                  <a:tcPr marL="38100" marR="38100" marT="38100" marB="38100">
                    <a:solidFill>
                      <a:schemeClr val="accent6">
                        <a:lumMod val="40000"/>
                        <a:lumOff val="60000"/>
                      </a:schemeClr>
                    </a:solidFill>
                  </a:tcPr>
                </a:tc>
                <a:tc>
                  <a:txBody>
                    <a:bodyPr/>
                    <a:lstStyle/>
                    <a:p>
                      <a:pPr algn="ctr"/>
                      <a:r>
                        <a:rPr lang="nl-BE" sz="1100" dirty="0">
                          <a:solidFill>
                            <a:srgbClr val="000000"/>
                          </a:solidFill>
                          <a:effectLst/>
                          <a:latin typeface="+mn-lt"/>
                        </a:rPr>
                        <a:t>✓</a:t>
                      </a:r>
                      <a:endParaRPr lang="nl-BE" sz="1100" dirty="0">
                        <a:effectLst/>
                        <a:latin typeface="+mn-lt"/>
                      </a:endParaRPr>
                    </a:p>
                  </a:txBody>
                  <a:tcPr marL="38100" marR="38100" marT="38100" marB="38100">
                    <a:solidFill>
                      <a:schemeClr val="accent6">
                        <a:lumMod val="40000"/>
                        <a:lumOff val="60000"/>
                      </a:schemeClr>
                    </a:solidFill>
                  </a:tcPr>
                </a:tc>
                <a:extLst>
                  <a:ext uri="{0D108BD9-81ED-4DB2-BD59-A6C34878D82A}">
                    <a16:rowId xmlns:a16="http://schemas.microsoft.com/office/drawing/2014/main" val="1647486414"/>
                  </a:ext>
                </a:extLst>
              </a:tr>
              <a:tr h="118138">
                <a:tc>
                  <a:txBody>
                    <a:bodyPr/>
                    <a:lstStyle/>
                    <a:p>
                      <a:r>
                        <a:rPr lang="nl-BE" sz="1100" b="1">
                          <a:solidFill>
                            <a:schemeClr val="tx1"/>
                          </a:solidFill>
                          <a:effectLst/>
                          <a:latin typeface="+mn-lt"/>
                        </a:rPr>
                        <a:t>Asp.habitual</a:t>
                      </a:r>
                      <a:endParaRPr lang="nl-BE" sz="1100">
                        <a:solidFill>
                          <a:schemeClr val="tx1"/>
                        </a:solidFill>
                        <a:effectLst/>
                        <a:latin typeface="+mn-lt"/>
                      </a:endParaRPr>
                    </a:p>
                  </a:txBody>
                  <a:tcPr marL="38100" marR="38100" marT="38100" marB="38100"/>
                </a:tc>
                <a:tc>
                  <a:txBody>
                    <a:bodyPr/>
                    <a:lstStyle/>
                    <a:p>
                      <a:r>
                        <a:rPr lang="nl-BE" sz="1100">
                          <a:solidFill>
                            <a:srgbClr val="000000"/>
                          </a:solidFill>
                          <a:effectLst/>
                          <a:latin typeface="+mn-lt"/>
                        </a:rPr>
                        <a:t>usually</a:t>
                      </a:r>
                      <a:endParaRPr lang="nl-BE" sz="1100">
                        <a:effectLst/>
                        <a:latin typeface="+mn-lt"/>
                      </a:endParaRPr>
                    </a:p>
                  </a:txBody>
                  <a:tcPr marL="38100" marR="38100" marT="38100" marB="38100"/>
                </a:tc>
                <a:tc>
                  <a:txBody>
                    <a:bodyPr/>
                    <a:lstStyle/>
                    <a:p>
                      <a:pPr algn="ctr"/>
                      <a:r>
                        <a:rPr lang="nl-BE" sz="1100" dirty="0">
                          <a:solidFill>
                            <a:srgbClr val="000000"/>
                          </a:solidFill>
                          <a:effectLst/>
                          <a:latin typeface="+mn-lt"/>
                        </a:rPr>
                        <a:t>✓</a:t>
                      </a:r>
                      <a:endParaRPr lang="nl-BE" sz="1100" dirty="0">
                        <a:effectLst/>
                        <a:latin typeface="+mn-lt"/>
                      </a:endParaRPr>
                    </a:p>
                  </a:txBody>
                  <a:tcPr marL="38100" marR="38100" marT="38100" marB="38100">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BE" sz="1100" dirty="0">
                          <a:solidFill>
                            <a:srgbClr val="000000"/>
                          </a:solidFill>
                          <a:effectLst/>
                          <a:latin typeface="+mn-lt"/>
                        </a:rPr>
                        <a:t>✓?</a:t>
                      </a:r>
                      <a:endParaRPr lang="nl-BE" sz="1100" dirty="0">
                        <a:effectLst/>
                        <a:latin typeface="+mn-lt"/>
                      </a:endParaRPr>
                    </a:p>
                  </a:txBody>
                  <a:tcPr marL="38100" marR="38100" marT="38100" marB="38100">
                    <a:solidFill>
                      <a:schemeClr val="accent6">
                        <a:lumMod val="40000"/>
                        <a:lumOff val="60000"/>
                      </a:schemeClr>
                    </a:solidFill>
                  </a:tcPr>
                </a:tc>
                <a:extLst>
                  <a:ext uri="{0D108BD9-81ED-4DB2-BD59-A6C34878D82A}">
                    <a16:rowId xmlns:a16="http://schemas.microsoft.com/office/drawing/2014/main" val="3606178246"/>
                  </a:ext>
                </a:extLst>
              </a:tr>
              <a:tr h="0">
                <a:tc>
                  <a:txBody>
                    <a:bodyPr/>
                    <a:lstStyle/>
                    <a:p>
                      <a:r>
                        <a:rPr lang="nl-BE" sz="1100" b="1">
                          <a:solidFill>
                            <a:schemeClr val="tx1"/>
                          </a:solidFill>
                          <a:effectLst/>
                          <a:latin typeface="+mn-lt"/>
                        </a:rPr>
                        <a:t>Asp.repetitive.I</a:t>
                      </a:r>
                      <a:endParaRPr lang="nl-BE" sz="1100">
                        <a:solidFill>
                          <a:schemeClr val="tx1"/>
                        </a:solidFill>
                        <a:effectLst/>
                        <a:latin typeface="+mn-lt"/>
                      </a:endParaRPr>
                    </a:p>
                  </a:txBody>
                  <a:tcPr marL="38100" marR="38100" marT="38100" marB="38100"/>
                </a:tc>
                <a:tc>
                  <a:txBody>
                    <a:bodyPr/>
                    <a:lstStyle/>
                    <a:p>
                      <a:r>
                        <a:rPr lang="nl-BE" sz="1100" dirty="0">
                          <a:solidFill>
                            <a:srgbClr val="000000"/>
                          </a:solidFill>
                          <a:effectLst/>
                          <a:latin typeface="+mn-lt"/>
                        </a:rPr>
                        <a:t>again</a:t>
                      </a:r>
                      <a:endParaRPr lang="nl-BE" sz="1100" dirty="0">
                        <a:effectLst/>
                        <a:latin typeface="+mn-lt"/>
                      </a:endParaRPr>
                    </a:p>
                  </a:txBody>
                  <a:tcPr marL="38100" marR="38100" marT="38100" marB="38100"/>
                </a:tc>
                <a:tc>
                  <a:txBody>
                    <a:bodyPr/>
                    <a:lstStyle/>
                    <a:p>
                      <a:pPr algn="ctr"/>
                      <a:r>
                        <a:rPr lang="nl-BE" sz="1100" dirty="0">
                          <a:solidFill>
                            <a:srgbClr val="000000"/>
                          </a:solidFill>
                          <a:effectLst/>
                          <a:latin typeface="+mn-lt"/>
                        </a:rPr>
                        <a:t>✓?</a:t>
                      </a:r>
                      <a:endParaRPr lang="nl-BE" sz="1100" dirty="0">
                        <a:effectLst/>
                        <a:latin typeface="+mn-lt"/>
                      </a:endParaRPr>
                    </a:p>
                  </a:txBody>
                  <a:tcPr marL="38100" marR="38100" marT="38100" marB="38100">
                    <a:solidFill>
                      <a:schemeClr val="accent6">
                        <a:lumMod val="40000"/>
                        <a:lumOff val="60000"/>
                      </a:schemeClr>
                    </a:solidFill>
                  </a:tcPr>
                </a:tc>
                <a:tc>
                  <a:txBody>
                    <a:bodyPr/>
                    <a:lstStyle/>
                    <a:p>
                      <a:pPr algn="ctr"/>
                      <a:r>
                        <a:rPr lang="nl-BE" sz="1100" dirty="0"/>
                        <a:t>✗</a:t>
                      </a:r>
                    </a:p>
                  </a:txBody>
                  <a:tcPr marL="38100" marR="38100" marT="38100" marB="38100"/>
                </a:tc>
                <a:extLst>
                  <a:ext uri="{0D108BD9-81ED-4DB2-BD59-A6C34878D82A}">
                    <a16:rowId xmlns:a16="http://schemas.microsoft.com/office/drawing/2014/main" val="1613189167"/>
                  </a:ext>
                </a:extLst>
              </a:tr>
              <a:tr h="136907">
                <a:tc>
                  <a:txBody>
                    <a:bodyPr/>
                    <a:lstStyle/>
                    <a:p>
                      <a:r>
                        <a:rPr lang="nl-BE" sz="1100" b="1" dirty="0">
                          <a:solidFill>
                            <a:schemeClr val="tx1"/>
                          </a:solidFill>
                          <a:effectLst/>
                          <a:latin typeface="+mn-lt"/>
                        </a:rPr>
                        <a:t>Asp.frequentative.I</a:t>
                      </a:r>
                      <a:endParaRPr lang="nl-BE" sz="1100" dirty="0">
                        <a:solidFill>
                          <a:schemeClr val="tx1"/>
                        </a:solidFill>
                        <a:effectLst/>
                        <a:latin typeface="+mn-lt"/>
                      </a:endParaRPr>
                    </a:p>
                  </a:txBody>
                  <a:tcPr marL="38100" marR="38100" marT="38100" marB="38100"/>
                </a:tc>
                <a:tc>
                  <a:txBody>
                    <a:bodyPr/>
                    <a:lstStyle/>
                    <a:p>
                      <a:r>
                        <a:rPr lang="nl-BE" sz="1100" dirty="0">
                          <a:solidFill>
                            <a:srgbClr val="000000"/>
                          </a:solidFill>
                          <a:effectLst/>
                          <a:latin typeface="+mn-lt"/>
                        </a:rPr>
                        <a:t>often</a:t>
                      </a:r>
                      <a:endParaRPr lang="nl-BE" sz="1100" dirty="0">
                        <a:effectLst/>
                        <a:latin typeface="+mn-lt"/>
                      </a:endParaRPr>
                    </a:p>
                  </a:txBody>
                  <a:tcPr marL="38100" marR="38100" marT="38100" marB="38100"/>
                </a:tc>
                <a:tc>
                  <a:txBody>
                    <a:bodyPr/>
                    <a:lstStyle/>
                    <a:p>
                      <a:pPr algn="ctr"/>
                      <a:r>
                        <a:rPr lang="nl-BE" sz="1100" dirty="0"/>
                        <a:t>✗</a:t>
                      </a:r>
                    </a:p>
                  </a:txBody>
                  <a:tcPr marL="38100" marR="38100" marT="38100" marB="38100"/>
                </a:tc>
                <a:tc>
                  <a:txBody>
                    <a:bodyPr/>
                    <a:lstStyle/>
                    <a:p>
                      <a:pPr algn="ctr"/>
                      <a:r>
                        <a:rPr lang="nl-BE" sz="1100" dirty="0"/>
                        <a:t>✗</a:t>
                      </a:r>
                    </a:p>
                  </a:txBody>
                  <a:tcPr marL="38100" marR="38100" marT="38100" marB="38100"/>
                </a:tc>
                <a:extLst>
                  <a:ext uri="{0D108BD9-81ED-4DB2-BD59-A6C34878D82A}">
                    <a16:rowId xmlns:a16="http://schemas.microsoft.com/office/drawing/2014/main" val="1020937612"/>
                  </a:ext>
                </a:extLst>
              </a:tr>
              <a:tr h="0">
                <a:tc>
                  <a:txBody>
                    <a:bodyPr/>
                    <a:lstStyle/>
                    <a:p>
                      <a:r>
                        <a:rPr lang="nl-BE" sz="1100" b="1">
                          <a:solidFill>
                            <a:schemeClr val="tx1"/>
                          </a:solidFill>
                          <a:effectLst/>
                          <a:latin typeface="+mn-lt"/>
                        </a:rPr>
                        <a:t>Mod.volitional</a:t>
                      </a:r>
                      <a:endParaRPr lang="nl-BE" sz="1100">
                        <a:solidFill>
                          <a:schemeClr val="tx1"/>
                        </a:solidFill>
                        <a:effectLst/>
                        <a:latin typeface="+mn-lt"/>
                      </a:endParaRPr>
                    </a:p>
                  </a:txBody>
                  <a:tcPr marL="38100" marR="38100" marT="38100" marB="38100"/>
                </a:tc>
                <a:tc>
                  <a:txBody>
                    <a:bodyPr/>
                    <a:lstStyle/>
                    <a:p>
                      <a:r>
                        <a:rPr lang="nl-BE" sz="1100">
                          <a:solidFill>
                            <a:srgbClr val="000000"/>
                          </a:solidFill>
                          <a:effectLst/>
                          <a:latin typeface="+mn-lt"/>
                        </a:rPr>
                        <a:t>intentionally</a:t>
                      </a:r>
                      <a:endParaRPr lang="nl-BE" sz="1100">
                        <a:effectLst/>
                        <a:latin typeface="+mn-lt"/>
                      </a:endParaRPr>
                    </a:p>
                  </a:txBody>
                  <a:tcPr marL="38100" marR="38100" marT="38100" marB="38100"/>
                </a:tc>
                <a:tc>
                  <a:txBody>
                    <a:bodyPr/>
                    <a:lstStyle/>
                    <a:p>
                      <a:pPr algn="ctr"/>
                      <a:r>
                        <a:rPr lang="nl-BE" sz="1100" dirty="0"/>
                        <a:t>✗</a:t>
                      </a:r>
                    </a:p>
                  </a:txBody>
                  <a:tcPr marL="38100" marR="38100" marT="38100" marB="38100"/>
                </a:tc>
                <a:tc>
                  <a:txBody>
                    <a:bodyPr/>
                    <a:lstStyle/>
                    <a:p>
                      <a:pPr algn="ctr"/>
                      <a:r>
                        <a:rPr lang="nl-BE" sz="1100" dirty="0">
                          <a:solidFill>
                            <a:srgbClr val="000000"/>
                          </a:solidFill>
                          <a:effectLst/>
                          <a:latin typeface="+mn-lt"/>
                        </a:rPr>
                        <a:t>✓</a:t>
                      </a:r>
                      <a:endParaRPr lang="nl-BE" sz="1100" dirty="0">
                        <a:effectLst/>
                        <a:latin typeface="+mn-lt"/>
                      </a:endParaRPr>
                    </a:p>
                  </a:txBody>
                  <a:tcPr marL="38100" marR="38100" marT="38100" marB="38100">
                    <a:solidFill>
                      <a:schemeClr val="accent6">
                        <a:lumMod val="40000"/>
                        <a:lumOff val="60000"/>
                      </a:schemeClr>
                    </a:solidFill>
                  </a:tcPr>
                </a:tc>
                <a:extLst>
                  <a:ext uri="{0D108BD9-81ED-4DB2-BD59-A6C34878D82A}">
                    <a16:rowId xmlns:a16="http://schemas.microsoft.com/office/drawing/2014/main" val="2444210650"/>
                  </a:ext>
                </a:extLst>
              </a:tr>
              <a:tr h="197708">
                <a:tc>
                  <a:txBody>
                    <a:bodyPr/>
                    <a:lstStyle/>
                    <a:p>
                      <a:r>
                        <a:rPr lang="nl-BE" sz="1100" b="1">
                          <a:solidFill>
                            <a:schemeClr val="tx1"/>
                          </a:solidFill>
                          <a:effectLst/>
                          <a:latin typeface="+mn-lt"/>
                        </a:rPr>
                        <a:t>Asp.celerative.I</a:t>
                      </a:r>
                      <a:endParaRPr lang="nl-BE" sz="1100">
                        <a:solidFill>
                          <a:schemeClr val="tx1"/>
                        </a:solidFill>
                        <a:effectLst/>
                        <a:latin typeface="+mn-lt"/>
                      </a:endParaRPr>
                    </a:p>
                  </a:txBody>
                  <a:tcPr marL="38100" marR="38100" marT="38100" marB="38100"/>
                </a:tc>
                <a:tc>
                  <a:txBody>
                    <a:bodyPr/>
                    <a:lstStyle/>
                    <a:p>
                      <a:r>
                        <a:rPr lang="nl-BE" sz="1100">
                          <a:solidFill>
                            <a:srgbClr val="000000"/>
                          </a:solidFill>
                          <a:effectLst/>
                          <a:latin typeface="+mn-lt"/>
                        </a:rPr>
                        <a:t>quickly</a:t>
                      </a:r>
                      <a:endParaRPr lang="nl-BE" sz="1100">
                        <a:effectLst/>
                        <a:latin typeface="+mn-lt"/>
                      </a:endParaRPr>
                    </a:p>
                  </a:txBody>
                  <a:tcPr marL="38100" marR="38100" marT="38100" marB="38100"/>
                </a:tc>
                <a:tc>
                  <a:txBody>
                    <a:bodyPr/>
                    <a:lstStyle/>
                    <a:p>
                      <a:pPr algn="ctr"/>
                      <a:r>
                        <a:rPr lang="nl-BE" sz="1100" dirty="0"/>
                        <a:t>✗</a:t>
                      </a:r>
                      <a:endParaRPr lang="nl-BE" sz="1100" dirty="0">
                        <a:effectLst/>
                        <a:latin typeface="+mn-lt"/>
                      </a:endParaRPr>
                    </a:p>
                  </a:txBody>
                  <a:tcPr marL="38100" marR="38100" marT="38100" marB="38100">
                    <a:noFill/>
                  </a:tcPr>
                </a:tc>
                <a:tc>
                  <a:txBody>
                    <a:bodyPr/>
                    <a:lstStyle/>
                    <a:p>
                      <a:pPr algn="ctr"/>
                      <a:r>
                        <a:rPr lang="nl-BE" sz="1100"/>
                        <a:t>✗</a:t>
                      </a:r>
                      <a:endParaRPr lang="nl-BE" sz="1100" dirty="0">
                        <a:effectLst/>
                        <a:latin typeface="+mn-lt"/>
                      </a:endParaRPr>
                    </a:p>
                  </a:txBody>
                  <a:tcPr marL="38100" marR="38100" marT="38100" marB="38100">
                    <a:noFill/>
                  </a:tcPr>
                </a:tc>
                <a:extLst>
                  <a:ext uri="{0D108BD9-81ED-4DB2-BD59-A6C34878D82A}">
                    <a16:rowId xmlns:a16="http://schemas.microsoft.com/office/drawing/2014/main" val="303558020"/>
                  </a:ext>
                </a:extLst>
              </a:tr>
              <a:tr h="288896">
                <a:tc>
                  <a:txBody>
                    <a:bodyPr/>
                    <a:lstStyle/>
                    <a:p>
                      <a:r>
                        <a:rPr lang="nl-BE" sz="1100" b="1">
                          <a:solidFill>
                            <a:schemeClr val="tx1"/>
                          </a:solidFill>
                          <a:effectLst/>
                          <a:latin typeface="+mn-lt"/>
                        </a:rPr>
                        <a:t>T.anterior</a:t>
                      </a:r>
                      <a:endParaRPr lang="nl-BE" sz="1100">
                        <a:solidFill>
                          <a:schemeClr val="tx1"/>
                        </a:solidFill>
                        <a:effectLst/>
                        <a:latin typeface="+mn-lt"/>
                      </a:endParaRPr>
                    </a:p>
                  </a:txBody>
                  <a:tcPr marL="38100" marR="38100" marT="38100" marB="38100"/>
                </a:tc>
                <a:tc>
                  <a:txBody>
                    <a:bodyPr/>
                    <a:lstStyle/>
                    <a:p>
                      <a:r>
                        <a:rPr lang="nl-BE" sz="1100">
                          <a:solidFill>
                            <a:srgbClr val="000000"/>
                          </a:solidFill>
                          <a:effectLst/>
                          <a:latin typeface="+mn-lt"/>
                        </a:rPr>
                        <a:t>already</a:t>
                      </a:r>
                      <a:endParaRPr lang="nl-BE" sz="1100">
                        <a:effectLst/>
                        <a:latin typeface="+mn-lt"/>
                      </a:endParaRPr>
                    </a:p>
                  </a:txBody>
                  <a:tcPr marL="38100" marR="38100" marT="38100" marB="38100"/>
                </a:tc>
                <a:tc>
                  <a:txBody>
                    <a:bodyPr/>
                    <a:lstStyle/>
                    <a:p>
                      <a:pPr algn="ctr"/>
                      <a:r>
                        <a:rPr lang="nl-BE" sz="1100" dirty="0"/>
                        <a:t>✗</a:t>
                      </a:r>
                    </a:p>
                  </a:txBody>
                  <a:tcPr marL="38100" marR="38100" marT="38100" marB="38100"/>
                </a:tc>
                <a:tc>
                  <a:txBody>
                    <a:bodyPr/>
                    <a:lstStyle/>
                    <a:p>
                      <a:pPr algn="ctr"/>
                      <a:r>
                        <a:rPr lang="nl-BE" sz="1100" dirty="0"/>
                        <a:t>✗</a:t>
                      </a:r>
                    </a:p>
                  </a:txBody>
                  <a:tcPr marL="38100" marR="38100" marT="38100" marB="38100"/>
                </a:tc>
                <a:extLst>
                  <a:ext uri="{0D108BD9-81ED-4DB2-BD59-A6C34878D82A}">
                    <a16:rowId xmlns:a16="http://schemas.microsoft.com/office/drawing/2014/main" val="4281093931"/>
                  </a:ext>
                </a:extLst>
              </a:tr>
              <a:tr h="106680">
                <a:tc>
                  <a:txBody>
                    <a:bodyPr/>
                    <a:lstStyle/>
                    <a:p>
                      <a:r>
                        <a:rPr lang="nl-BE" sz="1100" b="1">
                          <a:solidFill>
                            <a:schemeClr val="tx1"/>
                          </a:solidFill>
                          <a:effectLst/>
                          <a:latin typeface="+mn-lt"/>
                        </a:rPr>
                        <a:t>Asp.terminative</a:t>
                      </a:r>
                      <a:endParaRPr lang="nl-BE" sz="1100">
                        <a:solidFill>
                          <a:schemeClr val="tx1"/>
                        </a:solidFill>
                        <a:effectLst/>
                        <a:latin typeface="+mn-lt"/>
                      </a:endParaRPr>
                    </a:p>
                  </a:txBody>
                  <a:tcPr marL="38100" marR="38100" marT="38100" marB="38100"/>
                </a:tc>
                <a:tc>
                  <a:txBody>
                    <a:bodyPr/>
                    <a:lstStyle/>
                    <a:p>
                      <a:r>
                        <a:rPr lang="nl-BE" sz="1100">
                          <a:solidFill>
                            <a:srgbClr val="000000"/>
                          </a:solidFill>
                          <a:effectLst/>
                          <a:latin typeface="+mn-lt"/>
                        </a:rPr>
                        <a:t>no longer</a:t>
                      </a:r>
                      <a:endParaRPr lang="nl-BE" sz="1100">
                        <a:effectLst/>
                        <a:latin typeface="+mn-lt"/>
                      </a:endParaRPr>
                    </a:p>
                  </a:txBody>
                  <a:tcPr marL="38100" marR="38100" marT="38100" marB="38100"/>
                </a:tc>
                <a:tc>
                  <a:txBody>
                    <a:bodyPr/>
                    <a:lstStyle/>
                    <a:p>
                      <a:pPr algn="ctr"/>
                      <a:r>
                        <a:rPr lang="nl-BE" sz="1100" dirty="0"/>
                        <a:t>✗</a:t>
                      </a:r>
                    </a:p>
                  </a:txBody>
                  <a:tcPr marL="38100" marR="38100" marT="38100" marB="38100"/>
                </a:tc>
                <a:tc>
                  <a:txBody>
                    <a:bodyPr/>
                    <a:lstStyle/>
                    <a:p>
                      <a:pPr algn="ctr"/>
                      <a:r>
                        <a:rPr lang="nl-BE" sz="1100" dirty="0"/>
                        <a:t>✗</a:t>
                      </a:r>
                    </a:p>
                  </a:txBody>
                  <a:tcPr marL="38100" marR="38100" marT="38100" marB="38100"/>
                </a:tc>
                <a:extLst>
                  <a:ext uri="{0D108BD9-81ED-4DB2-BD59-A6C34878D82A}">
                    <a16:rowId xmlns:a16="http://schemas.microsoft.com/office/drawing/2014/main" val="374654995"/>
                  </a:ext>
                </a:extLst>
              </a:tr>
              <a:tr h="0">
                <a:tc>
                  <a:txBody>
                    <a:bodyPr/>
                    <a:lstStyle/>
                    <a:p>
                      <a:r>
                        <a:rPr lang="nl-BE" sz="1100" b="1" dirty="0">
                          <a:solidFill>
                            <a:schemeClr val="tx1"/>
                          </a:solidFill>
                          <a:effectLst/>
                          <a:latin typeface="+mn-lt"/>
                        </a:rPr>
                        <a:t>Asp.continuative</a:t>
                      </a:r>
                      <a:endParaRPr lang="nl-BE" sz="1100" dirty="0">
                        <a:solidFill>
                          <a:schemeClr val="tx1"/>
                        </a:solidFill>
                        <a:effectLst/>
                        <a:latin typeface="+mn-lt"/>
                      </a:endParaRPr>
                    </a:p>
                  </a:txBody>
                  <a:tcPr marL="38100" marR="38100" marT="38100" marB="38100"/>
                </a:tc>
                <a:tc>
                  <a:txBody>
                    <a:bodyPr/>
                    <a:lstStyle/>
                    <a:p>
                      <a:r>
                        <a:rPr lang="nl-BE" sz="1100" dirty="0">
                          <a:solidFill>
                            <a:srgbClr val="000000"/>
                          </a:solidFill>
                          <a:effectLst/>
                          <a:latin typeface="+mn-lt"/>
                        </a:rPr>
                        <a:t>still</a:t>
                      </a:r>
                      <a:endParaRPr lang="nl-BE" sz="1100" dirty="0">
                        <a:effectLst/>
                        <a:latin typeface="+mn-lt"/>
                      </a:endParaRPr>
                    </a:p>
                  </a:txBody>
                  <a:tcPr marL="38100" marR="38100" marT="38100" marB="38100"/>
                </a:tc>
                <a:tc>
                  <a:txBody>
                    <a:bodyPr/>
                    <a:lstStyle/>
                    <a:p>
                      <a:pPr algn="ctr"/>
                      <a:r>
                        <a:rPr lang="nl-BE" sz="1100" dirty="0"/>
                        <a:t>✗</a:t>
                      </a:r>
                    </a:p>
                  </a:txBody>
                  <a:tcPr marL="38100" marR="38100" marT="38100" marB="38100"/>
                </a:tc>
                <a:tc>
                  <a:txBody>
                    <a:bodyPr/>
                    <a:lstStyle/>
                    <a:p>
                      <a:pPr algn="ctr"/>
                      <a:r>
                        <a:rPr lang="nl-BE" sz="1100" dirty="0"/>
                        <a:t>✗</a:t>
                      </a:r>
                    </a:p>
                  </a:txBody>
                  <a:tcPr marL="38100" marR="38100" marT="38100" marB="38100"/>
                </a:tc>
                <a:extLst>
                  <a:ext uri="{0D108BD9-81ED-4DB2-BD59-A6C34878D82A}">
                    <a16:rowId xmlns:a16="http://schemas.microsoft.com/office/drawing/2014/main" val="401504894"/>
                  </a:ext>
                </a:extLst>
              </a:tr>
              <a:tr h="231173">
                <a:tc>
                  <a:txBody>
                    <a:bodyPr/>
                    <a:lstStyle/>
                    <a:p>
                      <a:r>
                        <a:rPr lang="nl-BE" sz="1100" b="1">
                          <a:solidFill>
                            <a:schemeClr val="tx1"/>
                          </a:solidFill>
                          <a:effectLst/>
                          <a:latin typeface="+mn-lt"/>
                        </a:rPr>
                        <a:t>Asp.perfect</a:t>
                      </a:r>
                      <a:endParaRPr lang="nl-BE" sz="1100">
                        <a:solidFill>
                          <a:schemeClr val="tx1"/>
                        </a:solidFill>
                        <a:effectLst/>
                        <a:latin typeface="+mn-lt"/>
                      </a:endParaRPr>
                    </a:p>
                  </a:txBody>
                  <a:tcPr marL="38100" marR="38100" marT="38100" marB="38100"/>
                </a:tc>
                <a:tc>
                  <a:txBody>
                    <a:bodyPr/>
                    <a:lstStyle/>
                    <a:p>
                      <a:r>
                        <a:rPr lang="nl-BE" sz="1100">
                          <a:solidFill>
                            <a:srgbClr val="000000"/>
                          </a:solidFill>
                          <a:effectLst/>
                          <a:latin typeface="+mn-lt"/>
                        </a:rPr>
                        <a:t>always</a:t>
                      </a:r>
                      <a:endParaRPr lang="nl-BE" sz="1100">
                        <a:effectLst/>
                        <a:latin typeface="+mn-lt"/>
                      </a:endParaRPr>
                    </a:p>
                  </a:txBody>
                  <a:tcPr marL="38100" marR="38100" marT="38100" marB="3810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BE" sz="1100" dirty="0"/>
                        <a:t>✗</a:t>
                      </a:r>
                    </a:p>
                  </a:txBody>
                  <a:tcPr marL="38100" marR="38100" marT="38100" marB="38100"/>
                </a:tc>
                <a:tc>
                  <a:txBody>
                    <a:bodyPr/>
                    <a:lstStyle/>
                    <a:p>
                      <a:pPr algn="ctr"/>
                      <a:r>
                        <a:rPr lang="nl-BE" sz="1100" dirty="0"/>
                        <a:t>✗</a:t>
                      </a:r>
                    </a:p>
                  </a:txBody>
                  <a:tcPr marL="38100" marR="38100" marT="38100" marB="38100"/>
                </a:tc>
                <a:extLst>
                  <a:ext uri="{0D108BD9-81ED-4DB2-BD59-A6C34878D82A}">
                    <a16:rowId xmlns:a16="http://schemas.microsoft.com/office/drawing/2014/main" val="2771948745"/>
                  </a:ext>
                </a:extLst>
              </a:tr>
              <a:tr h="0">
                <a:tc>
                  <a:txBody>
                    <a:bodyPr/>
                    <a:lstStyle/>
                    <a:p>
                      <a:r>
                        <a:rPr lang="nl-BE" sz="1100" b="1" dirty="0">
                          <a:solidFill>
                            <a:schemeClr val="tx1"/>
                          </a:solidFill>
                          <a:effectLst/>
                          <a:latin typeface="+mn-lt"/>
                        </a:rPr>
                        <a:t>Asp.retrospective</a:t>
                      </a:r>
                      <a:endParaRPr lang="nl-BE" sz="1100" dirty="0">
                        <a:solidFill>
                          <a:schemeClr val="tx1"/>
                        </a:solidFill>
                        <a:effectLst/>
                        <a:latin typeface="+mn-lt"/>
                      </a:endParaRPr>
                    </a:p>
                  </a:txBody>
                  <a:tcPr marL="38100" marR="38100" marT="38100" marB="38100"/>
                </a:tc>
                <a:tc>
                  <a:txBody>
                    <a:bodyPr/>
                    <a:lstStyle/>
                    <a:p>
                      <a:r>
                        <a:rPr lang="nl-BE" sz="1100">
                          <a:solidFill>
                            <a:srgbClr val="000000"/>
                          </a:solidFill>
                          <a:effectLst/>
                          <a:latin typeface="+mn-lt"/>
                        </a:rPr>
                        <a:t>just</a:t>
                      </a:r>
                      <a:endParaRPr lang="nl-BE" sz="1100">
                        <a:effectLst/>
                        <a:latin typeface="+mn-lt"/>
                      </a:endParaRPr>
                    </a:p>
                  </a:txBody>
                  <a:tcPr marL="38100" marR="38100" marT="38100" marB="38100"/>
                </a:tc>
                <a:tc>
                  <a:txBody>
                    <a:bodyPr/>
                    <a:lstStyle/>
                    <a:p>
                      <a:pPr algn="ctr"/>
                      <a:r>
                        <a:rPr lang="nl-BE" sz="1100" dirty="0"/>
                        <a:t>✗</a:t>
                      </a:r>
                    </a:p>
                  </a:txBody>
                  <a:tcPr marL="38100" marR="38100" marT="38100" marB="38100"/>
                </a:tc>
                <a:tc>
                  <a:txBody>
                    <a:bodyPr/>
                    <a:lstStyle/>
                    <a:p>
                      <a:pPr algn="ctr"/>
                      <a:r>
                        <a:rPr lang="nl-BE" sz="1100" dirty="0"/>
                        <a:t>✗</a:t>
                      </a:r>
                    </a:p>
                  </a:txBody>
                  <a:tcPr marL="38100" marR="38100" marT="38100" marB="38100"/>
                </a:tc>
                <a:extLst>
                  <a:ext uri="{0D108BD9-81ED-4DB2-BD59-A6C34878D82A}">
                    <a16:rowId xmlns:a16="http://schemas.microsoft.com/office/drawing/2014/main" val="2539167779"/>
                  </a:ext>
                </a:extLst>
              </a:tr>
              <a:tr h="0">
                <a:tc>
                  <a:txBody>
                    <a:bodyPr/>
                    <a:lstStyle/>
                    <a:p>
                      <a:r>
                        <a:rPr lang="nl-BE" sz="1100" b="1">
                          <a:solidFill>
                            <a:schemeClr val="tx1"/>
                          </a:solidFill>
                          <a:effectLst/>
                          <a:latin typeface="+mn-lt"/>
                        </a:rPr>
                        <a:t>Asp.proximative</a:t>
                      </a:r>
                      <a:endParaRPr lang="nl-BE" sz="1100">
                        <a:solidFill>
                          <a:schemeClr val="tx1"/>
                        </a:solidFill>
                        <a:effectLst/>
                        <a:latin typeface="+mn-lt"/>
                      </a:endParaRPr>
                    </a:p>
                  </a:txBody>
                  <a:tcPr marL="38100" marR="38100" marT="38100" marB="38100"/>
                </a:tc>
                <a:tc>
                  <a:txBody>
                    <a:bodyPr/>
                    <a:lstStyle/>
                    <a:p>
                      <a:r>
                        <a:rPr lang="nl-BE" sz="1100" dirty="0">
                          <a:solidFill>
                            <a:srgbClr val="000000"/>
                          </a:solidFill>
                          <a:effectLst/>
                          <a:latin typeface="+mn-lt"/>
                        </a:rPr>
                        <a:t>soon</a:t>
                      </a:r>
                      <a:endParaRPr lang="nl-BE" sz="1100" dirty="0">
                        <a:effectLst/>
                        <a:latin typeface="+mn-lt"/>
                      </a:endParaRPr>
                    </a:p>
                  </a:txBody>
                  <a:tcPr marL="38100" marR="38100" marT="38100" marB="38100"/>
                </a:tc>
                <a:tc>
                  <a:txBody>
                    <a:bodyPr/>
                    <a:lstStyle/>
                    <a:p>
                      <a:pPr algn="ctr"/>
                      <a:r>
                        <a:rPr lang="nl-BE" sz="1100" dirty="0"/>
                        <a:t>✗</a:t>
                      </a:r>
                    </a:p>
                  </a:txBody>
                  <a:tcPr marL="38100" marR="38100" marT="38100" marB="38100"/>
                </a:tc>
                <a:tc>
                  <a:txBody>
                    <a:bodyPr/>
                    <a:lstStyle/>
                    <a:p>
                      <a:pPr algn="ctr"/>
                      <a:r>
                        <a:rPr lang="nl-BE" sz="1100" dirty="0"/>
                        <a:t>✗</a:t>
                      </a:r>
                    </a:p>
                  </a:txBody>
                  <a:tcPr marL="38100" marR="38100" marT="38100" marB="38100"/>
                </a:tc>
                <a:extLst>
                  <a:ext uri="{0D108BD9-81ED-4DB2-BD59-A6C34878D82A}">
                    <a16:rowId xmlns:a16="http://schemas.microsoft.com/office/drawing/2014/main" val="323777536"/>
                  </a:ext>
                </a:extLst>
              </a:tr>
              <a:tr h="129497">
                <a:tc>
                  <a:txBody>
                    <a:bodyPr/>
                    <a:lstStyle/>
                    <a:p>
                      <a:r>
                        <a:rPr lang="nl-BE" sz="1100" b="1">
                          <a:solidFill>
                            <a:schemeClr val="tx1"/>
                          </a:solidFill>
                          <a:effectLst/>
                          <a:latin typeface="+mn-lt"/>
                        </a:rPr>
                        <a:t>Asp.durative</a:t>
                      </a:r>
                      <a:endParaRPr lang="nl-BE" sz="1100">
                        <a:solidFill>
                          <a:schemeClr val="tx1"/>
                        </a:solidFill>
                        <a:effectLst/>
                        <a:latin typeface="+mn-lt"/>
                      </a:endParaRPr>
                    </a:p>
                  </a:txBody>
                  <a:tcPr marL="38100" marR="38100" marT="38100" marB="38100"/>
                </a:tc>
                <a:tc>
                  <a:txBody>
                    <a:bodyPr/>
                    <a:lstStyle/>
                    <a:p>
                      <a:r>
                        <a:rPr lang="nl-BE" sz="1100">
                          <a:solidFill>
                            <a:srgbClr val="000000"/>
                          </a:solidFill>
                          <a:effectLst/>
                          <a:latin typeface="+mn-lt"/>
                        </a:rPr>
                        <a:t>briefly</a:t>
                      </a:r>
                      <a:endParaRPr lang="nl-BE" sz="1100">
                        <a:effectLst/>
                        <a:latin typeface="+mn-lt"/>
                      </a:endParaRPr>
                    </a:p>
                  </a:txBody>
                  <a:tcPr marL="38100" marR="38100" marT="38100" marB="38100"/>
                </a:tc>
                <a:tc>
                  <a:txBody>
                    <a:bodyPr/>
                    <a:lstStyle/>
                    <a:p>
                      <a:pPr algn="ctr"/>
                      <a:r>
                        <a:rPr lang="nl-BE" sz="1100" dirty="0"/>
                        <a:t>✗</a:t>
                      </a:r>
                    </a:p>
                  </a:txBody>
                  <a:tcPr marL="38100" marR="38100" marT="38100" marB="38100"/>
                </a:tc>
                <a:tc>
                  <a:txBody>
                    <a:bodyPr/>
                    <a:lstStyle/>
                    <a:p>
                      <a:pPr algn="ctr"/>
                      <a:r>
                        <a:rPr lang="nl-BE" sz="1100" dirty="0"/>
                        <a:t>✗</a:t>
                      </a:r>
                    </a:p>
                  </a:txBody>
                  <a:tcPr marL="38100" marR="38100" marT="38100" marB="38100"/>
                </a:tc>
                <a:extLst>
                  <a:ext uri="{0D108BD9-81ED-4DB2-BD59-A6C34878D82A}">
                    <a16:rowId xmlns:a16="http://schemas.microsoft.com/office/drawing/2014/main" val="4039830230"/>
                  </a:ext>
                </a:extLst>
              </a:tr>
              <a:tr h="208988">
                <a:tc>
                  <a:txBody>
                    <a:bodyPr/>
                    <a:lstStyle/>
                    <a:p>
                      <a:r>
                        <a:rPr lang="nl-BE" sz="1100" b="1" dirty="0">
                          <a:solidFill>
                            <a:schemeClr val="tx1"/>
                          </a:solidFill>
                          <a:effectLst/>
                          <a:latin typeface="+mn-lt"/>
                        </a:rPr>
                        <a:t>Asp.generic/progressive</a:t>
                      </a:r>
                    </a:p>
                  </a:txBody>
                  <a:tcPr marL="38100" marR="38100" marT="38100" marB="38100"/>
                </a:tc>
                <a:tc>
                  <a:txBody>
                    <a:bodyPr/>
                    <a:lstStyle/>
                    <a:p>
                      <a:r>
                        <a:rPr lang="nl-BE" sz="1100">
                          <a:solidFill>
                            <a:srgbClr val="000000"/>
                          </a:solidFill>
                          <a:effectLst/>
                          <a:latin typeface="+mn-lt"/>
                        </a:rPr>
                        <a:t>characteristically</a:t>
                      </a:r>
                      <a:endParaRPr lang="nl-BE" sz="1100">
                        <a:effectLst/>
                        <a:latin typeface="+mn-lt"/>
                      </a:endParaRPr>
                    </a:p>
                  </a:txBody>
                  <a:tcPr marL="38100" marR="38100" marT="38100" marB="38100"/>
                </a:tc>
                <a:tc>
                  <a:txBody>
                    <a:bodyPr/>
                    <a:lstStyle/>
                    <a:p>
                      <a:pPr algn="ctr"/>
                      <a:r>
                        <a:rPr lang="nl-BE" sz="1100" dirty="0"/>
                        <a:t>✗</a:t>
                      </a:r>
                    </a:p>
                  </a:txBody>
                  <a:tcPr marL="38100" marR="38100" marT="38100" marB="38100"/>
                </a:tc>
                <a:tc>
                  <a:txBody>
                    <a:bodyPr/>
                    <a:lstStyle/>
                    <a:p>
                      <a:pPr algn="ctr"/>
                      <a:r>
                        <a:rPr lang="nl-BE" sz="1100" dirty="0"/>
                        <a:t>✗</a:t>
                      </a:r>
                    </a:p>
                  </a:txBody>
                  <a:tcPr marL="38100" marR="38100" marT="38100" marB="38100"/>
                </a:tc>
                <a:extLst>
                  <a:ext uri="{0D108BD9-81ED-4DB2-BD59-A6C34878D82A}">
                    <a16:rowId xmlns:a16="http://schemas.microsoft.com/office/drawing/2014/main" val="4092676401"/>
                  </a:ext>
                </a:extLst>
              </a:tr>
              <a:tr h="0">
                <a:tc>
                  <a:txBody>
                    <a:bodyPr/>
                    <a:lstStyle/>
                    <a:p>
                      <a:r>
                        <a:rPr lang="nl-BE" sz="1100" b="1" dirty="0">
                          <a:solidFill>
                            <a:schemeClr val="tx1"/>
                          </a:solidFill>
                          <a:effectLst/>
                          <a:latin typeface="+mn-lt"/>
                        </a:rPr>
                        <a:t>Asp.prospective</a:t>
                      </a:r>
                      <a:endParaRPr lang="nl-BE" sz="1100" dirty="0">
                        <a:solidFill>
                          <a:schemeClr val="tx1"/>
                        </a:solidFill>
                        <a:effectLst/>
                        <a:latin typeface="+mn-lt"/>
                      </a:endParaRPr>
                    </a:p>
                  </a:txBody>
                  <a:tcPr marL="38100" marR="38100" marT="38100" marB="38100"/>
                </a:tc>
                <a:tc>
                  <a:txBody>
                    <a:bodyPr/>
                    <a:lstStyle/>
                    <a:p>
                      <a:r>
                        <a:rPr lang="nl-BE" sz="1100">
                          <a:solidFill>
                            <a:srgbClr val="000000"/>
                          </a:solidFill>
                          <a:effectLst/>
                          <a:latin typeface="+mn-lt"/>
                        </a:rPr>
                        <a:t>almost</a:t>
                      </a:r>
                      <a:endParaRPr lang="nl-BE" sz="1100">
                        <a:effectLst/>
                        <a:latin typeface="+mn-lt"/>
                      </a:endParaRPr>
                    </a:p>
                  </a:txBody>
                  <a:tcPr marL="38100" marR="38100" marT="38100" marB="38100"/>
                </a:tc>
                <a:tc>
                  <a:txBody>
                    <a:bodyPr/>
                    <a:lstStyle/>
                    <a:p>
                      <a:pPr algn="ctr"/>
                      <a:r>
                        <a:rPr lang="nl-BE" sz="1100" dirty="0"/>
                        <a:t>✗</a:t>
                      </a:r>
                    </a:p>
                  </a:txBody>
                  <a:tcPr marL="38100" marR="38100" marT="38100" marB="38100"/>
                </a:tc>
                <a:tc>
                  <a:txBody>
                    <a:bodyPr/>
                    <a:lstStyle/>
                    <a:p>
                      <a:pPr algn="ctr"/>
                      <a:r>
                        <a:rPr lang="nl-BE" sz="1100" dirty="0"/>
                        <a:t>✗</a:t>
                      </a:r>
                    </a:p>
                  </a:txBody>
                  <a:tcPr marL="38100" marR="38100" marT="38100" marB="38100"/>
                </a:tc>
                <a:extLst>
                  <a:ext uri="{0D108BD9-81ED-4DB2-BD59-A6C34878D82A}">
                    <a16:rowId xmlns:a16="http://schemas.microsoft.com/office/drawing/2014/main" val="640065537"/>
                  </a:ext>
                </a:extLst>
              </a:tr>
              <a:tr h="0">
                <a:tc>
                  <a:txBody>
                    <a:bodyPr/>
                    <a:lstStyle/>
                    <a:p>
                      <a:r>
                        <a:rPr lang="nl-BE" sz="1100" b="1" dirty="0">
                          <a:solidFill>
                            <a:schemeClr val="tx1"/>
                          </a:solidFill>
                          <a:effectLst/>
                          <a:latin typeface="+mn-lt"/>
                        </a:rPr>
                        <a:t>Asp.sg.completive.I</a:t>
                      </a:r>
                      <a:endParaRPr lang="nl-BE" sz="1100" dirty="0">
                        <a:solidFill>
                          <a:schemeClr val="tx1"/>
                        </a:solidFill>
                        <a:effectLst/>
                        <a:latin typeface="+mn-lt"/>
                      </a:endParaRPr>
                    </a:p>
                  </a:txBody>
                  <a:tcPr marL="38100" marR="38100" marT="38100" marB="38100"/>
                </a:tc>
                <a:tc>
                  <a:txBody>
                    <a:bodyPr/>
                    <a:lstStyle/>
                    <a:p>
                      <a:r>
                        <a:rPr lang="nl-BE" sz="1100" dirty="0">
                          <a:solidFill>
                            <a:srgbClr val="000000"/>
                          </a:solidFill>
                          <a:effectLst/>
                          <a:latin typeface="+mn-lt"/>
                        </a:rPr>
                        <a:t>completely</a:t>
                      </a:r>
                      <a:endParaRPr lang="nl-BE" sz="1100" dirty="0">
                        <a:effectLst/>
                        <a:latin typeface="+mn-lt"/>
                      </a:endParaRPr>
                    </a:p>
                  </a:txBody>
                  <a:tcPr marL="38100" marR="38100" marT="38100" marB="3810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BE" sz="1100" dirty="0"/>
                        <a:t>✗</a:t>
                      </a:r>
                    </a:p>
                  </a:txBody>
                  <a:tcPr marL="38100" marR="38100" marT="38100" marB="3810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BE" sz="1100" dirty="0"/>
                        <a:t>✗</a:t>
                      </a:r>
                    </a:p>
                  </a:txBody>
                  <a:tcPr marL="38100" marR="38100" marT="38100" marB="38100"/>
                </a:tc>
                <a:extLst>
                  <a:ext uri="{0D108BD9-81ED-4DB2-BD59-A6C34878D82A}">
                    <a16:rowId xmlns:a16="http://schemas.microsoft.com/office/drawing/2014/main" val="2333049009"/>
                  </a:ext>
                </a:extLst>
              </a:tr>
              <a:tr h="0">
                <a:tc>
                  <a:txBody>
                    <a:bodyPr/>
                    <a:lstStyle/>
                    <a:p>
                      <a:r>
                        <a:rPr lang="nl-BE" sz="1100" b="1" dirty="0">
                          <a:solidFill>
                            <a:schemeClr val="tx1"/>
                          </a:solidFill>
                          <a:effectLst/>
                          <a:latin typeface="+mn-lt"/>
                        </a:rPr>
                        <a:t>Asp.pl.completive</a:t>
                      </a:r>
                      <a:endParaRPr lang="nl-BE" sz="1100" dirty="0">
                        <a:solidFill>
                          <a:schemeClr val="tx1"/>
                        </a:solidFill>
                        <a:effectLst/>
                        <a:latin typeface="+mn-lt"/>
                      </a:endParaRPr>
                    </a:p>
                  </a:txBody>
                  <a:tcPr marL="38100" marR="38100" marT="38100" marB="38100"/>
                </a:tc>
                <a:tc>
                  <a:txBody>
                    <a:bodyPr/>
                    <a:lstStyle/>
                    <a:p>
                      <a:r>
                        <a:rPr lang="nl-BE" sz="1100" dirty="0">
                          <a:solidFill>
                            <a:srgbClr val="000000"/>
                          </a:solidFill>
                          <a:effectLst/>
                          <a:latin typeface="+mn-lt"/>
                        </a:rPr>
                        <a:t>tutto</a:t>
                      </a:r>
                      <a:endParaRPr lang="nl-BE" sz="1100" dirty="0">
                        <a:effectLst/>
                        <a:latin typeface="+mn-lt"/>
                      </a:endParaRPr>
                    </a:p>
                  </a:txBody>
                  <a:tcPr marL="38100" marR="38100" marT="38100" marB="3810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BE" sz="1100" dirty="0"/>
                        <a:t>✗</a:t>
                      </a:r>
                    </a:p>
                  </a:txBody>
                  <a:tcPr marL="38100" marR="38100" marT="38100" marB="3810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BE" sz="1100" dirty="0"/>
                        <a:t>✗</a:t>
                      </a:r>
                    </a:p>
                  </a:txBody>
                  <a:tcPr marL="38100" marR="38100" marT="38100" marB="38100"/>
                </a:tc>
                <a:extLst>
                  <a:ext uri="{0D108BD9-81ED-4DB2-BD59-A6C34878D82A}">
                    <a16:rowId xmlns:a16="http://schemas.microsoft.com/office/drawing/2014/main" val="3271772377"/>
                  </a:ext>
                </a:extLst>
              </a:tr>
              <a:tr h="0">
                <a:tc>
                  <a:txBody>
                    <a:bodyPr/>
                    <a:lstStyle/>
                    <a:p>
                      <a:r>
                        <a:rPr lang="nl-BE" sz="1100" b="1" dirty="0">
                          <a:solidFill>
                            <a:schemeClr val="tx1"/>
                          </a:solidFill>
                          <a:effectLst/>
                          <a:latin typeface="+mn-lt"/>
                        </a:rPr>
                        <a:t>Voice</a:t>
                      </a:r>
                      <a:endParaRPr lang="nl-BE" sz="1100" dirty="0">
                        <a:solidFill>
                          <a:schemeClr val="tx1"/>
                        </a:solidFill>
                        <a:effectLst/>
                        <a:latin typeface="+mn-lt"/>
                      </a:endParaRPr>
                    </a:p>
                  </a:txBody>
                  <a:tcPr marL="38100" marR="38100" marT="38100" marB="38100"/>
                </a:tc>
                <a:tc>
                  <a:txBody>
                    <a:bodyPr/>
                    <a:lstStyle/>
                    <a:p>
                      <a:r>
                        <a:rPr lang="nl-BE" sz="1100" dirty="0">
                          <a:solidFill>
                            <a:srgbClr val="000000"/>
                          </a:solidFill>
                          <a:effectLst/>
                          <a:latin typeface="+mn-lt"/>
                        </a:rPr>
                        <a:t>well</a:t>
                      </a:r>
                      <a:endParaRPr lang="nl-BE" sz="1100" dirty="0">
                        <a:effectLst/>
                        <a:latin typeface="+mn-lt"/>
                      </a:endParaRPr>
                    </a:p>
                  </a:txBody>
                  <a:tcPr marL="38100" marR="38100" marT="38100" marB="38100"/>
                </a:tc>
                <a:tc>
                  <a:txBody>
                    <a:bodyPr/>
                    <a:lstStyle/>
                    <a:p>
                      <a:pPr algn="ctr"/>
                      <a:r>
                        <a:rPr lang="nl-BE" sz="1100" dirty="0">
                          <a:solidFill>
                            <a:srgbClr val="000000"/>
                          </a:solidFill>
                          <a:effectLst/>
                          <a:latin typeface="+mn-lt"/>
                        </a:rPr>
                        <a:t>✓</a:t>
                      </a:r>
                      <a:endParaRPr lang="nl-BE" sz="1100" dirty="0">
                        <a:effectLst/>
                        <a:latin typeface="+mn-lt"/>
                      </a:endParaRPr>
                    </a:p>
                  </a:txBody>
                  <a:tcPr marL="38100" marR="38100" marT="38100" marB="38100">
                    <a:solidFill>
                      <a:schemeClr val="accent6">
                        <a:lumMod val="40000"/>
                        <a:lumOff val="60000"/>
                      </a:schemeClr>
                    </a:solidFill>
                  </a:tcPr>
                </a:tc>
                <a:tc>
                  <a:txBody>
                    <a:bodyPr/>
                    <a:lstStyle/>
                    <a:p>
                      <a:pPr algn="ctr"/>
                      <a:r>
                        <a:rPr lang="nl-BE" sz="1100" dirty="0">
                          <a:solidFill>
                            <a:srgbClr val="000000"/>
                          </a:solidFill>
                          <a:effectLst/>
                          <a:latin typeface="+mn-lt"/>
                        </a:rPr>
                        <a:t>✓</a:t>
                      </a:r>
                      <a:endParaRPr lang="nl-BE" sz="1100" dirty="0">
                        <a:effectLst/>
                        <a:latin typeface="+mn-lt"/>
                      </a:endParaRPr>
                    </a:p>
                  </a:txBody>
                  <a:tcPr marL="38100" marR="38100" marT="38100" marB="38100">
                    <a:solidFill>
                      <a:schemeClr val="accent6">
                        <a:lumMod val="40000"/>
                        <a:lumOff val="60000"/>
                      </a:schemeClr>
                    </a:solidFill>
                  </a:tcPr>
                </a:tc>
                <a:extLst>
                  <a:ext uri="{0D108BD9-81ED-4DB2-BD59-A6C34878D82A}">
                    <a16:rowId xmlns:a16="http://schemas.microsoft.com/office/drawing/2014/main" val="4104194000"/>
                  </a:ext>
                </a:extLst>
              </a:tr>
            </a:tbl>
          </a:graphicData>
        </a:graphic>
      </p:graphicFrame>
    </p:spTree>
    <p:extLst>
      <p:ext uri="{BB962C8B-B14F-4D97-AF65-F5344CB8AC3E}">
        <p14:creationId xmlns:p14="http://schemas.microsoft.com/office/powerpoint/2010/main" val="778402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F03DE57-9425-412F-2337-65DBDF0D1564}"/>
              </a:ext>
            </a:extLst>
          </p:cNvPr>
          <p:cNvSpPr>
            <a:spLocks noGrp="1"/>
          </p:cNvSpPr>
          <p:nvPr>
            <p:ph type="title"/>
          </p:nvPr>
        </p:nvSpPr>
        <p:spPr/>
        <p:txBody>
          <a:bodyPr/>
          <a:lstStyle/>
          <a:p>
            <a:r>
              <a:rPr lang="nl-BE" dirty="0"/>
              <a:t>Overview of properties</a:t>
            </a:r>
          </a:p>
        </p:txBody>
      </p:sp>
      <p:graphicFrame>
        <p:nvGraphicFramePr>
          <p:cNvPr id="4" name="Tabel 4">
            <a:extLst>
              <a:ext uri="{FF2B5EF4-FFF2-40B4-BE49-F238E27FC236}">
                <a16:creationId xmlns:a16="http://schemas.microsoft.com/office/drawing/2014/main" id="{6DDFAC17-A074-AC72-041C-E3F2B41109B5}"/>
              </a:ext>
            </a:extLst>
          </p:cNvPr>
          <p:cNvGraphicFramePr>
            <a:graphicFrameLocks noGrp="1"/>
          </p:cNvGraphicFramePr>
          <p:nvPr>
            <p:ph idx="1"/>
          </p:nvPr>
        </p:nvGraphicFramePr>
        <p:xfrm>
          <a:off x="3664913" y="2238368"/>
          <a:ext cx="4606160" cy="2639802"/>
        </p:xfrm>
        <a:graphic>
          <a:graphicData uri="http://schemas.openxmlformats.org/drawingml/2006/table">
            <a:tbl>
              <a:tblPr firstRow="1" bandRow="1">
                <a:tableStyleId>{8799B23B-EC83-4686-B30A-512413B5E67A}</a:tableStyleId>
              </a:tblPr>
              <a:tblGrid>
                <a:gridCol w="1655385">
                  <a:extLst>
                    <a:ext uri="{9D8B030D-6E8A-4147-A177-3AD203B41FA5}">
                      <a16:colId xmlns:a16="http://schemas.microsoft.com/office/drawing/2014/main" val="2099757079"/>
                    </a:ext>
                  </a:extLst>
                </a:gridCol>
                <a:gridCol w="1144900">
                  <a:extLst>
                    <a:ext uri="{9D8B030D-6E8A-4147-A177-3AD203B41FA5}">
                      <a16:colId xmlns:a16="http://schemas.microsoft.com/office/drawing/2014/main" val="515949092"/>
                    </a:ext>
                  </a:extLst>
                </a:gridCol>
                <a:gridCol w="932446">
                  <a:extLst>
                    <a:ext uri="{9D8B030D-6E8A-4147-A177-3AD203B41FA5}">
                      <a16:colId xmlns:a16="http://schemas.microsoft.com/office/drawing/2014/main" val="1438805876"/>
                    </a:ext>
                  </a:extLst>
                </a:gridCol>
                <a:gridCol w="873429">
                  <a:extLst>
                    <a:ext uri="{9D8B030D-6E8A-4147-A177-3AD203B41FA5}">
                      <a16:colId xmlns:a16="http://schemas.microsoft.com/office/drawing/2014/main" val="1245840026"/>
                    </a:ext>
                  </a:extLst>
                </a:gridCol>
              </a:tblGrid>
              <a:tr h="439967">
                <a:tc>
                  <a:txBody>
                    <a:bodyPr/>
                    <a:lstStyle/>
                    <a:p>
                      <a:endParaRPr lang="nl-BE" dirty="0"/>
                    </a:p>
                  </a:txBody>
                  <a:tcPr/>
                </a:tc>
                <a:tc>
                  <a:txBody>
                    <a:bodyPr/>
                    <a:lstStyle/>
                    <a:p>
                      <a:pPr algn="ctr"/>
                      <a:r>
                        <a:rPr lang="nl-BE" i="1" dirty="0"/>
                        <a:t>genoeg</a:t>
                      </a:r>
                    </a:p>
                  </a:txBody>
                  <a:tcPr/>
                </a:tc>
                <a:tc>
                  <a:txBody>
                    <a:bodyPr/>
                    <a:lstStyle/>
                    <a:p>
                      <a:pPr algn="ctr"/>
                      <a:r>
                        <a:rPr lang="nl-BE" dirty="0"/>
                        <a:t>zero </a:t>
                      </a:r>
                    </a:p>
                  </a:txBody>
                  <a:tcPr/>
                </a:tc>
                <a:tc>
                  <a:txBody>
                    <a:bodyPr/>
                    <a:lstStyle/>
                    <a:p>
                      <a:pPr algn="ctr"/>
                      <a:r>
                        <a:rPr lang="nl-BE" i="1" dirty="0"/>
                        <a:t>al</a:t>
                      </a:r>
                    </a:p>
                  </a:txBody>
                  <a:tcPr/>
                </a:tc>
                <a:extLst>
                  <a:ext uri="{0D108BD9-81ED-4DB2-BD59-A6C34878D82A}">
                    <a16:rowId xmlns:a16="http://schemas.microsoft.com/office/drawing/2014/main" val="2777091041"/>
                  </a:ext>
                </a:extLst>
              </a:tr>
              <a:tr h="439967">
                <a:tc>
                  <a:txBody>
                    <a:bodyPr/>
                    <a:lstStyle/>
                    <a:p>
                      <a:r>
                        <a:rPr lang="nl-BE" dirty="0"/>
                        <a:t>Mood</a:t>
                      </a:r>
                      <a:r>
                        <a:rPr lang="nl-BE" baseline="-25000" dirty="0"/>
                        <a:t>eval</a:t>
                      </a:r>
                      <a:endParaRPr lang="nl-BE" dirty="0"/>
                    </a:p>
                  </a:txBody>
                  <a:tcPr/>
                </a:tc>
                <a:tc>
                  <a:txBody>
                    <a:bodyPr/>
                    <a:lstStyle/>
                    <a:p>
                      <a:pPr algn="ctr"/>
                      <a:r>
                        <a:rPr lang="nl-BE" dirty="0"/>
                        <a:t>✓</a:t>
                      </a:r>
                    </a:p>
                  </a:txBody>
                  <a:tcPr>
                    <a:solidFill>
                      <a:schemeClr val="accent6">
                        <a:lumMod val="60000"/>
                        <a:lumOff val="40000"/>
                      </a:schemeClr>
                    </a:solidFill>
                  </a:tcPr>
                </a:tc>
                <a:tc>
                  <a:txBody>
                    <a:bodyPr/>
                    <a:lstStyle/>
                    <a:p>
                      <a:pPr algn="ctr"/>
                      <a:r>
                        <a:rPr lang="nl-BE" dirty="0"/>
                        <a:t>restr.</a:t>
                      </a:r>
                    </a:p>
                  </a:txBody>
                  <a:tcPr/>
                </a:tc>
                <a:tc>
                  <a:txBody>
                    <a:bodyPr/>
                    <a:lstStyle/>
                    <a:p>
                      <a:pPr algn="ctr"/>
                      <a:r>
                        <a:rPr lang="nl-BE" dirty="0"/>
                        <a:t>✗</a:t>
                      </a:r>
                    </a:p>
                  </a:txBody>
                  <a:tcPr/>
                </a:tc>
                <a:extLst>
                  <a:ext uri="{0D108BD9-81ED-4DB2-BD59-A6C34878D82A}">
                    <a16:rowId xmlns:a16="http://schemas.microsoft.com/office/drawing/2014/main" val="3604908212"/>
                  </a:ext>
                </a:extLst>
              </a:tr>
              <a:tr h="439967">
                <a:tc>
                  <a:txBody>
                    <a:bodyPr/>
                    <a:lstStyle/>
                    <a:p>
                      <a:r>
                        <a:rPr lang="nl-BE" dirty="0"/>
                        <a:t>Mod</a:t>
                      </a:r>
                      <a:r>
                        <a:rPr lang="nl-BE" baseline="-25000" dirty="0"/>
                        <a:t>alethic</a:t>
                      </a:r>
                      <a:r>
                        <a:rPr lang="nl-BE" dirty="0"/>
                        <a:t> </a:t>
                      </a:r>
                    </a:p>
                  </a:txBody>
                  <a:tcPr/>
                </a:tc>
                <a:tc>
                  <a:txBody>
                    <a:bodyPr/>
                    <a:lstStyle/>
                    <a:p>
                      <a:pPr algn="ctr"/>
                      <a:r>
                        <a:rPr lang="nl-BE" dirty="0"/>
                        <a:t>✗</a:t>
                      </a:r>
                    </a:p>
                  </a:txBody>
                  <a:tcPr/>
                </a:tc>
                <a:tc>
                  <a:txBody>
                    <a:bodyPr/>
                    <a:lstStyle/>
                    <a:p>
                      <a:pPr algn="ctr"/>
                      <a:r>
                        <a:rPr lang="nl-BE" dirty="0"/>
                        <a:t>✓</a:t>
                      </a:r>
                    </a:p>
                  </a:txBody>
                  <a:tcPr>
                    <a:solidFill>
                      <a:schemeClr val="accent6">
                        <a:lumMod val="60000"/>
                        <a:lumOff val="40000"/>
                      </a:schemeClr>
                    </a:solidFill>
                  </a:tcPr>
                </a:tc>
                <a:tc>
                  <a:txBody>
                    <a:bodyPr/>
                    <a:lstStyle/>
                    <a:p>
                      <a:pPr algn="ctr"/>
                      <a:r>
                        <a:rPr lang="nl-BE" dirty="0"/>
                        <a:t>✗</a:t>
                      </a:r>
                    </a:p>
                  </a:txBody>
                  <a:tcPr/>
                </a:tc>
                <a:extLst>
                  <a:ext uri="{0D108BD9-81ED-4DB2-BD59-A6C34878D82A}">
                    <a16:rowId xmlns:a16="http://schemas.microsoft.com/office/drawing/2014/main" val="1819161723"/>
                  </a:ext>
                </a:extLst>
              </a:tr>
              <a:tr h="439967">
                <a:tc>
                  <a:txBody>
                    <a:bodyPr/>
                    <a:lstStyle/>
                    <a:p>
                      <a:r>
                        <a:rPr lang="nl-BE" dirty="0"/>
                        <a:t>Asp</a:t>
                      </a:r>
                      <a:r>
                        <a:rPr lang="nl-BE" baseline="-25000" dirty="0"/>
                        <a:t>habitual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BE" dirty="0"/>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BE" dirty="0"/>
                        <a:t>✓</a:t>
                      </a:r>
                    </a:p>
                  </a:txBody>
                  <a:tcPr>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BE" dirty="0"/>
                        <a:t>✗</a:t>
                      </a:r>
                    </a:p>
                  </a:txBody>
                  <a:tcPr/>
                </a:tc>
                <a:extLst>
                  <a:ext uri="{0D108BD9-81ED-4DB2-BD59-A6C34878D82A}">
                    <a16:rowId xmlns:a16="http://schemas.microsoft.com/office/drawing/2014/main" val="962064476"/>
                  </a:ext>
                </a:extLst>
              </a:tr>
              <a:tr h="439967">
                <a:tc>
                  <a:txBody>
                    <a:bodyPr/>
                    <a:lstStyle/>
                    <a:p>
                      <a:r>
                        <a:rPr lang="nl-BE" dirty="0"/>
                        <a:t>Asp</a:t>
                      </a:r>
                      <a:r>
                        <a:rPr lang="nl-BE" baseline="-25000" dirty="0"/>
                        <a:t>progressive</a:t>
                      </a:r>
                      <a:endParaRPr lang="nl-BE" dirty="0"/>
                    </a:p>
                  </a:txBody>
                  <a:tcPr/>
                </a:tc>
                <a:tc>
                  <a:txBody>
                    <a:bodyPr/>
                    <a:lstStyle/>
                    <a:p>
                      <a:pPr algn="ctr"/>
                      <a:r>
                        <a:rPr lang="nl-BE" dirty="0"/>
                        <a:t>✗</a:t>
                      </a:r>
                    </a:p>
                  </a:txBody>
                  <a:tcPr/>
                </a:tc>
                <a:tc>
                  <a:txBody>
                    <a:bodyPr/>
                    <a:lstStyle/>
                    <a:p>
                      <a:pPr algn="ctr"/>
                      <a:r>
                        <a:rPr lang="nl-BE" dirty="0"/>
                        <a:t>✓</a:t>
                      </a:r>
                    </a:p>
                  </a:txBody>
                  <a:tcPr>
                    <a:solidFill>
                      <a:schemeClr val="accent6">
                        <a:lumMod val="60000"/>
                        <a:lumOff val="40000"/>
                      </a:schemeClr>
                    </a:solidFill>
                  </a:tcPr>
                </a:tc>
                <a:tc>
                  <a:txBody>
                    <a:bodyPr/>
                    <a:lstStyle/>
                    <a:p>
                      <a:pPr algn="ctr"/>
                      <a:r>
                        <a:rPr lang="nl-BE" dirty="0"/>
                        <a:t>✓</a:t>
                      </a:r>
                    </a:p>
                  </a:txBody>
                  <a:tcPr>
                    <a:solidFill>
                      <a:schemeClr val="accent6">
                        <a:lumMod val="60000"/>
                        <a:lumOff val="40000"/>
                      </a:schemeClr>
                    </a:solidFill>
                  </a:tcPr>
                </a:tc>
                <a:extLst>
                  <a:ext uri="{0D108BD9-81ED-4DB2-BD59-A6C34878D82A}">
                    <a16:rowId xmlns:a16="http://schemas.microsoft.com/office/drawing/2014/main" val="493284246"/>
                  </a:ext>
                </a:extLst>
              </a:tr>
              <a:tr h="439967">
                <a:tc>
                  <a:txBody>
                    <a:bodyPr/>
                    <a:lstStyle/>
                    <a:p>
                      <a:r>
                        <a:rPr lang="nl-BE" dirty="0"/>
                        <a:t>Voice</a:t>
                      </a:r>
                      <a:r>
                        <a:rPr lang="nl-BE" baseline="-25000" dirty="0"/>
                        <a:t>manner</a:t>
                      </a:r>
                    </a:p>
                  </a:txBody>
                  <a:tcPr/>
                </a:tc>
                <a:tc>
                  <a:txBody>
                    <a:bodyPr/>
                    <a:lstStyle/>
                    <a:p>
                      <a:pPr algn="ctr"/>
                      <a:r>
                        <a:rPr lang="nl-BE" dirty="0"/>
                        <a:t>✗</a:t>
                      </a:r>
                    </a:p>
                  </a:txBody>
                  <a:tcPr/>
                </a:tc>
                <a:tc>
                  <a:txBody>
                    <a:bodyPr/>
                    <a:lstStyle/>
                    <a:p>
                      <a:pPr algn="ctr"/>
                      <a:r>
                        <a:rPr lang="nl-BE" dirty="0"/>
                        <a:t>✓</a:t>
                      </a:r>
                    </a:p>
                  </a:txBody>
                  <a:tcPr>
                    <a:solidFill>
                      <a:schemeClr val="accent6">
                        <a:lumMod val="60000"/>
                        <a:lumOff val="40000"/>
                      </a:schemeClr>
                    </a:solidFill>
                  </a:tcPr>
                </a:tc>
                <a:tc>
                  <a:txBody>
                    <a:bodyPr/>
                    <a:lstStyle/>
                    <a:p>
                      <a:pPr algn="ctr"/>
                      <a:r>
                        <a:rPr lang="nl-BE" dirty="0"/>
                        <a:t>✗</a:t>
                      </a:r>
                    </a:p>
                  </a:txBody>
                  <a:tcPr/>
                </a:tc>
                <a:extLst>
                  <a:ext uri="{0D108BD9-81ED-4DB2-BD59-A6C34878D82A}">
                    <a16:rowId xmlns:a16="http://schemas.microsoft.com/office/drawing/2014/main" val="2803717562"/>
                  </a:ext>
                </a:extLst>
              </a:tr>
            </a:tbl>
          </a:graphicData>
        </a:graphic>
      </p:graphicFrame>
    </p:spTree>
    <p:extLst>
      <p:ext uri="{BB962C8B-B14F-4D97-AF65-F5344CB8AC3E}">
        <p14:creationId xmlns:p14="http://schemas.microsoft.com/office/powerpoint/2010/main" val="2355102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EAFC51-0B45-F561-6487-F55564817A1A}"/>
              </a:ext>
            </a:extLst>
          </p:cNvPr>
          <p:cNvSpPr>
            <a:spLocks noGrp="1"/>
          </p:cNvSpPr>
          <p:nvPr>
            <p:ph type="title"/>
          </p:nvPr>
        </p:nvSpPr>
        <p:spPr/>
        <p:txBody>
          <a:bodyPr/>
          <a:lstStyle/>
          <a:p>
            <a:r>
              <a:rPr lang="nl-BE" dirty="0"/>
              <a:t>Auxiliary </a:t>
            </a:r>
            <a:r>
              <a:rPr lang="nl-BE" i="1" dirty="0"/>
              <a:t>genoeg</a:t>
            </a:r>
            <a:r>
              <a:rPr lang="nl-BE" dirty="0"/>
              <a:t> ‘enough’</a:t>
            </a:r>
          </a:p>
        </p:txBody>
      </p:sp>
      <p:sp>
        <p:nvSpPr>
          <p:cNvPr id="3" name="Tijdelijke aanduiding voor inhoud 2">
            <a:extLst>
              <a:ext uri="{FF2B5EF4-FFF2-40B4-BE49-F238E27FC236}">
                <a16:creationId xmlns:a16="http://schemas.microsoft.com/office/drawing/2014/main" id="{BAB88C5F-20A0-50E7-8315-82DD62109FBC}"/>
              </a:ext>
            </a:extLst>
          </p:cNvPr>
          <p:cNvSpPr>
            <a:spLocks noGrp="1"/>
          </p:cNvSpPr>
          <p:nvPr>
            <p:ph idx="1"/>
          </p:nvPr>
        </p:nvSpPr>
        <p:spPr/>
        <p:txBody>
          <a:bodyPr/>
          <a:lstStyle/>
          <a:p>
            <a:endParaRPr lang="nl-BE" dirty="0"/>
          </a:p>
          <a:p>
            <a:r>
              <a:rPr lang="nl-BE" dirty="0"/>
              <a:t>Barbiers (2001): auxiliary </a:t>
            </a:r>
            <a:r>
              <a:rPr lang="nl-BE" i="1" dirty="0"/>
              <a:t>genoeg </a:t>
            </a:r>
            <a:r>
              <a:rPr lang="nl-BE" dirty="0"/>
              <a:t>‘enough’</a:t>
            </a:r>
          </a:p>
          <a:p>
            <a:pPr marL="514350" indent="-514350">
              <a:buFont typeface="+mj-lt"/>
              <a:buAutoNum type="arabicParenR"/>
            </a:pPr>
            <a:r>
              <a:rPr lang="nl-BE" dirty="0"/>
              <a:t>Ongelukkig </a:t>
            </a:r>
            <a:r>
              <a:rPr lang="nl-BE" b="1" dirty="0"/>
              <a:t>genoeg</a:t>
            </a:r>
            <a:r>
              <a:rPr lang="nl-BE" dirty="0"/>
              <a:t> werd ik ziek vlak voor het congres.</a:t>
            </a:r>
            <a:br>
              <a:rPr lang="nl-BE" dirty="0"/>
            </a:br>
            <a:r>
              <a:rPr lang="nl-BE" dirty="0"/>
              <a:t>‘Unfortunately I got ill just before the conference’</a:t>
            </a:r>
          </a:p>
          <a:p>
            <a:pPr marL="514350" indent="-514350">
              <a:buFont typeface="+mj-lt"/>
              <a:buAutoNum type="arabicParenR"/>
            </a:pPr>
            <a:r>
              <a:rPr lang="nl-BE" dirty="0"/>
              <a:t>Ze was </a:t>
            </a:r>
            <a:r>
              <a:rPr lang="nl-BE" b="1" dirty="0"/>
              <a:t>(voor de arts) </a:t>
            </a:r>
            <a:r>
              <a:rPr lang="nl-BE" dirty="0"/>
              <a:t>ongelukkig </a:t>
            </a:r>
            <a:r>
              <a:rPr lang="nl-BE" b="1" dirty="0"/>
              <a:t>genoeg</a:t>
            </a:r>
            <a:r>
              <a:rPr lang="nl-BE" dirty="0"/>
              <a:t> </a:t>
            </a:r>
            <a:r>
              <a:rPr lang="nl-BE" b="1" dirty="0"/>
              <a:t>(om opgenomen te worden)</a:t>
            </a:r>
            <a:r>
              <a:rPr lang="nl-BE" dirty="0"/>
              <a:t>.</a:t>
            </a:r>
            <a:br>
              <a:rPr lang="nl-BE" dirty="0"/>
            </a:br>
            <a:r>
              <a:rPr lang="nl-BE" dirty="0"/>
              <a:t>‘For the doctor, she was unhappy enough to be admitted.’</a:t>
            </a:r>
          </a:p>
          <a:p>
            <a:pPr marL="514350" indent="-514350">
              <a:buFont typeface="+mj-lt"/>
              <a:buAutoNum type="arabicParenR"/>
            </a:pPr>
            <a:r>
              <a:rPr lang="nl-BE" dirty="0"/>
              <a:t>*Ongelukkig</a:t>
            </a:r>
            <a:r>
              <a:rPr lang="nl-BE" b="1" dirty="0"/>
              <a:t>erwijs</a:t>
            </a:r>
            <a:r>
              <a:rPr lang="nl-BE" dirty="0"/>
              <a:t> </a:t>
            </a:r>
            <a:r>
              <a:rPr lang="nl-BE" b="1" dirty="0"/>
              <a:t>genoeg</a:t>
            </a:r>
            <a:r>
              <a:rPr lang="nl-BE" dirty="0"/>
              <a:t> werd ik ziek vlak voor het congres.</a:t>
            </a:r>
          </a:p>
          <a:p>
            <a:endParaRPr lang="nl-BE" dirty="0"/>
          </a:p>
        </p:txBody>
      </p:sp>
    </p:spTree>
    <p:extLst>
      <p:ext uri="{BB962C8B-B14F-4D97-AF65-F5344CB8AC3E}">
        <p14:creationId xmlns:p14="http://schemas.microsoft.com/office/powerpoint/2010/main" val="22415425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6062A0-AD08-3F0E-95CC-80627A641DA5}"/>
              </a:ext>
            </a:extLst>
          </p:cNvPr>
          <p:cNvSpPr>
            <a:spLocks noGrp="1"/>
          </p:cNvSpPr>
          <p:nvPr>
            <p:ph type="title"/>
          </p:nvPr>
        </p:nvSpPr>
        <p:spPr/>
        <p:txBody>
          <a:bodyPr/>
          <a:lstStyle/>
          <a:p>
            <a:r>
              <a:rPr lang="nl-BE" dirty="0"/>
              <a:t>Zero marking</a:t>
            </a:r>
          </a:p>
        </p:txBody>
      </p:sp>
      <p:sp>
        <p:nvSpPr>
          <p:cNvPr id="3" name="Tijdelijke aanduiding voor inhoud 2">
            <a:extLst>
              <a:ext uri="{FF2B5EF4-FFF2-40B4-BE49-F238E27FC236}">
                <a16:creationId xmlns:a16="http://schemas.microsoft.com/office/drawing/2014/main" id="{5375347C-0496-EDBB-8452-DB060B78F529}"/>
              </a:ext>
            </a:extLst>
          </p:cNvPr>
          <p:cNvSpPr>
            <a:spLocks noGrp="1"/>
          </p:cNvSpPr>
          <p:nvPr>
            <p:ph idx="1"/>
          </p:nvPr>
        </p:nvSpPr>
        <p:spPr/>
        <p:txBody>
          <a:bodyPr/>
          <a:lstStyle/>
          <a:p>
            <a:pPr marL="514350" indent="-514350">
              <a:buFont typeface="+mj-lt"/>
              <a:buAutoNum type="arabicParenR"/>
            </a:pPr>
            <a:r>
              <a:rPr lang="nl-BE" dirty="0"/>
              <a:t>Subtiel</a:t>
            </a:r>
            <a:r>
              <a:rPr lang="nl-BE" b="1" dirty="0"/>
              <a:t>erwijze</a:t>
            </a:r>
            <a:r>
              <a:rPr lang="nl-BE" dirty="0"/>
              <a:t> liet hij merken dat die uitkomst hem niet beviel.</a:t>
            </a:r>
            <a:br>
              <a:rPr lang="nl-BE" dirty="0"/>
            </a:br>
            <a:r>
              <a:rPr lang="nl-BE" dirty="0"/>
              <a:t>‘He subtly made it known that he was not pleased with the outcome.’</a:t>
            </a:r>
          </a:p>
          <a:p>
            <a:pPr marL="514350" indent="-514350">
              <a:buFont typeface="+mj-lt"/>
              <a:buAutoNum type="arabicParenR"/>
            </a:pPr>
            <a:r>
              <a:rPr lang="nl-BE" dirty="0"/>
              <a:t>Subtiel liet hij merken dat die uitkomst hem niet beviel.</a:t>
            </a:r>
          </a:p>
          <a:p>
            <a:pPr marL="514350" indent="-514350">
              <a:buFont typeface="+mj-lt"/>
              <a:buAutoNum type="arabicParenR"/>
            </a:pPr>
            <a:endParaRPr lang="nl-BE" dirty="0"/>
          </a:p>
          <a:p>
            <a:endParaRPr lang="nl-BE" dirty="0"/>
          </a:p>
        </p:txBody>
      </p:sp>
    </p:spTree>
    <p:extLst>
      <p:ext uri="{BB962C8B-B14F-4D97-AF65-F5344CB8AC3E}">
        <p14:creationId xmlns:p14="http://schemas.microsoft.com/office/powerpoint/2010/main" val="1437358624"/>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299</TotalTime>
  <Words>2799</Words>
  <Application>Microsoft Macintosh PowerPoint</Application>
  <PresentationFormat>Breedbeeld</PresentationFormat>
  <Paragraphs>586</Paragraphs>
  <Slides>46</Slides>
  <Notes>2</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46</vt:i4>
      </vt:variant>
    </vt:vector>
  </HeadingPairs>
  <TitlesOfParts>
    <vt:vector size="52" baseType="lpstr">
      <vt:lpstr>Arial</vt:lpstr>
      <vt:lpstr>Brill</vt:lpstr>
      <vt:lpstr>Calibri</vt:lpstr>
      <vt:lpstr>Calibri Light</vt:lpstr>
      <vt:lpstr>Helvetica Neue</vt:lpstr>
      <vt:lpstr>Kantoorthema</vt:lpstr>
      <vt:lpstr>WISE-adverbs and the functional hierarchy:  a case study</vt:lpstr>
      <vt:lpstr>WISE-adverbs</vt:lpstr>
      <vt:lpstr>A case-study: Dutch –erwijs adverbs</vt:lpstr>
      <vt:lpstr>Semantic properties</vt:lpstr>
      <vt:lpstr>The Cinque hierarchy</vt:lpstr>
      <vt:lpstr>PowerPoint-presentatie</vt:lpstr>
      <vt:lpstr>Overview of properties</vt:lpstr>
      <vt:lpstr>Auxiliary genoeg ‘enough’</vt:lpstr>
      <vt:lpstr>Zero marking</vt:lpstr>
      <vt:lpstr>Al ‘while’</vt:lpstr>
      <vt:lpstr>Evaluative adverb</vt:lpstr>
      <vt:lpstr>Evaluative adverb</vt:lpstr>
      <vt:lpstr>Auxiliary genoeg</vt:lpstr>
      <vt:lpstr>Zero marking</vt:lpstr>
      <vt:lpstr>Zero marking</vt:lpstr>
      <vt:lpstr>Al</vt:lpstr>
      <vt:lpstr>Evaluative adverb</vt:lpstr>
      <vt:lpstr>Adverb of alethic modality</vt:lpstr>
      <vt:lpstr>Adverb of alethic modality</vt:lpstr>
      <vt:lpstr>Moodevaluative &gt; Modalethic</vt:lpstr>
      <vt:lpstr>Adverb of habitual aspect</vt:lpstr>
      <vt:lpstr>Adverb of habitual aspect</vt:lpstr>
      <vt:lpstr>A gap: adverb of celerative aspect</vt:lpstr>
      <vt:lpstr>Adverb of progressive aspect</vt:lpstr>
      <vt:lpstr>Manner adverb</vt:lpstr>
      <vt:lpstr>Moodeval &gt; Modaleth &gt; Aspprog &gt; Voicemanner</vt:lpstr>
      <vt:lpstr>Overview of properties</vt:lpstr>
      <vt:lpstr>Formal properties</vt:lpstr>
      <vt:lpstr>-erwijs only merges with adjectives</vt:lpstr>
      <vt:lpstr>Present participles and -erwijs</vt:lpstr>
      <vt:lpstr>Present participles and -erwijs</vt:lpstr>
      <vt:lpstr>Are other suffixes equivalents of –erwijs?</vt:lpstr>
      <vt:lpstr>Are other suffixes equivalents of –erwijs?</vt:lpstr>
      <vt:lpstr>Formal properties</vt:lpstr>
      <vt:lpstr>Overview of properties</vt:lpstr>
      <vt:lpstr>No verbal argument structure with the suffix</vt:lpstr>
      <vt:lpstr>No verbal argument structure with the suffix</vt:lpstr>
      <vt:lpstr>No verbal argument structure with the suffix</vt:lpstr>
      <vt:lpstr>No verbal argument structure with the suffix</vt:lpstr>
      <vt:lpstr>No verbal argument structure with the suffix</vt:lpstr>
      <vt:lpstr>No verbal argument structure with the suffix</vt:lpstr>
      <vt:lpstr>No noun incorporation with the suffix</vt:lpstr>
      <vt:lpstr>Overview of properties</vt:lpstr>
      <vt:lpstr>-erwijs only merges with adjectives (Borer 2013)</vt:lpstr>
      <vt:lpstr>No adjectival passive participles (Wasow 1977; Kratzer 1994 a.o.)</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WISE-adverbs and the functional hierarchy</dc:title>
  <dc:creator>Guido Vanden Wyngaerd</dc:creator>
  <cp:lastModifiedBy>Guido Vanden Wyngaerd</cp:lastModifiedBy>
  <cp:revision>41</cp:revision>
  <dcterms:created xsi:type="dcterms:W3CDTF">2022-05-09T07:27:51Z</dcterms:created>
  <dcterms:modified xsi:type="dcterms:W3CDTF">2022-05-19T13:11:22Z</dcterms:modified>
</cp:coreProperties>
</file>