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39"/>
  </p:notesMasterIdLst>
  <p:handoutMasterIdLst>
    <p:handoutMasterId r:id="rId40"/>
  </p:handoutMasterIdLst>
  <p:sldIdLst>
    <p:sldId id="281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8" r:id="rId19"/>
    <p:sldId id="379" r:id="rId20"/>
    <p:sldId id="380" r:id="rId21"/>
    <p:sldId id="385" r:id="rId22"/>
    <p:sldId id="381" r:id="rId23"/>
    <p:sldId id="382" r:id="rId24"/>
    <p:sldId id="386" r:id="rId25"/>
    <p:sldId id="383" r:id="rId26"/>
    <p:sldId id="387" r:id="rId27"/>
    <p:sldId id="384" r:id="rId28"/>
    <p:sldId id="388" r:id="rId29"/>
    <p:sldId id="389" r:id="rId30"/>
    <p:sldId id="390" r:id="rId31"/>
    <p:sldId id="392" r:id="rId32"/>
    <p:sldId id="391" r:id="rId33"/>
    <p:sldId id="393" r:id="rId34"/>
    <p:sldId id="374" r:id="rId35"/>
    <p:sldId id="375" r:id="rId36"/>
    <p:sldId id="376" r:id="rId37"/>
    <p:sldId id="377" r:id="rId38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3" y="62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88" d="100"/>
          <a:sy n="88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994982-E50A-454E-A2F8-261DD9B8E0DD}" type="datetime1">
              <a:rPr lang="nl-NL" smtClean="0"/>
              <a:t>1-2-2022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661E857-36B8-43F1-9D87-FE508167B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D84FB-DD79-4AA9-A9CF-063A6BF1B4F1}" type="datetime1">
              <a:rPr lang="nl-NL" smtClean="0"/>
              <a:pPr/>
              <a:t>1-2-2022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CFAAAB6-A2C6-4A85-A3A1-98EFBA61C967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EAA36B1-75F6-458C-B388-8BC01E9857C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807850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This</a:t>
            </a:r>
            <a:r>
              <a:rPr lang="nl-BE" dirty="0"/>
              <a:t> argument is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debatable</a:t>
            </a:r>
            <a:r>
              <a:rPr lang="nl-BE" dirty="0"/>
              <a:t>, </a:t>
            </a:r>
            <a:r>
              <a:rPr lang="nl-BE" dirty="0" err="1"/>
              <a:t>since</a:t>
            </a:r>
            <a:r>
              <a:rPr lang="nl-BE" dirty="0"/>
              <a:t> </a:t>
            </a:r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surface</a:t>
            </a:r>
            <a:r>
              <a:rPr lang="nl-BE" dirty="0"/>
              <a:t> </a:t>
            </a:r>
            <a:r>
              <a:rPr lang="nl-BE" dirty="0" err="1"/>
              <a:t>anaphors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allow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(Johnson, 2009)</a:t>
            </a:r>
          </a:p>
          <a:p>
            <a:r>
              <a:rPr lang="nl-BE" dirty="0"/>
              <a:t>	f. ex.: A </a:t>
            </a:r>
            <a:r>
              <a:rPr lang="nl-BE" dirty="0" err="1"/>
              <a:t>child</a:t>
            </a:r>
            <a:r>
              <a:rPr lang="nl-BE" dirty="0"/>
              <a:t> is </a:t>
            </a:r>
            <a:r>
              <a:rPr lang="nl-BE" dirty="0" err="1"/>
              <a:t>struggling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its</a:t>
            </a:r>
            <a:r>
              <a:rPr lang="nl-BE" dirty="0"/>
              <a:t> </a:t>
            </a:r>
            <a:r>
              <a:rPr lang="nl-BE" dirty="0" err="1"/>
              <a:t>shoe</a:t>
            </a:r>
            <a:r>
              <a:rPr lang="nl-BE" dirty="0"/>
              <a:t> </a:t>
            </a:r>
            <a:r>
              <a:rPr lang="nl-BE" dirty="0" err="1"/>
              <a:t>laces</a:t>
            </a:r>
            <a:r>
              <a:rPr lang="nl-BE" dirty="0"/>
              <a:t> – </a:t>
            </a:r>
            <a:r>
              <a:rPr lang="nl-BE" dirty="0" err="1"/>
              <a:t>please</a:t>
            </a:r>
            <a:r>
              <a:rPr lang="nl-BE" dirty="0"/>
              <a:t>, let me (VP-</a:t>
            </a:r>
            <a:r>
              <a:rPr lang="nl-BE" dirty="0" err="1"/>
              <a:t>ellipsis</a:t>
            </a:r>
            <a:r>
              <a:rPr lang="nl-BE" dirty="0"/>
              <a:t>)</a:t>
            </a:r>
          </a:p>
          <a:p>
            <a:r>
              <a:rPr lang="nl-BE" dirty="0"/>
              <a:t>Is 12 a </a:t>
            </a:r>
            <a:r>
              <a:rPr lang="nl-BE" dirty="0" err="1"/>
              <a:t>normal</a:t>
            </a:r>
            <a:r>
              <a:rPr lang="nl-BE" dirty="0"/>
              <a:t> dat doen </a:t>
            </a:r>
            <a:r>
              <a:rPr lang="nl-BE" dirty="0" err="1"/>
              <a:t>construction</a:t>
            </a:r>
            <a:r>
              <a:rPr lang="nl-BE" dirty="0"/>
              <a:t>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418101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Passivization</a:t>
            </a:r>
            <a:r>
              <a:rPr lang="nl-BE" dirty="0"/>
              <a:t>, </a:t>
            </a:r>
            <a:r>
              <a:rPr lang="nl-BE" dirty="0" err="1"/>
              <a:t>topicalization</a:t>
            </a:r>
            <a:r>
              <a:rPr lang="nl-BE" dirty="0"/>
              <a:t>, </a:t>
            </a:r>
            <a:r>
              <a:rPr lang="nl-BE" dirty="0" err="1"/>
              <a:t>relativization</a:t>
            </a:r>
            <a:r>
              <a:rPr lang="nl-BE" dirty="0"/>
              <a:t>, </a:t>
            </a:r>
            <a:r>
              <a:rPr lang="nl-BE" dirty="0" err="1"/>
              <a:t>wh-movement</a:t>
            </a:r>
            <a:r>
              <a:rPr lang="nl-BE" dirty="0"/>
              <a:t>, </a:t>
            </a:r>
            <a:r>
              <a:rPr lang="nl-BE" dirty="0" err="1"/>
              <a:t>preposing</a:t>
            </a:r>
            <a:r>
              <a:rPr lang="nl-BE" dirty="0"/>
              <a:t>, </a:t>
            </a:r>
            <a:r>
              <a:rPr lang="nl-BE" dirty="0" err="1"/>
              <a:t>scrambling</a:t>
            </a:r>
            <a:r>
              <a:rPr lang="nl-BE" dirty="0"/>
              <a:t>, </a:t>
            </a:r>
            <a:r>
              <a:rPr lang="nl-BE" dirty="0" err="1"/>
              <a:t>tough-movement</a:t>
            </a:r>
            <a:r>
              <a:rPr lang="nl-BE" dirty="0"/>
              <a:t>, </a:t>
            </a:r>
            <a:r>
              <a:rPr lang="nl-BE" dirty="0" err="1"/>
              <a:t>quantifier</a:t>
            </a:r>
            <a:r>
              <a:rPr lang="nl-BE" dirty="0"/>
              <a:t> </a:t>
            </a:r>
            <a:r>
              <a:rPr lang="nl-BE" dirty="0" err="1"/>
              <a:t>raising</a:t>
            </a:r>
            <a:endParaRPr lang="nl-BE" dirty="0"/>
          </a:p>
          <a:p>
            <a:r>
              <a:rPr lang="nl-BE" dirty="0"/>
              <a:t>The </a:t>
            </a:r>
            <a:r>
              <a:rPr lang="nl-BE" dirty="0" err="1"/>
              <a:t>impossibility</a:t>
            </a:r>
            <a:r>
              <a:rPr lang="nl-BE" dirty="0"/>
              <a:t> of </a:t>
            </a:r>
            <a:r>
              <a:rPr lang="nl-BE" dirty="0" err="1"/>
              <a:t>passives</a:t>
            </a:r>
            <a:r>
              <a:rPr lang="nl-BE" dirty="0"/>
              <a:t> is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due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position</a:t>
            </a:r>
            <a:r>
              <a:rPr lang="nl-BE" dirty="0"/>
              <a:t> in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structure</a:t>
            </a:r>
            <a:r>
              <a:rPr lang="nl-BE" dirty="0"/>
              <a:t>, but </a:t>
            </a:r>
            <a:r>
              <a:rPr lang="nl-BE" dirty="0" err="1"/>
              <a:t>really</a:t>
            </a:r>
            <a:r>
              <a:rPr lang="nl-BE" dirty="0"/>
              <a:t> </a:t>
            </a:r>
            <a:r>
              <a:rPr lang="nl-BE" dirty="0" err="1"/>
              <a:t>due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movement</a:t>
            </a:r>
            <a:endParaRPr lang="nl-BE" dirty="0"/>
          </a:p>
          <a:p>
            <a:r>
              <a:rPr lang="nl-BE" dirty="0"/>
              <a:t>	</a:t>
            </a:r>
            <a:r>
              <a:rPr lang="nl-BE" dirty="0" err="1"/>
              <a:t>because</a:t>
            </a:r>
            <a:r>
              <a:rPr lang="nl-BE" dirty="0"/>
              <a:t> </a:t>
            </a:r>
            <a:r>
              <a:rPr lang="nl-BE" dirty="0" err="1"/>
              <a:t>impersonal</a:t>
            </a:r>
            <a:r>
              <a:rPr lang="nl-BE" dirty="0"/>
              <a:t> </a:t>
            </a:r>
            <a:r>
              <a:rPr lang="nl-BE" dirty="0" err="1"/>
              <a:t>passives</a:t>
            </a:r>
            <a:r>
              <a:rPr lang="nl-BE" dirty="0"/>
              <a:t> do </a:t>
            </a:r>
            <a:r>
              <a:rPr lang="nl-BE" dirty="0" err="1"/>
              <a:t>work</a:t>
            </a:r>
            <a:r>
              <a:rPr lang="nl-BE" dirty="0"/>
              <a:t> </a:t>
            </a:r>
          </a:p>
          <a:p>
            <a:r>
              <a:rPr lang="nl-BE" dirty="0"/>
              <a:t>	Er wordt in Londen meer gelachen dan dat in Parijs gedaan wordt.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688202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The kind of </a:t>
            </a:r>
            <a:r>
              <a:rPr lang="nl-BE" dirty="0" err="1"/>
              <a:t>unaccusatives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are </a:t>
            </a:r>
            <a:r>
              <a:rPr lang="nl-BE" dirty="0" err="1"/>
              <a:t>allowed</a:t>
            </a:r>
            <a:r>
              <a:rPr lang="nl-BE" dirty="0"/>
              <a:t> </a:t>
            </a:r>
            <a:r>
              <a:rPr lang="nl-BE" dirty="0" err="1"/>
              <a:t>seem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have more </a:t>
            </a:r>
            <a:r>
              <a:rPr lang="nl-BE" dirty="0" err="1"/>
              <a:t>agentive</a:t>
            </a:r>
            <a:r>
              <a:rPr lang="nl-BE" dirty="0"/>
              <a:t>,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example</a:t>
            </a:r>
            <a:r>
              <a:rPr lang="nl-BE" dirty="0"/>
              <a:t> bewust/opzettelijk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used</a:t>
            </a:r>
            <a:r>
              <a:rPr lang="nl-BE" dirty="0"/>
              <a:t> </a:t>
            </a:r>
          </a:p>
          <a:p>
            <a:r>
              <a:rPr lang="nl-BE" dirty="0"/>
              <a:t>Tanja </a:t>
            </a:r>
            <a:r>
              <a:rPr lang="nl-BE" dirty="0" err="1"/>
              <a:t>really</a:t>
            </a:r>
            <a:r>
              <a:rPr lang="nl-BE" dirty="0"/>
              <a:t> </a:t>
            </a:r>
            <a:r>
              <a:rPr lang="nl-BE" dirty="0" err="1"/>
              <a:t>needs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modifiers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make 15 </a:t>
            </a:r>
            <a:r>
              <a:rPr lang="nl-BE" dirty="0" err="1"/>
              <a:t>possible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700121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I </a:t>
            </a:r>
            <a:r>
              <a:rPr lang="nl-BE" dirty="0" err="1"/>
              <a:t>will</a:t>
            </a:r>
            <a:r>
              <a:rPr lang="nl-BE" dirty="0"/>
              <a:t> focus on comparatives in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presentation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342788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Question </a:t>
            </a:r>
            <a:r>
              <a:rPr lang="nl-BE" dirty="0" err="1"/>
              <a:t>marks</a:t>
            </a:r>
            <a:r>
              <a:rPr lang="nl-BE" dirty="0"/>
              <a:t>: </a:t>
            </a:r>
            <a:r>
              <a:rPr lang="nl-BE" dirty="0" err="1"/>
              <a:t>debatable</a:t>
            </a:r>
            <a:r>
              <a:rPr lang="nl-BE" dirty="0"/>
              <a:t> </a:t>
            </a:r>
            <a:r>
              <a:rPr lang="nl-BE" dirty="0" err="1"/>
              <a:t>arguments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17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9181057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Aelbrecht</a:t>
            </a:r>
            <a:r>
              <a:rPr lang="nl-BE" dirty="0"/>
              <a:t>: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but must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same</a:t>
            </a:r>
            <a:r>
              <a:rPr lang="nl-BE" dirty="0"/>
              <a:t> as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ellipsis feature</a:t>
            </a:r>
          </a:p>
          <a:p>
            <a:r>
              <a:rPr lang="nl-BE" dirty="0" err="1"/>
              <a:t>Add</a:t>
            </a:r>
            <a:r>
              <a:rPr lang="nl-BE" dirty="0"/>
              <a:t> tree </a:t>
            </a:r>
            <a:r>
              <a:rPr lang="nl-BE" dirty="0" err="1"/>
              <a:t>structure</a:t>
            </a:r>
            <a:r>
              <a:rPr lang="nl-BE" dirty="0"/>
              <a:t> of </a:t>
            </a:r>
            <a:r>
              <a:rPr lang="nl-BE" dirty="0" err="1"/>
              <a:t>Aelbrecht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20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47974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Weldra is a </a:t>
            </a:r>
            <a:r>
              <a:rPr lang="nl-BE" dirty="0" err="1"/>
              <a:t>verbal</a:t>
            </a:r>
            <a:r>
              <a:rPr lang="nl-BE" dirty="0"/>
              <a:t> </a:t>
            </a:r>
            <a:r>
              <a:rPr lang="nl-BE" dirty="0" err="1"/>
              <a:t>adverb</a:t>
            </a:r>
            <a:r>
              <a:rPr lang="nl-BE" dirty="0"/>
              <a:t> </a:t>
            </a:r>
            <a:r>
              <a:rPr lang="nl-BE" dirty="0" err="1"/>
              <a:t>according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Barbiers,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very</a:t>
            </a:r>
            <a:r>
              <a:rPr lang="nl-BE" dirty="0"/>
              <a:t> low</a:t>
            </a:r>
          </a:p>
          <a:p>
            <a:r>
              <a:rPr lang="nl-BE" dirty="0" err="1"/>
              <a:t>Give</a:t>
            </a:r>
            <a:r>
              <a:rPr lang="nl-BE" dirty="0"/>
              <a:t> dat doen </a:t>
            </a:r>
            <a:r>
              <a:rPr lang="nl-BE" dirty="0" err="1"/>
              <a:t>example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ellipsis </a:t>
            </a:r>
            <a:r>
              <a:rPr lang="nl-BE" dirty="0" err="1"/>
              <a:t>indicated</a:t>
            </a:r>
            <a:endParaRPr lang="nl-BE" dirty="0"/>
          </a:p>
          <a:p>
            <a:r>
              <a:rPr lang="nl-BE" dirty="0"/>
              <a:t>21: </a:t>
            </a:r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example</a:t>
            </a:r>
            <a:r>
              <a:rPr lang="nl-BE" dirty="0"/>
              <a:t> of </a:t>
            </a:r>
            <a:r>
              <a:rPr lang="nl-BE" dirty="0" err="1"/>
              <a:t>voice</a:t>
            </a:r>
            <a:r>
              <a:rPr lang="nl-BE" dirty="0"/>
              <a:t> mismatch </a:t>
            </a: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evidence</a:t>
            </a:r>
            <a:r>
              <a:rPr lang="nl-BE" dirty="0">
                <a:sym typeface="Wingdings" panose="05000000000000000000" pitchFamily="2" charset="2"/>
              </a:rPr>
              <a:t>  </a:t>
            </a:r>
            <a:r>
              <a:rPr lang="nl-BE" dirty="0" err="1">
                <a:sym typeface="Wingdings" panose="05000000000000000000" pitchFamily="2" charset="2"/>
              </a:rPr>
              <a:t>that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voice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head</a:t>
            </a:r>
            <a:r>
              <a:rPr lang="nl-BE" dirty="0">
                <a:sym typeface="Wingdings" panose="05000000000000000000" pitchFamily="2" charset="2"/>
              </a:rPr>
              <a:t> is </a:t>
            </a:r>
            <a:r>
              <a:rPr lang="nl-BE" dirty="0" err="1">
                <a:sym typeface="Wingdings" panose="05000000000000000000" pitchFamily="2" charset="2"/>
              </a:rPr>
              <a:t>outside</a:t>
            </a:r>
            <a:r>
              <a:rPr lang="nl-BE" dirty="0">
                <a:sym typeface="Wingdings" panose="05000000000000000000" pitchFamily="2" charset="2"/>
              </a:rPr>
              <a:t> of VP</a:t>
            </a:r>
          </a:p>
          <a:p>
            <a:r>
              <a:rPr lang="nl-BE" dirty="0" err="1">
                <a:sym typeface="Wingdings" panose="05000000000000000000" pitchFamily="2" charset="2"/>
              </a:rPr>
              <a:t>Can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you</a:t>
            </a:r>
            <a:r>
              <a:rPr lang="nl-BE" dirty="0">
                <a:sym typeface="Wingdings" panose="05000000000000000000" pitchFamily="2" charset="2"/>
              </a:rPr>
              <a:t> have </a:t>
            </a:r>
            <a:r>
              <a:rPr lang="nl-BE" dirty="0" err="1">
                <a:sym typeface="Wingdings" panose="05000000000000000000" pitchFamily="2" charset="2"/>
              </a:rPr>
              <a:t>scrambling</a:t>
            </a:r>
            <a:r>
              <a:rPr lang="nl-BE" dirty="0">
                <a:sym typeface="Wingdings" panose="05000000000000000000" pitchFamily="2" charset="2"/>
              </a:rPr>
              <a:t> in 18?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12661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maar ook: lekkerdere taarten bakken dan jij hebt gedaan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kan enkel in </a:t>
            </a:r>
            <a:r>
              <a:rPr lang="nl-B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</a:t>
            </a: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ik bak lekkere taarten en jij doet ook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is omdat in </a:t>
            </a:r>
            <a:r>
              <a:rPr lang="nl-B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</a:t>
            </a: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wordt </a:t>
            </a:r>
            <a:r>
              <a:rPr lang="nl-B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gedelete</a:t>
            </a:r>
            <a:endParaRPr lang="nl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207108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Note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we do </a:t>
            </a:r>
            <a:r>
              <a:rPr lang="nl-BE" dirty="0" err="1"/>
              <a:t>not</a:t>
            </a:r>
            <a:r>
              <a:rPr lang="nl-BE" dirty="0"/>
              <a:t> say </a:t>
            </a:r>
            <a:r>
              <a:rPr lang="nl-BE" dirty="0" err="1"/>
              <a:t>anything</a:t>
            </a:r>
            <a:r>
              <a:rPr lang="nl-BE" dirty="0"/>
              <a:t>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unaccusatives</a:t>
            </a:r>
            <a:r>
              <a:rPr lang="nl-BE" dirty="0"/>
              <a:t> here</a:t>
            </a:r>
          </a:p>
          <a:p>
            <a:r>
              <a:rPr lang="nl-BE" dirty="0"/>
              <a:t>No CP</a:t>
            </a:r>
          </a:p>
          <a:p>
            <a:r>
              <a:rPr lang="nl-BE" dirty="0" err="1"/>
              <a:t>Refer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Bentzen</a:t>
            </a:r>
            <a:r>
              <a:rPr lang="nl-BE" dirty="0"/>
              <a:t>: </a:t>
            </a:r>
            <a:r>
              <a:rPr lang="nl-BE" dirty="0" err="1"/>
              <a:t>where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 put doen &amp; dat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944769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Read </a:t>
            </a:r>
            <a:r>
              <a:rPr lang="nl-BE" dirty="0" err="1"/>
              <a:t>paraphrase</a:t>
            </a:r>
            <a:r>
              <a:rPr lang="nl-BE" dirty="0"/>
              <a:t> in English </a:t>
            </a:r>
            <a:r>
              <a:rPr lang="nl-BE" dirty="0" err="1"/>
              <a:t>instead</a:t>
            </a:r>
            <a:r>
              <a:rPr lang="nl-BE" dirty="0"/>
              <a:t> of </a:t>
            </a:r>
            <a:r>
              <a:rPr lang="nl-BE" dirty="0" err="1"/>
              <a:t>glosses</a:t>
            </a:r>
            <a:r>
              <a:rPr lang="nl-BE" dirty="0"/>
              <a:t> (do </a:t>
            </a:r>
            <a:r>
              <a:rPr lang="nl-BE" dirty="0" err="1"/>
              <a:t>that</a:t>
            </a:r>
            <a:r>
              <a:rPr lang="nl-BE" dirty="0"/>
              <a:t>, but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dutch</a:t>
            </a:r>
            <a:r>
              <a:rPr lang="nl-BE" dirty="0"/>
              <a:t> word order)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727659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Downward</a:t>
            </a:r>
            <a:r>
              <a:rPr lang="nl-BE" dirty="0"/>
              <a:t> </a:t>
            </a:r>
            <a:r>
              <a:rPr lang="nl-BE" dirty="0" err="1"/>
              <a:t>agree</a:t>
            </a:r>
            <a:r>
              <a:rPr lang="nl-BE" dirty="0"/>
              <a:t> </a:t>
            </a:r>
            <a:r>
              <a:rPr lang="nl-BE" dirty="0" err="1"/>
              <a:t>instead</a:t>
            </a:r>
            <a:r>
              <a:rPr lang="nl-BE" dirty="0"/>
              <a:t> of </a:t>
            </a:r>
            <a:r>
              <a:rPr lang="nl-BE" dirty="0" err="1"/>
              <a:t>Aelbrecht</a:t>
            </a:r>
            <a:r>
              <a:rPr lang="nl-BE" dirty="0"/>
              <a:t> (</a:t>
            </a:r>
            <a:r>
              <a:rPr lang="nl-BE" dirty="0" err="1"/>
              <a:t>upward</a:t>
            </a:r>
            <a:r>
              <a:rPr lang="nl-BE" dirty="0"/>
              <a:t> </a:t>
            </a:r>
            <a:r>
              <a:rPr lang="nl-BE" dirty="0" err="1"/>
              <a:t>agree</a:t>
            </a:r>
            <a:r>
              <a:rPr lang="nl-BE" dirty="0"/>
              <a:t>), is a bit of a </a:t>
            </a:r>
            <a:r>
              <a:rPr lang="nl-BE" dirty="0" err="1"/>
              <a:t>problem</a:t>
            </a:r>
            <a:r>
              <a:rPr lang="nl-BE" dirty="0"/>
              <a:t> </a:t>
            </a:r>
            <a:r>
              <a:rPr lang="nl-BE" dirty="0" err="1"/>
              <a:t>because</a:t>
            </a:r>
            <a:r>
              <a:rPr lang="nl-BE" dirty="0"/>
              <a:t> </a:t>
            </a:r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if</a:t>
            </a:r>
            <a:r>
              <a:rPr lang="nl-BE" dirty="0"/>
              <a:t> </a:t>
            </a:r>
            <a:r>
              <a:rPr lang="nl-BE" dirty="0" err="1"/>
              <a:t>licensor</a:t>
            </a:r>
            <a:r>
              <a:rPr lang="nl-BE" dirty="0"/>
              <a:t> is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same</a:t>
            </a:r>
            <a:r>
              <a:rPr lang="nl-BE" dirty="0"/>
              <a:t> element?</a:t>
            </a:r>
          </a:p>
          <a:p>
            <a:r>
              <a:rPr lang="nl-BE" dirty="0" err="1"/>
              <a:t>Problem</a:t>
            </a:r>
            <a:r>
              <a:rPr lang="nl-BE" dirty="0"/>
              <a:t>: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strong feature, maar in gewone ellipsis wordt er niet verplaatst naar </a:t>
            </a:r>
            <a:r>
              <a:rPr lang="nl-BE" dirty="0" err="1"/>
              <a:t>licensor</a:t>
            </a:r>
            <a:r>
              <a:rPr lang="nl-BE" dirty="0"/>
              <a:t> (bij dat doen blijkbaar wel, niet te zien want </a:t>
            </a:r>
            <a:r>
              <a:rPr lang="nl-BE" dirty="0" err="1"/>
              <a:t>licensor</a:t>
            </a:r>
            <a:r>
              <a:rPr lang="nl-BE" dirty="0"/>
              <a:t> en E-</a:t>
            </a:r>
            <a:r>
              <a:rPr lang="nl-BE" dirty="0" err="1"/>
              <a:t>head</a:t>
            </a:r>
            <a:r>
              <a:rPr lang="nl-BE" dirty="0"/>
              <a:t> zijn hetzelfde)</a:t>
            </a:r>
          </a:p>
          <a:p>
            <a:r>
              <a:rPr lang="nl-BE" dirty="0"/>
              <a:t>The </a:t>
            </a:r>
            <a:r>
              <a:rPr lang="nl-BE" dirty="0" err="1"/>
              <a:t>uninterpretable</a:t>
            </a:r>
            <a:r>
              <a:rPr lang="nl-BE" dirty="0"/>
              <a:t> feature of op </a:t>
            </a:r>
            <a:r>
              <a:rPr lang="nl-BE" dirty="0" err="1"/>
              <a:t>gets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, but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interpretable</a:t>
            </a:r>
            <a:r>
              <a:rPr lang="nl-BE" dirty="0"/>
              <a:t> </a:t>
            </a:r>
            <a:r>
              <a:rPr lang="nl-BE" dirty="0" err="1"/>
              <a:t>one</a:t>
            </a:r>
            <a:r>
              <a:rPr lang="nl-BE" dirty="0"/>
              <a:t> </a:t>
            </a:r>
            <a:r>
              <a:rPr lang="nl-BE" dirty="0" err="1"/>
              <a:t>stays</a:t>
            </a:r>
            <a:r>
              <a:rPr lang="nl-BE" dirty="0"/>
              <a:t> </a:t>
            </a:r>
            <a:r>
              <a:rPr lang="nl-BE" dirty="0" err="1"/>
              <a:t>visible</a:t>
            </a:r>
            <a:endParaRPr lang="nl-BE" dirty="0"/>
          </a:p>
          <a:p>
            <a:r>
              <a:rPr lang="nl-BE" dirty="0"/>
              <a:t>Müller: first </a:t>
            </a:r>
            <a:r>
              <a:rPr lang="nl-BE" dirty="0" err="1"/>
              <a:t>extracting</a:t>
            </a:r>
            <a:r>
              <a:rPr lang="nl-BE" dirty="0"/>
              <a:t> features, </a:t>
            </a:r>
            <a:r>
              <a:rPr lang="nl-BE" dirty="0" err="1"/>
              <a:t>then</a:t>
            </a:r>
            <a:r>
              <a:rPr lang="nl-BE" dirty="0"/>
              <a:t> ellipsis features OR </a:t>
            </a:r>
            <a:r>
              <a:rPr lang="nl-BE" dirty="0" err="1"/>
              <a:t>Chomsky</a:t>
            </a:r>
            <a:r>
              <a:rPr lang="nl-BE" dirty="0"/>
              <a:t>: </a:t>
            </a:r>
            <a:r>
              <a:rPr lang="nl-BE" dirty="0" err="1"/>
              <a:t>all</a:t>
            </a:r>
            <a:r>
              <a:rPr lang="nl-BE" dirty="0"/>
              <a:t> </a:t>
            </a:r>
            <a:r>
              <a:rPr lang="nl-BE" dirty="0" err="1"/>
              <a:t>simultaneously</a:t>
            </a:r>
            <a:endParaRPr lang="nl-BE" dirty="0"/>
          </a:p>
          <a:p>
            <a:r>
              <a:rPr lang="nl-BE" dirty="0" err="1"/>
              <a:t>Mention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ellipsis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cause</a:t>
            </a:r>
            <a:r>
              <a:rPr lang="nl-BE" dirty="0"/>
              <a:t> </a:t>
            </a:r>
            <a:r>
              <a:rPr lang="nl-BE" dirty="0" err="1"/>
              <a:t>something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escape</a:t>
            </a:r>
          </a:p>
          <a:p>
            <a:r>
              <a:rPr lang="nl-BE" dirty="0"/>
              <a:t>Change </a:t>
            </a:r>
            <a:r>
              <a:rPr lang="nl-BE" dirty="0" err="1"/>
              <a:t>example</a:t>
            </a:r>
            <a:endParaRPr lang="nl-BE" dirty="0"/>
          </a:p>
          <a:p>
            <a:r>
              <a:rPr lang="nl-BE" dirty="0"/>
              <a:t>Put NP on slide</a:t>
            </a:r>
          </a:p>
          <a:p>
            <a:r>
              <a:rPr lang="nl-BE" dirty="0"/>
              <a:t>Operator first moves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spec</a:t>
            </a:r>
            <a:r>
              <a:rPr lang="nl-BE" dirty="0"/>
              <a:t> of DP?</a:t>
            </a:r>
          </a:p>
          <a:p>
            <a:r>
              <a:rPr lang="nl-BE" dirty="0" err="1"/>
              <a:t>Odd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check </a:t>
            </a:r>
            <a:r>
              <a:rPr lang="nl-BE" dirty="0" err="1"/>
              <a:t>yourself</a:t>
            </a:r>
            <a:r>
              <a:rPr lang="nl-BE" dirty="0"/>
              <a:t> </a:t>
            </a:r>
            <a:r>
              <a:rPr lang="nl-BE" dirty="0">
                <a:sym typeface="Wingdings" panose="05000000000000000000" pitchFamily="2" charset="2"/>
              </a:rPr>
              <a:t> look at features of do in </a:t>
            </a:r>
            <a:r>
              <a:rPr lang="nl-BE" dirty="0" err="1">
                <a:sym typeface="Wingdings" panose="05000000000000000000" pitchFamily="2" charset="2"/>
              </a:rPr>
              <a:t>Aelbrecht</a:t>
            </a:r>
            <a:endParaRPr lang="nl-BE" dirty="0"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nl-BE" dirty="0" err="1">
                <a:sym typeface="Wingdings" panose="05000000000000000000" pitchFamily="2" charset="2"/>
              </a:rPr>
              <a:t>Branching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head</a:t>
            </a:r>
            <a:r>
              <a:rPr lang="nl-BE" dirty="0">
                <a:sym typeface="Wingdings" panose="05000000000000000000" pitchFamily="2" charset="2"/>
              </a:rPr>
              <a:t> of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operator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nl-BE" dirty="0">
              <a:sym typeface="Wingdings" panose="05000000000000000000" pitchFamily="2" charset="2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BE" dirty="0">
                <a:sym typeface="Wingdings" panose="05000000000000000000" pitchFamily="2" charset="2"/>
              </a:rPr>
              <a:t>Dat = multiple </a:t>
            </a:r>
            <a:r>
              <a:rPr lang="nl-BE" dirty="0" err="1">
                <a:sym typeface="Wingdings" panose="05000000000000000000" pitchFamily="2" charset="2"/>
              </a:rPr>
              <a:t>agree</a:t>
            </a:r>
            <a:r>
              <a:rPr lang="nl-BE" dirty="0">
                <a:sym typeface="Wingdings" panose="05000000000000000000" pitchFamily="2" charset="2"/>
              </a:rPr>
              <a:t>: </a:t>
            </a:r>
            <a:r>
              <a:rPr lang="nl-BE" dirty="0" err="1">
                <a:sym typeface="Wingdings" panose="05000000000000000000" pitchFamily="2" charset="2"/>
              </a:rPr>
              <a:t>agrees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itself</a:t>
            </a:r>
            <a:r>
              <a:rPr lang="nl-BE" dirty="0">
                <a:sym typeface="Wingdings" panose="05000000000000000000" pitchFamily="2" charset="2"/>
              </a:rPr>
              <a:t>, </a:t>
            </a:r>
            <a:r>
              <a:rPr lang="nl-BE" dirty="0" err="1">
                <a:sym typeface="Wingdings" panose="05000000000000000000" pitchFamily="2" charset="2"/>
              </a:rPr>
              <a:t>agrees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op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BE" dirty="0">
                <a:sym typeface="Wingdings" panose="05000000000000000000" pitchFamily="2" charset="2"/>
              </a:rPr>
              <a:t>Operator: </a:t>
            </a:r>
            <a:r>
              <a:rPr lang="nl-BE" dirty="0" err="1">
                <a:sym typeface="Wingdings" panose="05000000000000000000" pitchFamily="2" charset="2"/>
              </a:rPr>
              <a:t>head</a:t>
            </a:r>
            <a:r>
              <a:rPr lang="nl-BE" dirty="0">
                <a:sym typeface="Wingdings" panose="05000000000000000000" pitchFamily="2" charset="2"/>
              </a:rPr>
              <a:t>  </a:t>
            </a:r>
            <a:r>
              <a:rPr lang="nl-BE" dirty="0" err="1">
                <a:sym typeface="Wingdings" panose="05000000000000000000" pitchFamily="2" charset="2"/>
              </a:rPr>
              <a:t>spec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movement</a:t>
            </a:r>
            <a:r>
              <a:rPr lang="nl-BE" dirty="0">
                <a:sym typeface="Wingdings" panose="05000000000000000000" pitchFamily="2" charset="2"/>
              </a:rPr>
              <a:t> (&lt;-&gt; </a:t>
            </a:r>
            <a:r>
              <a:rPr lang="nl-BE" dirty="0" err="1">
                <a:sym typeface="Wingdings" panose="05000000000000000000" pitchFamily="2" charset="2"/>
              </a:rPr>
              <a:t>head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movement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constraint</a:t>
            </a:r>
            <a:r>
              <a:rPr lang="nl-BE" dirty="0">
                <a:sym typeface="Wingdings" panose="05000000000000000000" pitchFamily="2" charset="2"/>
              </a:rPr>
              <a:t>), first move </a:t>
            </a:r>
            <a:r>
              <a:rPr lang="nl-BE" dirty="0" err="1">
                <a:sym typeface="Wingdings" panose="05000000000000000000" pitchFamily="2" charset="2"/>
              </a:rPr>
              <a:t>to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spec</a:t>
            </a:r>
            <a:r>
              <a:rPr lang="nl-BE" dirty="0">
                <a:sym typeface="Wingdings" panose="05000000000000000000" pitchFamily="2" charset="2"/>
              </a:rPr>
              <a:t> of </a:t>
            </a:r>
            <a:r>
              <a:rPr lang="nl-BE" dirty="0" err="1">
                <a:sym typeface="Wingdings" panose="05000000000000000000" pitchFamily="2" charset="2"/>
              </a:rPr>
              <a:t>deg</a:t>
            </a:r>
            <a:r>
              <a:rPr lang="nl-BE" dirty="0">
                <a:sym typeface="Wingdings" panose="05000000000000000000" pitchFamily="2" charset="2"/>
              </a:rPr>
              <a:t> or </a:t>
            </a:r>
            <a:r>
              <a:rPr lang="nl-BE" dirty="0" err="1">
                <a:sym typeface="Wingdings" panose="05000000000000000000" pitchFamily="2" charset="2"/>
              </a:rPr>
              <a:t>what</a:t>
            </a:r>
            <a:r>
              <a:rPr lang="nl-BE" dirty="0">
                <a:sym typeface="Wingdings" panose="05000000000000000000" pitchFamily="2" charset="2"/>
              </a:rPr>
              <a:t> moves is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entire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deleted</a:t>
            </a:r>
            <a:r>
              <a:rPr lang="nl-BE" dirty="0">
                <a:sym typeface="Wingdings" panose="05000000000000000000" pitchFamily="2" charset="2"/>
              </a:rPr>
              <a:t> constituent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BE" dirty="0">
                <a:sym typeface="Wingdings" panose="05000000000000000000" pitchFamily="2" charset="2"/>
              </a:rPr>
              <a:t>						</a:t>
            </a:r>
            <a:r>
              <a:rPr lang="nl-BE" dirty="0" err="1">
                <a:sym typeface="Wingdings" panose="05000000000000000000" pitchFamily="2" charset="2"/>
              </a:rPr>
              <a:t>cfr</a:t>
            </a:r>
            <a:r>
              <a:rPr lang="nl-BE" dirty="0">
                <a:sym typeface="Wingdings" panose="05000000000000000000" pitchFamily="2" charset="2"/>
              </a:rPr>
              <a:t>. </a:t>
            </a:r>
            <a:r>
              <a:rPr lang="nl-BE" dirty="0" err="1">
                <a:sym typeface="Wingdings" panose="05000000000000000000" pitchFamily="2" charset="2"/>
              </a:rPr>
              <a:t>Hungarian</a:t>
            </a:r>
            <a:r>
              <a:rPr lang="nl-BE" dirty="0">
                <a:sym typeface="Wingdings" panose="05000000000000000000" pitchFamily="2" charset="2"/>
              </a:rPr>
              <a:t>: no ellipsis  </a:t>
            </a:r>
            <a:r>
              <a:rPr lang="nl-BE" dirty="0" err="1">
                <a:sym typeface="Wingdings" panose="05000000000000000000" pitchFamily="2" charset="2"/>
              </a:rPr>
              <a:t>entire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thing</a:t>
            </a:r>
            <a:r>
              <a:rPr lang="nl-BE" dirty="0">
                <a:sym typeface="Wingdings" panose="05000000000000000000" pitchFamily="2" charset="2"/>
              </a:rPr>
              <a:t> moves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27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023137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3d point </a:t>
            </a:r>
            <a:r>
              <a:rPr lang="nl-BE" dirty="0" err="1"/>
              <a:t>should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stressed</a:t>
            </a:r>
            <a:r>
              <a:rPr lang="nl-BE" dirty="0"/>
              <a:t> more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29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06639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Note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of </a:t>
            </a:r>
            <a:r>
              <a:rPr lang="nl-BE" dirty="0" err="1"/>
              <a:t>higher</a:t>
            </a:r>
            <a:r>
              <a:rPr lang="nl-BE" dirty="0"/>
              <a:t> </a:t>
            </a:r>
            <a:r>
              <a:rPr lang="nl-BE" dirty="0" err="1"/>
              <a:t>elements</a:t>
            </a:r>
            <a:r>
              <a:rPr lang="nl-BE" dirty="0"/>
              <a:t> is </a:t>
            </a:r>
            <a:r>
              <a:rPr lang="nl-BE" dirty="0" err="1"/>
              <a:t>possible</a:t>
            </a:r>
            <a:r>
              <a:rPr lang="nl-BE" dirty="0"/>
              <a:t>: Waarom wil Jan een boek kopen en waarom wil Piet dat doen?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32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3109506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Toekomstig onderzoek:</a:t>
            </a:r>
          </a:p>
          <a:p>
            <a:r>
              <a:rPr lang="nl-BE" dirty="0"/>
              <a:t>-</a:t>
            </a:r>
            <a:r>
              <a:rPr lang="nl-BE" dirty="0" err="1"/>
              <a:t>can</a:t>
            </a:r>
            <a:r>
              <a:rPr lang="nl-BE" dirty="0"/>
              <a:t> features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enough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explain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extraction</a:t>
            </a:r>
            <a:r>
              <a:rPr lang="nl-BE" dirty="0"/>
              <a:t>?</a:t>
            </a:r>
          </a:p>
          <a:p>
            <a:r>
              <a:rPr lang="nl-BE" dirty="0"/>
              <a:t>-look at different </a:t>
            </a:r>
            <a:r>
              <a:rPr lang="nl-BE" dirty="0" err="1"/>
              <a:t>languages</a:t>
            </a:r>
            <a:endParaRPr lang="nl-BE" dirty="0"/>
          </a:p>
          <a:p>
            <a:r>
              <a:rPr lang="nl-BE" dirty="0"/>
              <a:t>-do I </a:t>
            </a:r>
            <a:r>
              <a:rPr lang="nl-BE" dirty="0" err="1"/>
              <a:t>need</a:t>
            </a:r>
            <a:r>
              <a:rPr lang="nl-BE" dirty="0"/>
              <a:t> ellipsis?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34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78664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Even </a:t>
            </a:r>
            <a:r>
              <a:rPr lang="nl-BE" dirty="0" err="1"/>
              <a:t>if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element is as low as </a:t>
            </a:r>
            <a:r>
              <a:rPr lang="nl-BE" dirty="0" err="1"/>
              <a:t>the</a:t>
            </a:r>
            <a:r>
              <a:rPr lang="nl-BE" dirty="0"/>
              <a:t> direct object</a:t>
            </a:r>
          </a:p>
          <a:p>
            <a:r>
              <a:rPr lang="nl-BE" dirty="0" err="1"/>
              <a:t>That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puzzle</a:t>
            </a:r>
            <a:r>
              <a:rPr lang="nl-BE" dirty="0"/>
              <a:t> we are </a:t>
            </a:r>
            <a:r>
              <a:rPr lang="nl-BE" dirty="0" err="1"/>
              <a:t>looking</a:t>
            </a:r>
            <a:r>
              <a:rPr lang="nl-BE" dirty="0"/>
              <a:t> at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48159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7824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>
                <a:sym typeface="Wingdings" panose="05000000000000000000" pitchFamily="2" charset="2"/>
              </a:rPr>
              <a:t>In </a:t>
            </a:r>
            <a:r>
              <a:rPr lang="nl-BE" dirty="0" err="1">
                <a:sym typeface="Wingdings" panose="05000000000000000000" pitchFamily="2" charset="2"/>
              </a:rPr>
              <a:t>which</a:t>
            </a:r>
            <a:r>
              <a:rPr lang="nl-BE" dirty="0">
                <a:sym typeface="Wingdings" panose="05000000000000000000" pitchFamily="2" charset="2"/>
              </a:rPr>
              <a:t> way VP-</a:t>
            </a:r>
            <a:r>
              <a:rPr lang="nl-BE" dirty="0" err="1">
                <a:sym typeface="Wingdings" panose="05000000000000000000" pitchFamily="2" charset="2"/>
              </a:rPr>
              <a:t>topicalization</a:t>
            </a:r>
            <a:r>
              <a:rPr lang="nl-BE" dirty="0">
                <a:sym typeface="Wingdings" panose="05000000000000000000" pitchFamily="2" charset="2"/>
              </a:rPr>
              <a:t> &amp; </a:t>
            </a:r>
            <a:r>
              <a:rPr lang="nl-BE" dirty="0" err="1">
                <a:sym typeface="Wingdings" panose="05000000000000000000" pitchFamily="2" charset="2"/>
              </a:rPr>
              <a:t>pronominalization</a:t>
            </a:r>
            <a:r>
              <a:rPr lang="nl-BE" dirty="0">
                <a:sym typeface="Wingdings" panose="05000000000000000000" pitchFamily="2" charset="2"/>
              </a:rPr>
              <a:t> are </a:t>
            </a:r>
            <a:r>
              <a:rPr lang="nl-BE" dirty="0" err="1">
                <a:sym typeface="Wingdings" panose="05000000000000000000" pitchFamily="2" charset="2"/>
              </a:rPr>
              <a:t>related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will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not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be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discussed</a:t>
            </a:r>
            <a:r>
              <a:rPr lang="nl-BE" dirty="0">
                <a:sym typeface="Wingdings" panose="05000000000000000000" pitchFamily="2" charset="2"/>
              </a:rPr>
              <a:t> in </a:t>
            </a:r>
            <a:r>
              <a:rPr lang="nl-BE" dirty="0" err="1">
                <a:sym typeface="Wingdings" panose="05000000000000000000" pitchFamily="2" charset="2"/>
              </a:rPr>
              <a:t>this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presentation</a:t>
            </a:r>
            <a:endParaRPr lang="nl-BE" dirty="0">
              <a:sym typeface="Wingdings" panose="05000000000000000000" pitchFamily="2" charset="2"/>
            </a:endParaRPr>
          </a:p>
          <a:p>
            <a:r>
              <a:rPr lang="nl-BE" dirty="0">
                <a:sym typeface="Wingdings" panose="05000000000000000000" pitchFamily="2" charset="2"/>
              </a:rPr>
              <a:t>Do </a:t>
            </a:r>
            <a:r>
              <a:rPr lang="nl-BE" dirty="0" err="1">
                <a:sym typeface="Wingdings" panose="05000000000000000000" pitchFamily="2" charset="2"/>
              </a:rPr>
              <a:t>not</a:t>
            </a:r>
            <a:r>
              <a:rPr lang="nl-BE" dirty="0">
                <a:sym typeface="Wingdings" panose="05000000000000000000" pitchFamily="2" charset="2"/>
              </a:rPr>
              <a:t> name </a:t>
            </a:r>
            <a:r>
              <a:rPr lang="nl-BE" dirty="0" err="1">
                <a:sym typeface="Wingdings" panose="05000000000000000000" pitchFamily="2" charset="2"/>
              </a:rPr>
              <a:t>examples</a:t>
            </a:r>
            <a:r>
              <a:rPr lang="nl-BE" dirty="0">
                <a:sym typeface="Wingdings" panose="05000000000000000000" pitchFamily="2" charset="2"/>
              </a:rPr>
              <a:t>, </a:t>
            </a:r>
            <a:r>
              <a:rPr lang="nl-BE" dirty="0" err="1">
                <a:sym typeface="Wingdings" panose="05000000000000000000" pitchFamily="2" charset="2"/>
              </a:rPr>
              <a:t>if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they</a:t>
            </a:r>
            <a:r>
              <a:rPr lang="nl-BE" dirty="0">
                <a:sym typeface="Wingdings" panose="05000000000000000000" pitchFamily="2" charset="2"/>
              </a:rPr>
              <a:t> are </a:t>
            </a:r>
            <a:r>
              <a:rPr lang="nl-BE" dirty="0" err="1">
                <a:sym typeface="Wingdings" panose="05000000000000000000" pitchFamily="2" charset="2"/>
              </a:rPr>
              <a:t>not</a:t>
            </a:r>
            <a:r>
              <a:rPr lang="nl-BE" dirty="0">
                <a:sym typeface="Wingdings" panose="05000000000000000000" pitchFamily="2" charset="2"/>
              </a:rPr>
              <a:t> on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slide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37982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7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31828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10: even </a:t>
            </a:r>
            <a:r>
              <a:rPr lang="nl-BE" dirty="0" err="1"/>
              <a:t>under</a:t>
            </a:r>
            <a:r>
              <a:rPr lang="nl-BE" dirty="0"/>
              <a:t> </a:t>
            </a:r>
            <a:r>
              <a:rPr lang="nl-BE" dirty="0" err="1"/>
              <a:t>passive</a:t>
            </a:r>
            <a:r>
              <a:rPr lang="nl-BE" dirty="0"/>
              <a:t> (</a:t>
            </a:r>
            <a:r>
              <a:rPr lang="nl-BE" dirty="0" err="1"/>
              <a:t>lowest</a:t>
            </a:r>
            <a:r>
              <a:rPr lang="nl-BE" dirty="0"/>
              <a:t> </a:t>
            </a:r>
            <a:r>
              <a:rPr lang="nl-BE" dirty="0" err="1"/>
              <a:t>auxiliary</a:t>
            </a:r>
            <a:r>
              <a:rPr lang="nl-BE" dirty="0"/>
              <a:t> </a:t>
            </a:r>
            <a:r>
              <a:rPr lang="nl-BE" dirty="0" err="1"/>
              <a:t>according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ANS) </a:t>
            </a: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very</a:t>
            </a:r>
            <a:r>
              <a:rPr lang="nl-BE" dirty="0">
                <a:sym typeface="Wingdings" panose="05000000000000000000" pitchFamily="2" charset="2"/>
              </a:rPr>
              <a:t> low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125852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10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214731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Discussion</a:t>
            </a:r>
            <a:r>
              <a:rPr lang="nl-BE" dirty="0"/>
              <a:t> of missing antecedent anaphora argument, </a:t>
            </a:r>
            <a:r>
              <a:rPr lang="nl-BE" dirty="0" err="1"/>
              <a:t>because</a:t>
            </a:r>
            <a:r>
              <a:rPr lang="nl-BE" dirty="0"/>
              <a:t> </a:t>
            </a:r>
            <a:r>
              <a:rPr lang="nl-BE" dirty="0" err="1"/>
              <a:t>pronouns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find</a:t>
            </a:r>
            <a:r>
              <a:rPr lang="nl-BE" dirty="0"/>
              <a:t> </a:t>
            </a:r>
            <a:r>
              <a:rPr lang="nl-BE" dirty="0" err="1"/>
              <a:t>their</a:t>
            </a:r>
            <a:r>
              <a:rPr lang="nl-BE" dirty="0"/>
              <a:t> antecedent in </a:t>
            </a:r>
            <a:r>
              <a:rPr lang="nl-BE" dirty="0" err="1"/>
              <a:t>an</a:t>
            </a:r>
            <a:r>
              <a:rPr lang="nl-BE" dirty="0"/>
              <a:t> indirect way</a:t>
            </a:r>
          </a:p>
          <a:p>
            <a:r>
              <a:rPr lang="nl-BE" dirty="0" err="1"/>
              <a:t>Explanation</a:t>
            </a:r>
            <a:r>
              <a:rPr lang="nl-BE" dirty="0"/>
              <a:t>: 1st cake = in scope of </a:t>
            </a:r>
            <a:r>
              <a:rPr lang="nl-BE" dirty="0" err="1"/>
              <a:t>negation</a:t>
            </a:r>
            <a:r>
              <a:rPr lang="nl-BE" dirty="0"/>
              <a:t> </a:t>
            </a:r>
            <a:r>
              <a:rPr lang="nl-BE" dirty="0">
                <a:sym typeface="Wingdings" panose="05000000000000000000" pitchFamily="2" charset="2"/>
              </a:rPr>
              <a:t> no </a:t>
            </a:r>
            <a:r>
              <a:rPr lang="nl-BE" dirty="0" err="1">
                <a:sym typeface="Wingdings" panose="05000000000000000000" pitchFamily="2" charset="2"/>
              </a:rPr>
              <a:t>existence</a:t>
            </a:r>
            <a:r>
              <a:rPr lang="nl-BE" dirty="0">
                <a:sym typeface="Wingdings" panose="05000000000000000000" pitchFamily="2" charset="2"/>
              </a:rPr>
              <a:t> of a cake  no </a:t>
            </a:r>
            <a:r>
              <a:rPr lang="nl-BE" dirty="0" err="1">
                <a:sym typeface="Wingdings" panose="05000000000000000000" pitchFamily="2" charset="2"/>
              </a:rPr>
              <a:t>possible</a:t>
            </a:r>
            <a:r>
              <a:rPr lang="nl-BE" dirty="0">
                <a:sym typeface="Wingdings" panose="05000000000000000000" pitchFamily="2" charset="2"/>
              </a:rPr>
              <a:t> antecedent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FAAAB6-A2C6-4A85-A3A1-98EFBA61C967}" type="slidenum">
              <a:rPr lang="nl-NL" noProof="0" smtClean="0"/>
              <a:t>11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5584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hthoek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01368" y="1664208"/>
            <a:ext cx="8586216" cy="2176272"/>
          </a:xfrm>
        </p:spPr>
        <p:txBody>
          <a:bodyPr rtlCol="0" anchor="ctr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3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hthoek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978408"/>
            <a:ext cx="4059936" cy="1106424"/>
          </a:xfrm>
        </p:spPr>
        <p:txBody>
          <a:bodyPr rtlCol="0" anchor="ctr">
            <a:normAutofit/>
          </a:bodyPr>
          <a:lstStyle>
            <a:lvl1pPr>
              <a:defRPr sz="2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41248" y="2359152"/>
            <a:ext cx="4059936" cy="3429000"/>
          </a:xfrm>
        </p:spPr>
        <p:txBody>
          <a:bodyPr rtlCol="0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0" name="Tijdelijke aanduiding voor afbeelding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ijdelijke aanduiding voor afbeelding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19" name="Tijdelijke aanduiding voor voettekst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20" name="Tijdelijke aanduiding voor dianumm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hthoek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0" y="978408"/>
            <a:ext cx="3721608" cy="1106424"/>
          </a:xfrm>
        </p:spPr>
        <p:txBody>
          <a:bodyPr rtlCol="0" anchor="ctr">
            <a:normAutofit/>
          </a:bodyPr>
          <a:lstStyle>
            <a:lvl1pPr>
              <a:defRPr sz="2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0" name="Tijdelijke aanduiding voor afbeelding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ijdelijke aanduiding voor afbeelding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19" name="Tijdelijke aanduiding voor voettekst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20" name="Tijdelijke aanduiding voor dianumm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ijdelijke aanduiding voor afbeelding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72400" y="3099816"/>
            <a:ext cx="3721100" cy="4476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21" name="Tijdelijke aanduiding voor tekst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72400" y="4215384"/>
            <a:ext cx="3721100" cy="4476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22" name="Tijdelijke aanduiding voor tekst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72400" y="5321808"/>
            <a:ext cx="3721100" cy="4476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23" name="Tijdelijke aanduiding voor afbeelding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rtlCol="0" anchor="ctr"/>
          <a:lstStyle>
            <a:lvl1pPr algn="ctr">
              <a:buNone/>
              <a:defRPr sz="9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24" name="Tijdelijke aanduiding voor afbeelding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rtlCol="0" anchor="ctr"/>
          <a:lstStyle>
            <a:lvl1pPr algn="ctr">
              <a:buNone/>
              <a:defRPr sz="900"/>
            </a:lvl1pPr>
          </a:lstStyle>
          <a:p>
            <a:pPr rtl="0"/>
            <a:r>
              <a:rPr lang="nl-NL" noProof="0"/>
              <a:t>Pictogram</a:t>
            </a:r>
          </a:p>
        </p:txBody>
      </p:sp>
      <p:sp>
        <p:nvSpPr>
          <p:cNvPr id="25" name="Tijdelijke aanduiding voor afbeelding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rtlCol="0" anchor="ctr"/>
          <a:lstStyle>
            <a:lvl1pPr algn="ctr">
              <a:buNone/>
              <a:defRPr sz="900"/>
            </a:lvl1pPr>
          </a:lstStyle>
          <a:p>
            <a:pPr rtl="0"/>
            <a:r>
              <a:rPr lang="nl-NL" noProof="0"/>
              <a:t>Pictogram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hthoek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8992" y="1938528"/>
            <a:ext cx="10177272" cy="2990088"/>
          </a:xfrm>
        </p:spPr>
        <p:txBody>
          <a:bodyPr rtlCol="0">
            <a:normAutofit/>
          </a:bodyPr>
          <a:lstStyle>
            <a:lvl1pPr>
              <a:defRPr sz="54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8680" y="1709928"/>
            <a:ext cx="3099816" cy="1709928"/>
          </a:xfrm>
        </p:spPr>
        <p:txBody>
          <a:bodyPr tIns="45720" rtlCol="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5192" y="1709928"/>
            <a:ext cx="6729984" cy="409651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8680" y="3429000"/>
            <a:ext cx="3099816" cy="20665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8680" y="1709928"/>
            <a:ext cx="3099816" cy="1709928"/>
          </a:xfrm>
        </p:spPr>
        <p:txBody>
          <a:bodyPr tIns="45720" rtlCol="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965192" y="1161288"/>
            <a:ext cx="6729984" cy="4645152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8680" y="3438144"/>
            <a:ext cx="3099816" cy="20574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4064" y="1078992"/>
            <a:ext cx="6272784" cy="153619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84064" y="3355848"/>
            <a:ext cx="6272784" cy="2825496"/>
          </a:xfrm>
        </p:spPr>
        <p:txBody>
          <a:bodyPr rtlCol="0"/>
          <a:lstStyle>
            <a:lvl1pPr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8" y="1078992"/>
            <a:ext cx="6272784" cy="153619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2648" y="3355848"/>
            <a:ext cx="6272784" cy="2825496"/>
          </a:xfrm>
        </p:spPr>
        <p:txBody>
          <a:bodyPr rtlCol="0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0" name="Tijdelijke aanduiding voor afbeelding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hthoek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8992" y="1938528"/>
            <a:ext cx="7013448" cy="2990088"/>
          </a:xfrm>
        </p:spPr>
        <p:txBody>
          <a:bodyPr rtlCol="0" anchor="ctr">
            <a:normAutofit/>
          </a:bodyPr>
          <a:lstStyle>
            <a:lvl1pPr>
              <a:defRPr sz="54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rtlCol="0"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hthoek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568" y="548640"/>
            <a:ext cx="10168128" cy="117957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15568" y="2478024"/>
            <a:ext cx="10168128" cy="3694176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784" y="640080"/>
            <a:ext cx="10890504" cy="4114800"/>
          </a:xfrm>
        </p:spPr>
        <p:txBody>
          <a:bodyPr rtlCol="0" anchor="ctr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 useBgFill="1">
        <p:nvSpPr>
          <p:cNvPr id="4" name="Rechthoek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rtlCol="0"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Afbeelding</a:t>
            </a:r>
          </a:p>
        </p:txBody>
      </p:sp>
      <p:sp>
        <p:nvSpPr>
          <p:cNvPr id="10" name="Tijdelijke aanduiding voor afbeelding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Afbeelding</a:t>
            </a:r>
          </a:p>
        </p:txBody>
      </p:sp>
      <p:sp>
        <p:nvSpPr>
          <p:cNvPr id="16" name="Tijdelijke aanduiding voor afbeelding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Afbeelding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el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568" y="548640"/>
            <a:ext cx="10168128" cy="117957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2" name="Tijdelijke aanduiding voor afbeelding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Afbeelding</a:t>
            </a:r>
          </a:p>
        </p:txBody>
      </p:sp>
      <p:sp>
        <p:nvSpPr>
          <p:cNvPr id="33" name="Tijdelijke aanduiding voor afbeelding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Afbeelding</a:t>
            </a:r>
          </a:p>
        </p:txBody>
      </p:sp>
      <p:sp>
        <p:nvSpPr>
          <p:cNvPr id="11" name="Tijdelijke aanduiding voor datum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12" name="Tijdelijke aanduiding voor voettekst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13" name="Tijdelijke aanduiding voor dianumm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37" name="Tijdelijke aanduiding voor tekst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nl-NL" noProof="0"/>
              <a:t>Naam</a:t>
            </a:r>
          </a:p>
          <a:p>
            <a:pPr lvl="1" rtl="0"/>
            <a:r>
              <a:rPr lang="nl-NL" noProof="0"/>
              <a:t>Titel</a:t>
            </a:r>
          </a:p>
        </p:txBody>
      </p:sp>
      <p:sp>
        <p:nvSpPr>
          <p:cNvPr id="38" name="Tijdelijke aanduiding voor tekst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nl-NL" noProof="0"/>
              <a:t>Naam</a:t>
            </a:r>
          </a:p>
          <a:p>
            <a:pPr lvl="1" rtl="0"/>
            <a:r>
              <a:rPr lang="nl-NL" noProof="0"/>
              <a:t>Titel</a:t>
            </a:r>
          </a:p>
        </p:txBody>
      </p:sp>
      <p:sp>
        <p:nvSpPr>
          <p:cNvPr id="39" name="Tijdelijke aanduiding voor tekst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nl-NL" noProof="0"/>
              <a:t>Naam</a:t>
            </a:r>
          </a:p>
          <a:p>
            <a:pPr lvl="1" rtl="0"/>
            <a:r>
              <a:rPr lang="nl-NL" noProof="0"/>
              <a:t>Titel</a:t>
            </a:r>
          </a:p>
        </p:txBody>
      </p:sp>
      <p:sp>
        <p:nvSpPr>
          <p:cNvPr id="40" name="Tijdelijke aanduiding voor tekst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nl-NL" noProof="0"/>
              <a:t>Naam</a:t>
            </a:r>
          </a:p>
          <a:p>
            <a:pPr lvl="1" rtl="0"/>
            <a:r>
              <a:rPr lang="nl-NL" noProof="0"/>
              <a:t>Titel</a:t>
            </a:r>
          </a:p>
        </p:txBody>
      </p:sp>
      <p:sp>
        <p:nvSpPr>
          <p:cNvPr id="41" name="Tijdelijke aanduiding voor tekst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 rtlCol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nl-NL" noProof="0"/>
              <a:t>Naam</a:t>
            </a:r>
          </a:p>
          <a:p>
            <a:pPr lvl="1" rtl="0"/>
            <a:r>
              <a:rPr lang="nl-NL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hthoek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568" y="548640"/>
            <a:ext cx="10168128" cy="117957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15568" y="2372650"/>
            <a:ext cx="4937760" cy="823912"/>
          </a:xfrm>
        </p:spPr>
        <p:txBody>
          <a:bodyPr rtlCol="0"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15568" y="3203688"/>
            <a:ext cx="4937760" cy="2968512"/>
          </a:xfrm>
        </p:spPr>
        <p:txBody>
          <a:bodyPr rtlCol="0"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5936" y="2372650"/>
            <a:ext cx="4937760" cy="823912"/>
          </a:xfrm>
        </p:spPr>
        <p:txBody>
          <a:bodyPr rtlCol="0"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45936" y="3203687"/>
            <a:ext cx="4937760" cy="2968511"/>
          </a:xfrm>
        </p:spPr>
        <p:txBody>
          <a:bodyPr rtlCol="0"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hthoek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568" y="548640"/>
            <a:ext cx="10168128" cy="117957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72" y="2372650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72" y="3203688"/>
            <a:ext cx="3291840" cy="2968512"/>
          </a:xfrm>
        </p:spPr>
        <p:txBody>
          <a:bodyPr rtlCol="0"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07992" y="2372650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07992" y="3203687"/>
            <a:ext cx="3291840" cy="2968511"/>
          </a:xfrm>
        </p:spPr>
        <p:txBody>
          <a:bodyPr rtlCol="0"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 rtlCol="0"/>
          <a:lstStyle/>
          <a:p>
            <a:pPr rtl="0"/>
            <a:r>
              <a:rPr lang="nl-NL" noProof="0"/>
              <a:t>4/9/20XX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 rtlCol="0"/>
          <a:lstStyle/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4" name="Tijdelijke aanduiding voor tekst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39912" y="2372650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6" name="Tijdelijke aanduiding voor inhoud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439912" y="3203687"/>
            <a:ext cx="3291840" cy="2968511"/>
          </a:xfrm>
        </p:spPr>
        <p:txBody>
          <a:bodyPr rtlCol="0"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4/9/20XX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65A5C87-DF58-40C8-B092-1DE63DB4547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2892" y="1627632"/>
            <a:ext cx="8586216" cy="2176272"/>
          </a:xfrm>
        </p:spPr>
        <p:txBody>
          <a:bodyPr rtlCol="0">
            <a:noAutofit/>
          </a:bodyPr>
          <a:lstStyle/>
          <a:p>
            <a:pPr rtl="0"/>
            <a:r>
              <a:rPr lang="nl-NL" sz="5400" dirty="0" err="1"/>
              <a:t>Comparative</a:t>
            </a:r>
            <a:r>
              <a:rPr lang="nl-NL" sz="5400" dirty="0"/>
              <a:t> </a:t>
            </a:r>
            <a:r>
              <a:rPr lang="nl-NL" sz="5400" dirty="0" err="1"/>
              <a:t>movement</a:t>
            </a:r>
            <a:r>
              <a:rPr lang="nl-NL" sz="5400" dirty="0"/>
              <a:t> out of Dutch VP-</a:t>
            </a:r>
            <a:r>
              <a:rPr lang="nl-NL" sz="5400" dirty="0" err="1"/>
              <a:t>anaphors</a:t>
            </a:r>
            <a:endParaRPr lang="nl-NL" sz="5400" dirty="0"/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rtl="0"/>
            <a:r>
              <a:rPr lang="nl-NL" dirty="0"/>
              <a:t>Lena Heynen</a:t>
            </a:r>
          </a:p>
          <a:p>
            <a:pPr rtl="0"/>
            <a:r>
              <a:rPr lang="nl-NL" dirty="0"/>
              <a:t>KU Leuven</a:t>
            </a:r>
          </a:p>
        </p:txBody>
      </p:sp>
      <p:pic>
        <p:nvPicPr>
          <p:cNvPr id="4" name="Picture 2" descr="KU Leuven logo – Dienst Internationalisering">
            <a:extLst>
              <a:ext uri="{FF2B5EF4-FFF2-40B4-BE49-F238E27FC236}">
                <a16:creationId xmlns:a16="http://schemas.microsoft.com/office/drawing/2014/main" id="{D780E0BF-66BC-44EE-829A-08FED0707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731" y="117508"/>
            <a:ext cx="2244789" cy="80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74DE9D2-C7E7-4CA5-859C-BA07C6498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1919" y="1101012"/>
            <a:ext cx="1341893" cy="173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6259EA-E73D-46B2-8348-AC686A066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B02A9-1AC0-49AB-AD47-96D457356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i="1" dirty="0"/>
              <a:t>Dat </a:t>
            </a:r>
            <a:r>
              <a:rPr lang="nl-BE" dirty="0"/>
              <a:t>is a </a:t>
            </a:r>
            <a:r>
              <a:rPr lang="nl-BE" dirty="0" err="1"/>
              <a:t>neuter</a:t>
            </a:r>
            <a:r>
              <a:rPr lang="nl-BE" dirty="0"/>
              <a:t> </a:t>
            </a:r>
            <a:r>
              <a:rPr lang="nl-BE" dirty="0" err="1"/>
              <a:t>demonstrative</a:t>
            </a:r>
            <a:r>
              <a:rPr lang="nl-BE" dirty="0"/>
              <a:t> </a:t>
            </a:r>
            <a:r>
              <a:rPr lang="nl-BE" dirty="0" err="1"/>
              <a:t>pronoun</a:t>
            </a:r>
            <a:endParaRPr lang="nl-BE" i="1" dirty="0"/>
          </a:p>
          <a:p>
            <a:r>
              <a:rPr lang="nl-BE" i="1" dirty="0"/>
              <a:t>Dat</a:t>
            </a:r>
            <a:r>
              <a:rPr lang="nl-BE" dirty="0"/>
              <a:t> is a VP-</a:t>
            </a:r>
            <a:r>
              <a:rPr lang="nl-BE" dirty="0" err="1"/>
              <a:t>pronominalizing</a:t>
            </a:r>
            <a:r>
              <a:rPr lang="nl-BE" dirty="0"/>
              <a:t> anaphor</a:t>
            </a:r>
          </a:p>
          <a:p>
            <a:r>
              <a:rPr lang="nl-BE" dirty="0"/>
              <a:t>Deep vs. </a:t>
            </a:r>
            <a:r>
              <a:rPr lang="nl-BE" dirty="0" err="1"/>
              <a:t>surface</a:t>
            </a:r>
            <a:r>
              <a:rPr lang="nl-BE" dirty="0"/>
              <a:t> </a:t>
            </a:r>
            <a:r>
              <a:rPr lang="nl-BE" dirty="0" err="1"/>
              <a:t>anaphors</a:t>
            </a:r>
            <a:r>
              <a:rPr lang="nl-BE" dirty="0"/>
              <a:t> (Hankamer &amp; </a:t>
            </a:r>
            <a:r>
              <a:rPr lang="nl-BE" dirty="0" err="1"/>
              <a:t>Sag</a:t>
            </a:r>
            <a:r>
              <a:rPr lang="nl-BE" dirty="0"/>
              <a:t>, 1976)</a:t>
            </a:r>
          </a:p>
          <a:p>
            <a:pPr lvl="1"/>
            <a:r>
              <a:rPr lang="nl-BE" dirty="0"/>
              <a:t>Deep anaphor: The anaphor is base-</a:t>
            </a:r>
            <a:r>
              <a:rPr lang="nl-BE" dirty="0" err="1"/>
              <a:t>generated</a:t>
            </a:r>
            <a:endParaRPr lang="nl-BE" dirty="0"/>
          </a:p>
          <a:p>
            <a:pPr marL="914400" lvl="2" indent="0">
              <a:buNone/>
            </a:pP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Interpretation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from</a:t>
            </a:r>
            <a:r>
              <a:rPr lang="nl-BE" dirty="0">
                <a:sym typeface="Wingdings" panose="05000000000000000000" pitchFamily="2" charset="2"/>
              </a:rPr>
              <a:t> context</a:t>
            </a:r>
            <a:r>
              <a:rPr lang="nl-BE" dirty="0"/>
              <a:t> or </a:t>
            </a:r>
            <a:r>
              <a:rPr lang="nl-BE" dirty="0" err="1"/>
              <a:t>linguistic</a:t>
            </a:r>
            <a:r>
              <a:rPr lang="nl-BE" dirty="0"/>
              <a:t> antecedent</a:t>
            </a:r>
          </a:p>
          <a:p>
            <a:pPr lvl="1"/>
            <a:r>
              <a:rPr lang="nl-BE" dirty="0"/>
              <a:t>Surface anaphor: The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dirty="0" err="1"/>
              <a:t>involves</a:t>
            </a:r>
            <a:r>
              <a:rPr lang="nl-BE" dirty="0"/>
              <a:t> ellipsis</a:t>
            </a:r>
          </a:p>
          <a:p>
            <a:pPr marL="914400" lvl="2" indent="0">
              <a:buNone/>
            </a:pP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Interpretation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from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linguistic</a:t>
            </a:r>
            <a:r>
              <a:rPr lang="nl-BE" dirty="0">
                <a:sym typeface="Wingdings" panose="05000000000000000000" pitchFamily="2" charset="2"/>
              </a:rPr>
              <a:t> antecedent of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ellipsis site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7E093D-3080-41A4-94A3-FE79C7EC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D13E5E-0BF2-4156-941C-340AA3B2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CDB2D1-E701-4FA7-A267-06412554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10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79213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4CD8F-D10C-4945-827C-C3358BFA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718B0B-C946-4728-8CC3-7869DBFB2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BE" i="1" dirty="0"/>
              <a:t>Dat </a:t>
            </a:r>
            <a:r>
              <a:rPr lang="nl-BE" dirty="0"/>
              <a:t>shows mixed </a:t>
            </a:r>
            <a:r>
              <a:rPr lang="nl-BE" dirty="0" err="1"/>
              <a:t>properties</a:t>
            </a:r>
            <a:r>
              <a:rPr lang="nl-BE" dirty="0"/>
              <a:t> </a:t>
            </a:r>
            <a:r>
              <a:rPr lang="nl-BE" dirty="0" err="1"/>
              <a:t>regarding</a:t>
            </a:r>
            <a:r>
              <a:rPr lang="nl-BE" dirty="0"/>
              <a:t>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dichotomy</a:t>
            </a:r>
            <a:endParaRPr lang="nl-BE" dirty="0"/>
          </a:p>
          <a:p>
            <a:r>
              <a:rPr lang="nl-BE" dirty="0"/>
              <a:t>Missing antecedent are </a:t>
            </a:r>
            <a:r>
              <a:rPr lang="nl-BE" dirty="0" err="1"/>
              <a:t>marked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i="1" dirty="0"/>
              <a:t>dat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(10) ?Mijn	oom	heeft	nog	nooit	een	taart	gebakken.	Mijn	   My	</a:t>
            </a:r>
            <a:r>
              <a:rPr lang="nl-BE" dirty="0" err="1"/>
              <a:t>uncle</a:t>
            </a:r>
            <a:r>
              <a:rPr lang="nl-BE" dirty="0"/>
              <a:t>	has	</a:t>
            </a:r>
            <a:r>
              <a:rPr lang="nl-BE" dirty="0" err="1"/>
              <a:t>yet</a:t>
            </a:r>
            <a:r>
              <a:rPr lang="nl-BE" dirty="0"/>
              <a:t>	never	a	cake	</a:t>
            </a:r>
            <a:r>
              <a:rPr lang="nl-BE" dirty="0" err="1"/>
              <a:t>baked</a:t>
            </a:r>
            <a:r>
              <a:rPr lang="nl-BE" dirty="0"/>
              <a:t>.	             My	   tante	 heeft	dat	wel	gedaan	en	ze 	was	heerlijk</a:t>
            </a:r>
          </a:p>
          <a:p>
            <a:pPr marL="457200" lvl="1" indent="0">
              <a:buNone/>
            </a:pPr>
            <a:r>
              <a:rPr lang="nl-BE" dirty="0"/>
              <a:t>	   </a:t>
            </a:r>
            <a:r>
              <a:rPr lang="nl-BE" dirty="0" err="1"/>
              <a:t>aunt</a:t>
            </a:r>
            <a:r>
              <a:rPr lang="nl-BE" dirty="0"/>
              <a:t>	has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assertive</a:t>
            </a:r>
            <a:r>
              <a:rPr lang="nl-BE" dirty="0"/>
              <a:t> </a:t>
            </a:r>
            <a:r>
              <a:rPr lang="nl-BE" dirty="0" err="1"/>
              <a:t>done</a:t>
            </a:r>
            <a:r>
              <a:rPr lang="nl-BE" dirty="0"/>
              <a:t>	</a:t>
            </a:r>
            <a:r>
              <a:rPr lang="nl-BE" dirty="0" err="1"/>
              <a:t>and</a:t>
            </a:r>
            <a:r>
              <a:rPr lang="nl-BE" dirty="0"/>
              <a:t>	</a:t>
            </a:r>
            <a:r>
              <a:rPr lang="nl-BE" dirty="0" err="1"/>
              <a:t>it</a:t>
            </a:r>
            <a:r>
              <a:rPr lang="nl-BE" dirty="0"/>
              <a:t>	was	</a:t>
            </a:r>
            <a:r>
              <a:rPr lang="nl-BE" dirty="0" err="1"/>
              <a:t>delicious</a:t>
            </a:r>
            <a:r>
              <a:rPr lang="nl-BE" dirty="0"/>
              <a:t>.</a:t>
            </a:r>
          </a:p>
          <a:p>
            <a:pPr marL="457200" lvl="1" indent="0">
              <a:buNone/>
            </a:pPr>
            <a:r>
              <a:rPr lang="nl-BE" dirty="0"/>
              <a:t>	‘My </a:t>
            </a:r>
            <a:r>
              <a:rPr lang="nl-BE" dirty="0" err="1"/>
              <a:t>uncle</a:t>
            </a:r>
            <a:r>
              <a:rPr lang="nl-BE" dirty="0"/>
              <a:t> has never </a:t>
            </a:r>
            <a:r>
              <a:rPr lang="nl-BE" dirty="0" err="1"/>
              <a:t>baked</a:t>
            </a:r>
            <a:r>
              <a:rPr lang="nl-BE" dirty="0"/>
              <a:t> a cake. My </a:t>
            </a:r>
            <a:r>
              <a:rPr lang="nl-BE" dirty="0" err="1"/>
              <a:t>aunt</a:t>
            </a:r>
            <a:r>
              <a:rPr lang="nl-BE" dirty="0"/>
              <a:t> has </a:t>
            </a:r>
            <a:r>
              <a:rPr lang="nl-BE" dirty="0" err="1"/>
              <a:t>done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	was </a:t>
            </a:r>
            <a:r>
              <a:rPr lang="nl-BE" dirty="0" err="1"/>
              <a:t>delicious</a:t>
            </a:r>
            <a:r>
              <a:rPr lang="nl-BE" dirty="0"/>
              <a:t>’</a:t>
            </a:r>
          </a:p>
          <a:p>
            <a:pPr marL="457200" lvl="1" indent="0">
              <a:buNone/>
            </a:pP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Rather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patterns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deep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anaphors</a:t>
            </a:r>
            <a:endParaRPr lang="nl-BE" dirty="0"/>
          </a:p>
          <a:p>
            <a:endParaRPr lang="nl-BE" i="1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E24C9B-A41C-46E7-8A9A-E97C36B6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184F76-A9C9-4C7B-82BD-DBF57D5EB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BF4457-4ED0-43B1-976E-DD0B50FD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26869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6C924-6165-490F-B266-1068C32C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9E079C-F68D-406E-A9D7-25E1E705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BE" i="1" dirty="0"/>
              <a:t>Dat </a:t>
            </a:r>
            <a:r>
              <a:rPr lang="nl-BE" dirty="0"/>
              <a:t>does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allow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inverse scope </a:t>
            </a:r>
          </a:p>
          <a:p>
            <a:pPr marL="457200" lvl="1" indent="0">
              <a:buNone/>
            </a:pPr>
            <a:r>
              <a:rPr lang="nl-BE" dirty="0"/>
              <a:t>(11) </a:t>
            </a:r>
          </a:p>
          <a:p>
            <a:pPr marL="457200" lvl="1" indent="0">
              <a:buNone/>
            </a:pPr>
            <a:r>
              <a:rPr lang="nl-BE" dirty="0"/>
              <a:t>	a) </a:t>
            </a:r>
            <a:r>
              <a:rPr lang="nl-NL" dirty="0"/>
              <a:t>Een 	verpleegster	zorgt	voor	elke	patiënt	en	een	dokter	     A	nurse	               </a:t>
            </a:r>
            <a:r>
              <a:rPr lang="nl-NL" dirty="0" err="1"/>
              <a:t>cares</a:t>
            </a:r>
            <a:r>
              <a:rPr lang="nl-NL" dirty="0"/>
              <a:t>	</a:t>
            </a:r>
            <a:r>
              <a:rPr lang="nl-NL" dirty="0" err="1"/>
              <a:t>for</a:t>
            </a:r>
            <a:r>
              <a:rPr lang="nl-NL" dirty="0"/>
              <a:t>	</a:t>
            </a:r>
            <a:r>
              <a:rPr lang="nl-NL" dirty="0" err="1"/>
              <a:t>every</a:t>
            </a:r>
            <a:r>
              <a:rPr lang="nl-NL" dirty="0"/>
              <a:t>	</a:t>
            </a:r>
            <a:r>
              <a:rPr lang="nl-NL" dirty="0" err="1"/>
              <a:t>patient</a:t>
            </a:r>
            <a:r>
              <a:rPr lang="nl-NL" dirty="0"/>
              <a:t>	</a:t>
            </a:r>
            <a:r>
              <a:rPr lang="nl-NL" dirty="0" err="1"/>
              <a:t>and</a:t>
            </a:r>
            <a:r>
              <a:rPr lang="nl-NL" dirty="0"/>
              <a:t>	a	doctor	   zorgt	ook	voor	elke	patiënt.	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err="1"/>
              <a:t>cares</a:t>
            </a:r>
            <a:r>
              <a:rPr lang="nl-NL" dirty="0"/>
              <a:t>      </a:t>
            </a:r>
            <a:r>
              <a:rPr lang="nl-NL" dirty="0" err="1"/>
              <a:t>too</a:t>
            </a:r>
            <a:r>
              <a:rPr lang="nl-NL" dirty="0"/>
              <a:t>	</a:t>
            </a:r>
            <a:r>
              <a:rPr lang="nl-NL" dirty="0" err="1"/>
              <a:t>for</a:t>
            </a:r>
            <a:r>
              <a:rPr lang="nl-NL" dirty="0"/>
              <a:t>	</a:t>
            </a:r>
            <a:r>
              <a:rPr lang="nl-NL" dirty="0" err="1"/>
              <a:t>every</a:t>
            </a:r>
            <a:r>
              <a:rPr lang="nl-NL" dirty="0"/>
              <a:t>	</a:t>
            </a:r>
            <a:r>
              <a:rPr lang="nl-NL" dirty="0" err="1"/>
              <a:t>patient</a:t>
            </a:r>
            <a:r>
              <a:rPr lang="nl-NL" dirty="0"/>
              <a:t>.	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Ǝ &gt; ꓯ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ꓯ &gt; Ǝ </a:t>
            </a:r>
            <a:r>
              <a:rPr lang="nl-NL" dirty="0"/>
              <a:t>	</a:t>
            </a:r>
          </a:p>
          <a:p>
            <a:pPr marL="457200" lvl="1" indent="0">
              <a:buNone/>
            </a:pPr>
            <a:r>
              <a:rPr lang="nl-BE" dirty="0"/>
              <a:t>	b) </a:t>
            </a:r>
            <a:r>
              <a:rPr lang="nl-NL" dirty="0"/>
              <a:t>Een 	verpleegster	zorgt	voor	elke	patiënt	en	een	dokter	       A	nurse		</a:t>
            </a:r>
            <a:r>
              <a:rPr lang="nl-NL" dirty="0" err="1"/>
              <a:t>cares</a:t>
            </a:r>
            <a:r>
              <a:rPr lang="nl-NL" dirty="0"/>
              <a:t>	</a:t>
            </a:r>
            <a:r>
              <a:rPr lang="nl-NL" dirty="0" err="1"/>
              <a:t>for</a:t>
            </a:r>
            <a:r>
              <a:rPr lang="nl-NL" dirty="0"/>
              <a:t>	</a:t>
            </a:r>
            <a:r>
              <a:rPr lang="nl-NL" dirty="0" err="1"/>
              <a:t>every</a:t>
            </a:r>
            <a:r>
              <a:rPr lang="nl-NL" dirty="0"/>
              <a:t>	</a:t>
            </a:r>
            <a:r>
              <a:rPr lang="nl-NL" dirty="0" err="1"/>
              <a:t>patient</a:t>
            </a:r>
            <a:r>
              <a:rPr lang="nl-NL" dirty="0"/>
              <a:t>	</a:t>
            </a:r>
            <a:r>
              <a:rPr lang="nl-NL" dirty="0" err="1"/>
              <a:t>and</a:t>
            </a:r>
            <a:r>
              <a:rPr lang="nl-NL" dirty="0"/>
              <a:t>	a	doctor	      doet	 dat	ook. </a:t>
            </a:r>
          </a:p>
          <a:p>
            <a:pPr marL="457200" lvl="1" indent="0">
              <a:buNone/>
            </a:pPr>
            <a:r>
              <a:rPr lang="nl-NL" dirty="0"/>
              <a:t>	     does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.	</a:t>
            </a:r>
          </a:p>
          <a:p>
            <a:pPr marL="457200" lvl="1" indent="0">
              <a:buNone/>
            </a:pPr>
            <a:r>
              <a:rPr lang="nl-NL" dirty="0"/>
              <a:t>	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Ǝ &gt; ꓯ</a:t>
            </a:r>
          </a:p>
          <a:p>
            <a:pPr marL="457200" lvl="1" indent="0">
              <a:buNone/>
            </a:pPr>
            <a:r>
              <a:rPr lang="nl-NL" dirty="0"/>
              <a:t>	*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ꓯ &gt; Ǝ </a:t>
            </a:r>
            <a:endParaRPr lang="nl-NL" dirty="0"/>
          </a:p>
          <a:p>
            <a:pPr marL="457200" lvl="1" indent="0">
              <a:buNone/>
            </a:pPr>
            <a:r>
              <a:rPr lang="nl-BE" dirty="0"/>
              <a:t>	‘A nurse takes care of </a:t>
            </a:r>
            <a:r>
              <a:rPr lang="nl-BE" dirty="0" err="1"/>
              <a:t>every</a:t>
            </a:r>
            <a:r>
              <a:rPr lang="nl-BE" dirty="0"/>
              <a:t> </a:t>
            </a:r>
            <a:r>
              <a:rPr lang="nl-BE" dirty="0" err="1"/>
              <a:t>patient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a doctor does as well’</a:t>
            </a:r>
          </a:p>
          <a:p>
            <a:pPr marL="457200" lvl="1" indent="0">
              <a:buNone/>
            </a:pPr>
            <a:r>
              <a:rPr lang="nl-BE" dirty="0">
                <a:sym typeface="Wingdings" panose="05000000000000000000" pitchFamily="2" charset="2"/>
              </a:rPr>
              <a:t> It </a:t>
            </a:r>
            <a:r>
              <a:rPr lang="nl-BE" dirty="0" err="1">
                <a:sym typeface="Wingdings" panose="05000000000000000000" pitchFamily="2" charset="2"/>
              </a:rPr>
              <a:t>patterns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deep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anaphors</a:t>
            </a:r>
            <a:endParaRPr lang="nl-BE" dirty="0"/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6C181A-272F-4EC6-A548-757A95A0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E1629F-E1B5-41D4-9DD8-0F360128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C77FD7-2324-42EF-87AF-CAF86678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16245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4F1A6-0437-40E4-A612-B4395076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848668-0B14-44CA-ADF2-AB95E916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i="1" dirty="0"/>
              <a:t>Dat </a:t>
            </a:r>
            <a:r>
              <a:rPr lang="nl-BE" dirty="0" err="1"/>
              <a:t>allows</a:t>
            </a:r>
            <a:r>
              <a:rPr lang="nl-BE" dirty="0"/>
              <a:t> </a:t>
            </a:r>
            <a:r>
              <a:rPr lang="nl-BE" dirty="0" err="1"/>
              <a:t>pragmatic</a:t>
            </a:r>
            <a:r>
              <a:rPr lang="nl-BE" dirty="0"/>
              <a:t> control</a:t>
            </a:r>
          </a:p>
          <a:p>
            <a:pPr marL="457200" lvl="1" indent="0">
              <a:buNone/>
            </a:pPr>
            <a:r>
              <a:rPr lang="nl-BE" dirty="0"/>
              <a:t>(12) </a:t>
            </a:r>
            <a:r>
              <a:rPr lang="nl-BE" dirty="0" err="1"/>
              <a:t>When</a:t>
            </a:r>
            <a:r>
              <a:rPr lang="nl-BE" dirty="0"/>
              <a:t> a circus artist is preparing </a:t>
            </a:r>
            <a:r>
              <a:rPr lang="nl-BE" dirty="0" err="1"/>
              <a:t>for</a:t>
            </a:r>
            <a:r>
              <a:rPr lang="nl-BE" dirty="0"/>
              <a:t> a </a:t>
            </a:r>
            <a:r>
              <a:rPr lang="nl-BE" dirty="0" err="1"/>
              <a:t>dangerous</a:t>
            </a:r>
            <a:r>
              <a:rPr lang="nl-BE" dirty="0"/>
              <a:t> trick - </a:t>
            </a:r>
          </a:p>
          <a:p>
            <a:pPr marL="457200" lvl="1" indent="0">
              <a:buNone/>
            </a:pPr>
            <a:r>
              <a:rPr lang="nl-NL" dirty="0"/>
              <a:t>	  Hij	gaat	dat	echt	doen	hé.</a:t>
            </a:r>
          </a:p>
          <a:p>
            <a:pPr marL="457200" lvl="1" indent="0">
              <a:buNone/>
            </a:pPr>
            <a:r>
              <a:rPr lang="nl-NL" dirty="0"/>
              <a:t>	  He	</a:t>
            </a:r>
            <a:r>
              <a:rPr lang="nl-NL" dirty="0" err="1"/>
              <a:t>goes</a:t>
            </a:r>
            <a:r>
              <a:rPr lang="nl-NL" dirty="0"/>
              <a:t>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really</a:t>
            </a:r>
            <a:r>
              <a:rPr lang="nl-NL" dirty="0"/>
              <a:t>	do	hey.</a:t>
            </a:r>
          </a:p>
          <a:p>
            <a:pPr marL="457200" lvl="1" indent="0">
              <a:buNone/>
            </a:pPr>
            <a:r>
              <a:rPr lang="nl-BE" dirty="0"/>
              <a:t>	 ‘He is </a:t>
            </a:r>
            <a:r>
              <a:rPr lang="nl-BE" dirty="0" err="1"/>
              <a:t>really</a:t>
            </a:r>
            <a:r>
              <a:rPr lang="nl-BE" dirty="0"/>
              <a:t> </a:t>
            </a:r>
            <a:r>
              <a:rPr lang="nl-BE" dirty="0" err="1"/>
              <a:t>going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do </a:t>
            </a:r>
            <a:r>
              <a:rPr lang="nl-BE" dirty="0" err="1"/>
              <a:t>that</a:t>
            </a:r>
            <a:r>
              <a:rPr lang="nl-BE" dirty="0"/>
              <a:t>, </a:t>
            </a:r>
            <a:r>
              <a:rPr lang="nl-BE" dirty="0" err="1"/>
              <a:t>isn’t</a:t>
            </a:r>
            <a:r>
              <a:rPr lang="nl-BE" dirty="0"/>
              <a:t> he?’</a:t>
            </a:r>
          </a:p>
          <a:p>
            <a:pPr marL="457200" lvl="1" indent="0">
              <a:buNone/>
            </a:pP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Rather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patterns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deep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anaphors</a:t>
            </a:r>
            <a:endParaRPr lang="nl-BE" dirty="0"/>
          </a:p>
          <a:p>
            <a:pPr lvl="1"/>
            <a:endParaRPr lang="nl-BE" dirty="0"/>
          </a:p>
          <a:p>
            <a:endParaRPr lang="nl-BE" i="1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7C8404-BD06-4A9F-8D98-BEFD3609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655842-C509-48A4-8AF4-DFE24022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3600B1-24A4-4CA2-A767-0DE4029D5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69036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723E0-1B33-4086-9115-1B974FD1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E4DDB1-1A69-464C-BF33-C75121FFF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41" y="2118049"/>
            <a:ext cx="10692881" cy="4238301"/>
          </a:xfrm>
        </p:spPr>
        <p:txBody>
          <a:bodyPr>
            <a:normAutofit fontScale="62500" lnSpcReduction="20000"/>
          </a:bodyPr>
          <a:lstStyle/>
          <a:p>
            <a:r>
              <a:rPr lang="nl-BE" i="1" dirty="0"/>
              <a:t>Dat </a:t>
            </a:r>
            <a:r>
              <a:rPr lang="nl-BE" dirty="0" err="1"/>
              <a:t>generally</a:t>
            </a:r>
            <a:r>
              <a:rPr lang="nl-BE" dirty="0"/>
              <a:t> does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allow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out of </a:t>
            </a:r>
            <a:r>
              <a:rPr lang="nl-BE" dirty="0" err="1"/>
              <a:t>the</a:t>
            </a:r>
            <a:r>
              <a:rPr lang="nl-BE" dirty="0"/>
              <a:t> VP</a:t>
            </a:r>
          </a:p>
          <a:p>
            <a:pPr lvl="1"/>
            <a:r>
              <a:rPr lang="nl-BE" dirty="0"/>
              <a:t>A-</a:t>
            </a:r>
            <a:r>
              <a:rPr lang="nl-BE" dirty="0" err="1"/>
              <a:t>movement</a:t>
            </a:r>
            <a:r>
              <a:rPr lang="nl-BE" dirty="0"/>
              <a:t>: </a:t>
            </a:r>
          </a:p>
          <a:p>
            <a:pPr marL="457200" lvl="1" indent="0">
              <a:buNone/>
            </a:pPr>
            <a:r>
              <a:rPr lang="nl-BE" dirty="0"/>
              <a:t>(13) *Hij	is	al	de	hele	dag	aan	het	lezen	en		  He	is	</a:t>
            </a:r>
            <a:r>
              <a:rPr lang="nl-BE" dirty="0" err="1"/>
              <a:t>already</a:t>
            </a:r>
            <a:r>
              <a:rPr lang="nl-BE" dirty="0"/>
              <a:t>	</a:t>
            </a:r>
            <a:r>
              <a:rPr lang="nl-BE" dirty="0" err="1"/>
              <a:t>the</a:t>
            </a:r>
            <a:r>
              <a:rPr lang="nl-BE" dirty="0"/>
              <a:t>	</a:t>
            </a:r>
            <a:r>
              <a:rPr lang="nl-BE" dirty="0" err="1"/>
              <a:t>whole</a:t>
            </a:r>
            <a:r>
              <a:rPr lang="nl-BE" dirty="0"/>
              <a:t>	</a:t>
            </a:r>
            <a:r>
              <a:rPr lang="nl-BE" dirty="0" err="1"/>
              <a:t>day</a:t>
            </a:r>
            <a:r>
              <a:rPr lang="nl-BE" dirty="0"/>
              <a:t>	</a:t>
            </a:r>
            <a:r>
              <a:rPr lang="nl-BE" dirty="0" err="1"/>
              <a:t>durative</a:t>
            </a:r>
            <a:r>
              <a:rPr lang="nl-BE" dirty="0"/>
              <a:t>	</a:t>
            </a:r>
            <a:r>
              <a:rPr lang="nl-BE" dirty="0" err="1"/>
              <a:t>durative</a:t>
            </a:r>
            <a:r>
              <a:rPr lang="nl-BE" dirty="0"/>
              <a:t>	reading	</a:t>
            </a:r>
            <a:r>
              <a:rPr lang="nl-BE" dirty="0" err="1"/>
              <a:t>and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	die 	drie	boeken	moeten	dat	ook	nog	gedaan	worden.</a:t>
            </a:r>
          </a:p>
          <a:p>
            <a:pPr marL="457200" lvl="1" indent="0">
              <a:buNone/>
            </a:pPr>
            <a:r>
              <a:rPr lang="nl-BE" dirty="0"/>
              <a:t>	</a:t>
            </a:r>
            <a:r>
              <a:rPr lang="nl-BE" dirty="0" err="1"/>
              <a:t>those</a:t>
            </a:r>
            <a:r>
              <a:rPr lang="nl-BE" dirty="0"/>
              <a:t>	</a:t>
            </a:r>
            <a:r>
              <a:rPr lang="nl-BE" dirty="0" err="1"/>
              <a:t>three</a:t>
            </a:r>
            <a:r>
              <a:rPr lang="nl-BE" dirty="0"/>
              <a:t>	</a:t>
            </a:r>
            <a:r>
              <a:rPr lang="nl-BE" dirty="0" err="1"/>
              <a:t>books</a:t>
            </a:r>
            <a:r>
              <a:rPr lang="nl-BE" dirty="0"/>
              <a:t>	must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also</a:t>
            </a:r>
            <a:r>
              <a:rPr lang="nl-BE" dirty="0"/>
              <a:t>	</a:t>
            </a:r>
            <a:r>
              <a:rPr lang="nl-BE" dirty="0" err="1"/>
              <a:t>yet</a:t>
            </a:r>
            <a:r>
              <a:rPr lang="nl-BE" dirty="0"/>
              <a:t>	</a:t>
            </a:r>
            <a:r>
              <a:rPr lang="nl-BE" dirty="0" err="1"/>
              <a:t>done</a:t>
            </a:r>
            <a:r>
              <a:rPr lang="nl-BE" dirty="0"/>
              <a:t>	</a:t>
            </a:r>
            <a:r>
              <a:rPr lang="nl-BE" dirty="0" err="1"/>
              <a:t>become</a:t>
            </a:r>
            <a:r>
              <a:rPr lang="nl-BE" dirty="0"/>
              <a:t>.</a:t>
            </a:r>
          </a:p>
          <a:p>
            <a:pPr marL="457200" lvl="1" indent="0">
              <a:buNone/>
            </a:pPr>
            <a:r>
              <a:rPr lang="nl-BE" dirty="0"/>
              <a:t>	‘He has been reading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whole</a:t>
            </a:r>
            <a:r>
              <a:rPr lang="nl-BE" dirty="0"/>
              <a:t> </a:t>
            </a:r>
            <a:r>
              <a:rPr lang="nl-BE" dirty="0" err="1"/>
              <a:t>day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those</a:t>
            </a:r>
            <a:r>
              <a:rPr lang="nl-BE" dirty="0"/>
              <a:t> </a:t>
            </a:r>
            <a:r>
              <a:rPr lang="nl-BE" dirty="0" err="1"/>
              <a:t>three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	</a:t>
            </a:r>
            <a:r>
              <a:rPr lang="nl-BE" dirty="0" err="1"/>
              <a:t>should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’</a:t>
            </a:r>
          </a:p>
          <a:p>
            <a:pPr lvl="1"/>
            <a:r>
              <a:rPr lang="nl-BE" dirty="0"/>
              <a:t>A’-</a:t>
            </a:r>
            <a:r>
              <a:rPr lang="nl-BE" dirty="0" err="1"/>
              <a:t>movement</a:t>
            </a:r>
            <a:r>
              <a:rPr lang="nl-BE" dirty="0"/>
              <a:t>: </a:t>
            </a:r>
          </a:p>
          <a:p>
            <a:pPr marL="457200" lvl="1" indent="0">
              <a:buNone/>
            </a:pPr>
            <a:r>
              <a:rPr lang="nl-BE" dirty="0"/>
              <a:t>(14) </a:t>
            </a:r>
            <a:r>
              <a:rPr lang="nl-NL" dirty="0"/>
              <a:t>*Claus	heb	ik	vaak	uitgenodigd,	maar	Brusselmans	heb	ik	Claus	have	I	</a:t>
            </a:r>
            <a:r>
              <a:rPr lang="nl-NL" dirty="0" err="1"/>
              <a:t>often</a:t>
            </a:r>
            <a:r>
              <a:rPr lang="nl-NL" dirty="0"/>
              <a:t>	</a:t>
            </a:r>
            <a:r>
              <a:rPr lang="nl-NL" dirty="0" err="1"/>
              <a:t>invited</a:t>
            </a:r>
            <a:r>
              <a:rPr lang="nl-NL" dirty="0"/>
              <a:t>,		but	Brusselmans	have	I	dat	nooit	gedaan.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err="1"/>
              <a:t>that</a:t>
            </a:r>
            <a:r>
              <a:rPr lang="nl-NL" dirty="0"/>
              <a:t>	never	</a:t>
            </a:r>
            <a:r>
              <a:rPr lang="nl-NL" dirty="0" err="1"/>
              <a:t>done</a:t>
            </a:r>
            <a:r>
              <a:rPr lang="nl-NL" dirty="0"/>
              <a:t>.</a:t>
            </a:r>
          </a:p>
          <a:p>
            <a:pPr marL="457200" lvl="1" indent="0">
              <a:buNone/>
            </a:pPr>
            <a:r>
              <a:rPr lang="nl-BE" dirty="0"/>
              <a:t>	‘I have </a:t>
            </a:r>
            <a:r>
              <a:rPr lang="nl-BE" dirty="0" err="1"/>
              <a:t>often</a:t>
            </a:r>
            <a:r>
              <a:rPr lang="nl-BE" dirty="0"/>
              <a:t> </a:t>
            </a:r>
            <a:r>
              <a:rPr lang="nl-BE" dirty="0" err="1"/>
              <a:t>invited</a:t>
            </a:r>
            <a:r>
              <a:rPr lang="nl-BE" dirty="0"/>
              <a:t> Claus, but I have never </a:t>
            </a:r>
            <a:r>
              <a:rPr lang="nl-BE" dirty="0" err="1"/>
              <a:t>invited</a:t>
            </a:r>
            <a:r>
              <a:rPr lang="nl-BE" dirty="0"/>
              <a:t> Brusselmans’</a:t>
            </a:r>
          </a:p>
          <a:p>
            <a:pPr lvl="1"/>
            <a:r>
              <a:rPr lang="nl-BE" dirty="0"/>
              <a:t>Covert </a:t>
            </a:r>
            <a:r>
              <a:rPr lang="nl-BE" dirty="0" err="1"/>
              <a:t>movement</a:t>
            </a:r>
            <a:r>
              <a:rPr lang="nl-BE" dirty="0"/>
              <a:t>: </a:t>
            </a:r>
            <a:r>
              <a:rPr lang="nl-BE" dirty="0" err="1"/>
              <a:t>quantifier</a:t>
            </a:r>
            <a:r>
              <a:rPr lang="nl-BE" dirty="0"/>
              <a:t> </a:t>
            </a:r>
            <a:r>
              <a:rPr lang="nl-BE" dirty="0" err="1"/>
              <a:t>raising</a:t>
            </a:r>
            <a:endParaRPr lang="nl-BE" dirty="0"/>
          </a:p>
          <a:p>
            <a:pPr marL="457200" lvl="1" indent="0">
              <a:buNone/>
            </a:pP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Patterns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deep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anaphors</a:t>
            </a:r>
            <a:endParaRPr lang="nl-BE" dirty="0"/>
          </a:p>
          <a:p>
            <a:pPr lvl="1"/>
            <a:endParaRPr lang="nl-BE" dirty="0"/>
          </a:p>
          <a:p>
            <a:pPr lvl="2"/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i="1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6092FD-AD55-4786-85C3-EC40D017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F9A652-7B8E-4CC8-8F76-002587A4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A4E479-162F-4284-A320-C6997BB76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32705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F28D8-011C-4B1D-9365-EC4C8778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699A42-9B24-4128-AFFD-C90BAF684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BE" dirty="0" err="1"/>
              <a:t>Two</a:t>
            </a:r>
            <a:r>
              <a:rPr lang="nl-BE" dirty="0"/>
              <a:t> </a:t>
            </a:r>
            <a:r>
              <a:rPr lang="nl-BE" dirty="0" err="1"/>
              <a:t>exceptions</a:t>
            </a:r>
            <a:r>
              <a:rPr lang="nl-BE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unaccusatives</a:t>
            </a:r>
            <a:r>
              <a:rPr lang="nl-BE" dirty="0"/>
              <a:t> are </a:t>
            </a:r>
            <a:r>
              <a:rPr lang="nl-BE" dirty="0" err="1"/>
              <a:t>allowed</a:t>
            </a:r>
            <a:endParaRPr lang="nl-BE" dirty="0"/>
          </a:p>
          <a:p>
            <a:pPr marL="914400" lvl="2" indent="0">
              <a:buNone/>
            </a:pPr>
            <a:r>
              <a:rPr lang="nl-BE" dirty="0"/>
              <a:t>(15) </a:t>
            </a:r>
            <a:r>
              <a:rPr lang="nl-NL" dirty="0"/>
              <a:t>Ik	ontwaak	elke	ochtend	heel	vroeg	en	Jan	doet	dat</a:t>
            </a:r>
          </a:p>
          <a:p>
            <a:pPr marL="914400" lvl="2" indent="0">
              <a:buNone/>
            </a:pPr>
            <a:r>
              <a:rPr lang="nl-NL" dirty="0"/>
              <a:t>        I	</a:t>
            </a:r>
            <a:r>
              <a:rPr lang="nl-NL" dirty="0" err="1"/>
              <a:t>wake.up</a:t>
            </a:r>
            <a:r>
              <a:rPr lang="nl-NL" dirty="0"/>
              <a:t>	</a:t>
            </a:r>
            <a:r>
              <a:rPr lang="nl-NL" dirty="0" err="1"/>
              <a:t>every</a:t>
            </a:r>
            <a:r>
              <a:rPr lang="nl-NL" dirty="0"/>
              <a:t>	</a:t>
            </a:r>
            <a:r>
              <a:rPr lang="nl-NL" dirty="0" err="1"/>
              <a:t>morning</a:t>
            </a:r>
            <a:r>
              <a:rPr lang="nl-NL" dirty="0"/>
              <a:t>	</a:t>
            </a:r>
            <a:r>
              <a:rPr lang="nl-NL" dirty="0" err="1"/>
              <a:t>very</a:t>
            </a:r>
            <a:r>
              <a:rPr lang="nl-NL" dirty="0"/>
              <a:t>	</a:t>
            </a:r>
            <a:r>
              <a:rPr lang="nl-NL" dirty="0" err="1"/>
              <a:t>early</a:t>
            </a:r>
            <a:r>
              <a:rPr lang="nl-NL" dirty="0"/>
              <a:t>	</a:t>
            </a:r>
            <a:r>
              <a:rPr lang="nl-NL" dirty="0" err="1"/>
              <a:t>and</a:t>
            </a:r>
            <a:r>
              <a:rPr lang="nl-NL" dirty="0"/>
              <a:t>	Jan	does	</a:t>
            </a:r>
            <a:r>
              <a:rPr lang="nl-NL" dirty="0" err="1"/>
              <a:t>that</a:t>
            </a:r>
            <a:r>
              <a:rPr lang="nl-NL" dirty="0"/>
              <a:t>             	ook</a:t>
            </a:r>
          </a:p>
          <a:p>
            <a:pPr marL="914400" lvl="2" indent="0">
              <a:buNone/>
            </a:pP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.</a:t>
            </a:r>
          </a:p>
          <a:p>
            <a:pPr marL="914400" lvl="2" indent="0">
              <a:buNone/>
            </a:pPr>
            <a:r>
              <a:rPr lang="nl-BE" dirty="0"/>
              <a:t>        ‘I wake up </a:t>
            </a:r>
            <a:r>
              <a:rPr lang="nl-BE" dirty="0" err="1"/>
              <a:t>very</a:t>
            </a:r>
            <a:r>
              <a:rPr lang="nl-BE" dirty="0"/>
              <a:t> </a:t>
            </a:r>
            <a:r>
              <a:rPr lang="nl-BE" dirty="0" err="1"/>
              <a:t>early</a:t>
            </a:r>
            <a:r>
              <a:rPr lang="nl-BE" dirty="0"/>
              <a:t> </a:t>
            </a:r>
            <a:r>
              <a:rPr lang="nl-BE" dirty="0" err="1"/>
              <a:t>every</a:t>
            </a:r>
            <a:r>
              <a:rPr lang="nl-BE" dirty="0"/>
              <a:t> </a:t>
            </a:r>
            <a:r>
              <a:rPr lang="nl-BE" dirty="0" err="1"/>
              <a:t>morning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does John’</a:t>
            </a:r>
          </a:p>
          <a:p>
            <a:pPr marL="914400" lvl="2" indent="0">
              <a:buNone/>
            </a:pPr>
            <a:r>
              <a:rPr lang="nl-BE" dirty="0"/>
              <a:t>Vs. </a:t>
            </a:r>
          </a:p>
          <a:p>
            <a:pPr marL="914400" lvl="2" indent="0">
              <a:buNone/>
            </a:pPr>
            <a:r>
              <a:rPr lang="nl-BE" dirty="0"/>
              <a:t>(16) </a:t>
            </a:r>
            <a:r>
              <a:rPr lang="en-US" dirty="0"/>
              <a:t>*</a:t>
            </a:r>
            <a:r>
              <a:rPr lang="en-US" dirty="0" err="1"/>
              <a:t>Mijn</a:t>
            </a:r>
            <a:r>
              <a:rPr lang="en-US" dirty="0"/>
              <a:t>	</a:t>
            </a:r>
            <a:r>
              <a:rPr lang="en-US" dirty="0" err="1"/>
              <a:t>buurman</a:t>
            </a:r>
            <a:r>
              <a:rPr lang="en-US" dirty="0"/>
              <a:t>	</a:t>
            </a:r>
            <a:r>
              <a:rPr lang="en-US" dirty="0" err="1"/>
              <a:t>stierf</a:t>
            </a:r>
            <a:r>
              <a:rPr lang="en-US" dirty="0"/>
              <a:t>	</a:t>
            </a:r>
            <a:r>
              <a:rPr lang="en-US" dirty="0" err="1"/>
              <a:t>bij</a:t>
            </a:r>
            <a:r>
              <a:rPr lang="en-US" dirty="0"/>
              <a:t>	de	</a:t>
            </a:r>
            <a:r>
              <a:rPr lang="en-US" dirty="0" err="1"/>
              <a:t>beklimming</a:t>
            </a:r>
            <a:r>
              <a:rPr lang="en-US" dirty="0"/>
              <a:t>	van	de	Himalaya</a:t>
            </a:r>
          </a:p>
          <a:p>
            <a:pPr marL="914400" lvl="2" indent="0">
              <a:buNone/>
            </a:pPr>
            <a:r>
              <a:rPr lang="en-US" dirty="0"/>
              <a:t>          My	</a:t>
            </a:r>
            <a:r>
              <a:rPr lang="en-US" dirty="0" err="1"/>
              <a:t>neighbour</a:t>
            </a:r>
            <a:r>
              <a:rPr lang="en-US" dirty="0"/>
              <a:t>	died	at	the	climbing		of	the              Himalaya</a:t>
            </a:r>
          </a:p>
          <a:p>
            <a:pPr marL="914400" lvl="2" indent="0">
              <a:buNone/>
            </a:pPr>
            <a:r>
              <a:rPr lang="en-US" dirty="0"/>
              <a:t>          </a:t>
            </a:r>
            <a:r>
              <a:rPr lang="en-US" dirty="0" err="1"/>
              <a:t>en</a:t>
            </a:r>
            <a:r>
              <a:rPr lang="en-US" dirty="0"/>
              <a:t>	</a:t>
            </a:r>
            <a:r>
              <a:rPr lang="en-US" dirty="0" err="1"/>
              <a:t>mijn</a:t>
            </a:r>
            <a:r>
              <a:rPr lang="en-US" dirty="0"/>
              <a:t>	</a:t>
            </a:r>
            <a:r>
              <a:rPr lang="en-US" dirty="0" err="1"/>
              <a:t>neef</a:t>
            </a:r>
            <a:r>
              <a:rPr lang="en-US" dirty="0"/>
              <a:t>	deed	</a:t>
            </a:r>
            <a:r>
              <a:rPr lang="en-US" dirty="0" err="1"/>
              <a:t>dat</a:t>
            </a:r>
            <a:r>
              <a:rPr lang="en-US" dirty="0"/>
              <a:t>	</a:t>
            </a:r>
            <a:r>
              <a:rPr lang="en-US" dirty="0" err="1"/>
              <a:t>ook</a:t>
            </a:r>
            <a:r>
              <a:rPr lang="en-US" dirty="0"/>
              <a:t>.</a:t>
            </a:r>
          </a:p>
          <a:p>
            <a:pPr marL="914400" lvl="2" indent="0">
              <a:buNone/>
            </a:pPr>
            <a:r>
              <a:rPr lang="en-US" dirty="0"/>
              <a:t>         and	my	cousin	did	that	too.</a:t>
            </a:r>
          </a:p>
          <a:p>
            <a:pPr marL="914400" lvl="2" indent="0">
              <a:buNone/>
            </a:pPr>
            <a:r>
              <a:rPr lang="nl-BE" dirty="0"/>
              <a:t>‘My </a:t>
            </a:r>
            <a:r>
              <a:rPr lang="nl-BE" dirty="0" err="1"/>
              <a:t>neighbour</a:t>
            </a:r>
            <a:r>
              <a:rPr lang="nl-BE" dirty="0"/>
              <a:t> </a:t>
            </a:r>
            <a:r>
              <a:rPr lang="nl-BE" dirty="0" err="1"/>
              <a:t>died</a:t>
            </a:r>
            <a:r>
              <a:rPr lang="nl-BE" dirty="0"/>
              <a:t> </a:t>
            </a:r>
            <a:r>
              <a:rPr lang="nl-BE" dirty="0" err="1"/>
              <a:t>whilst</a:t>
            </a:r>
            <a:r>
              <a:rPr lang="nl-BE" dirty="0"/>
              <a:t> </a:t>
            </a:r>
            <a:r>
              <a:rPr lang="nl-BE" dirty="0" err="1"/>
              <a:t>climbing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Himalaya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did</a:t>
            </a:r>
            <a:r>
              <a:rPr lang="nl-BE" dirty="0"/>
              <a:t> </a:t>
            </a:r>
            <a:r>
              <a:rPr lang="nl-BE" dirty="0" err="1"/>
              <a:t>my</a:t>
            </a:r>
            <a:r>
              <a:rPr lang="nl-BE" dirty="0"/>
              <a:t> </a:t>
            </a:r>
            <a:r>
              <a:rPr lang="nl-BE" dirty="0" err="1"/>
              <a:t>cousin</a:t>
            </a:r>
            <a:r>
              <a:rPr lang="nl-BE" dirty="0"/>
              <a:t>’</a:t>
            </a:r>
          </a:p>
          <a:p>
            <a:pPr lvl="1"/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60517C-752B-4D9E-A3BE-848192E4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883622-84F4-49C4-AC74-F6FD7B92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D362A3-1750-4AF2-86A3-59A68C5A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36985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8CC8C-54F7-4AF1-AFCF-9F0B472A1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5FD0AA-5B10-4FDF-97AD-207C323BF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2"/>
            </a:pPr>
            <a:r>
              <a:rPr lang="nl-BE" dirty="0"/>
              <a:t>Comparatives</a:t>
            </a:r>
          </a:p>
          <a:p>
            <a:pPr marL="457200" lvl="1" indent="0">
              <a:buNone/>
            </a:pPr>
            <a:r>
              <a:rPr lang="nl-BE" dirty="0"/>
              <a:t>	(17) </a:t>
            </a:r>
            <a:r>
              <a:rPr lang="nl-NL" dirty="0"/>
              <a:t>Jan	bakt	lekkerdere	taarten	dan	Piet	</a:t>
            </a:r>
          </a:p>
          <a:p>
            <a:pPr marL="457200" lvl="1" indent="0">
              <a:buNone/>
            </a:pPr>
            <a:r>
              <a:rPr lang="nl-NL" dirty="0"/>
              <a:t>             Jan	</a:t>
            </a:r>
            <a:r>
              <a:rPr lang="nl-NL" dirty="0" err="1"/>
              <a:t>bakes</a:t>
            </a:r>
            <a:r>
              <a:rPr lang="nl-NL" dirty="0"/>
              <a:t>	</a:t>
            </a:r>
            <a:r>
              <a:rPr lang="nl-NL" dirty="0" err="1"/>
              <a:t>nicer</a:t>
            </a:r>
            <a:r>
              <a:rPr lang="nl-NL" dirty="0"/>
              <a:t>		cakes		</a:t>
            </a:r>
            <a:r>
              <a:rPr lang="nl-NL" dirty="0" err="1"/>
              <a:t>than</a:t>
            </a:r>
            <a:r>
              <a:rPr lang="nl-NL" dirty="0"/>
              <a:t>	Piet</a:t>
            </a:r>
          </a:p>
          <a:p>
            <a:pPr marL="457200" lvl="1" indent="0">
              <a:buNone/>
            </a:pPr>
            <a:r>
              <a:rPr lang="nl-NL" dirty="0"/>
              <a:t>	       dat 	ooit	gedaan	heeft.</a:t>
            </a:r>
          </a:p>
          <a:p>
            <a:pPr marL="457200" lvl="1" indent="0">
              <a:buNone/>
            </a:pPr>
            <a:r>
              <a:rPr lang="nl-NL" dirty="0"/>
              <a:t>	       </a:t>
            </a:r>
            <a:r>
              <a:rPr lang="nl-NL" dirty="0" err="1"/>
              <a:t>that</a:t>
            </a:r>
            <a:r>
              <a:rPr lang="nl-NL" dirty="0"/>
              <a:t>	ever	</a:t>
            </a:r>
            <a:r>
              <a:rPr lang="nl-NL" dirty="0" err="1"/>
              <a:t>done</a:t>
            </a:r>
            <a:r>
              <a:rPr lang="nl-NL" dirty="0"/>
              <a:t>	has.</a:t>
            </a:r>
          </a:p>
          <a:p>
            <a:pPr marL="457200" lvl="1" indent="0">
              <a:buNone/>
            </a:pPr>
            <a:r>
              <a:rPr lang="nl-BE" dirty="0"/>
              <a:t>	‘John </a:t>
            </a:r>
            <a:r>
              <a:rPr lang="nl-BE" dirty="0" err="1"/>
              <a:t>bakes</a:t>
            </a:r>
            <a:r>
              <a:rPr lang="nl-BE" dirty="0"/>
              <a:t> </a:t>
            </a:r>
            <a:r>
              <a:rPr lang="nl-BE" dirty="0" err="1"/>
              <a:t>nicer</a:t>
            </a:r>
            <a:r>
              <a:rPr lang="nl-BE" dirty="0"/>
              <a:t> cakes </a:t>
            </a:r>
            <a:r>
              <a:rPr lang="nl-BE" dirty="0" err="1"/>
              <a:t>than</a:t>
            </a:r>
            <a:r>
              <a:rPr lang="nl-BE" dirty="0"/>
              <a:t> Piet has ever </a:t>
            </a:r>
            <a:r>
              <a:rPr lang="nl-BE" dirty="0" err="1"/>
              <a:t>done</a:t>
            </a:r>
            <a:r>
              <a:rPr lang="nl-BE" dirty="0"/>
              <a:t>’</a:t>
            </a:r>
          </a:p>
          <a:p>
            <a:pPr marL="457200" lvl="1" indent="0">
              <a:buNone/>
            </a:pP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Patterns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with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surface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anaphors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4A1DF-DF48-48C0-BF2C-4B022EE2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58A909-B84E-4B2B-94ED-777BA8436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E942CB-F8EF-4446-8C3E-DD02A69A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8364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D7F6E-572B-4ED6-B1E2-367C9F3DD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1.2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C65B75-B617-4909-8DAD-096BD8D35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i="1" dirty="0"/>
              <a:t>Dat </a:t>
            </a:r>
            <a:r>
              <a:rPr lang="nl-BE" dirty="0"/>
              <a:t>as a </a:t>
            </a:r>
            <a:r>
              <a:rPr lang="nl-BE" dirty="0" err="1"/>
              <a:t>deep</a:t>
            </a:r>
            <a:r>
              <a:rPr lang="nl-BE" dirty="0"/>
              <a:t> or </a:t>
            </a:r>
            <a:r>
              <a:rPr lang="nl-BE" dirty="0" err="1"/>
              <a:t>surface</a:t>
            </a:r>
            <a:r>
              <a:rPr lang="nl-BE" dirty="0"/>
              <a:t> anaphor?</a:t>
            </a:r>
          </a:p>
          <a:p>
            <a:pPr marL="0" indent="0">
              <a:buNone/>
            </a:pPr>
            <a:endParaRPr lang="nl-BE" i="1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FC8028-C23B-4B30-A379-281B908F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3BF76A-79E3-4EF2-9A44-AF9F586F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5906B5-36C5-4CF1-BE33-1027ADD8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17</a:t>
            </a:fld>
            <a:endParaRPr lang="nl-NL" noProof="0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1004DE9A-415A-4B1F-AEFC-D32CFE0E1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35134"/>
              </p:ext>
            </p:extLst>
          </p:nvPr>
        </p:nvGraphicFramePr>
        <p:xfrm>
          <a:off x="1630948" y="3054350"/>
          <a:ext cx="8127999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0340703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79456403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501547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Deep anaphor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Surface anaphor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36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?Missing antecedent anaphora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nl-BE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l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14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Inverse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nl-BE" dirty="0">
                        <a:solidFill>
                          <a:srgbClr val="92D050"/>
                        </a:solidFill>
                      </a:endParaRPr>
                    </a:p>
                    <a:p>
                      <a:endParaRPr lang="nl-BE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l-BE" dirty="0">
                        <a:solidFill>
                          <a:srgbClr val="FF0000"/>
                        </a:solidFill>
                      </a:endParaRPr>
                    </a:p>
                    <a:p>
                      <a:endParaRPr lang="nl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972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?Pragmatic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nl-BE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l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506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Extraction out of ellipsis site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nl-BE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l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39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Extraction out of ellipsis site (2): comparatives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nl-BE" dirty="0">
                        <a:solidFill>
                          <a:srgbClr val="FF0000"/>
                        </a:solidFill>
                      </a:endParaRPr>
                    </a:p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nl-BE" dirty="0">
                        <a:solidFill>
                          <a:srgbClr val="92D050"/>
                        </a:solidFill>
                      </a:endParaRPr>
                    </a:p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374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67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err="1"/>
              <a:t>Introduction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b="1" dirty="0"/>
              <a:t>An analysis </a:t>
            </a:r>
            <a:r>
              <a:rPr lang="nl-BE" b="1" dirty="0" err="1"/>
              <a:t>featuring</a:t>
            </a:r>
            <a:r>
              <a:rPr lang="nl-BE" b="1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80111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F8064-5C01-4498-B27B-C1FEE015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2. 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EAC22B-C90E-4E8C-966F-B0FCC21A6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there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should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be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internal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structure</a:t>
            </a:r>
            <a:endParaRPr lang="nl-BE" dirty="0">
              <a:sym typeface="Wingdings" panose="05000000000000000000" pitchFamily="2" charset="2"/>
            </a:endParaRPr>
          </a:p>
          <a:p>
            <a:r>
              <a:rPr lang="nl-BE" dirty="0" err="1">
                <a:sym typeface="Wingdings" panose="05000000000000000000" pitchFamily="2" charset="2"/>
              </a:rPr>
              <a:t>Baltin</a:t>
            </a:r>
            <a:r>
              <a:rPr lang="nl-BE" dirty="0">
                <a:sym typeface="Wingdings" panose="05000000000000000000" pitchFamily="2" charset="2"/>
              </a:rPr>
              <a:t> (2012): even </a:t>
            </a:r>
            <a:r>
              <a:rPr lang="nl-BE" dirty="0" err="1">
                <a:sym typeface="Wingdings" panose="05000000000000000000" pitchFamily="2" charset="2"/>
              </a:rPr>
              <a:t>deep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anaphors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involve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deletion</a:t>
            </a:r>
            <a:r>
              <a:rPr lang="nl-BE" dirty="0">
                <a:sym typeface="Wingdings" panose="05000000000000000000" pitchFamily="2" charset="2"/>
              </a:rPr>
              <a:t> of a </a:t>
            </a:r>
            <a:r>
              <a:rPr lang="nl-BE" dirty="0" err="1">
                <a:sym typeface="Wingdings" panose="05000000000000000000" pitchFamily="2" charset="2"/>
              </a:rPr>
              <a:t>phrase</a:t>
            </a:r>
            <a:endParaRPr lang="nl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 </a:t>
            </a:r>
            <a:r>
              <a:rPr lang="nl-BE" dirty="0" err="1">
                <a:sym typeface="Wingdings" panose="05000000000000000000" pitchFamily="2" charset="2"/>
              </a:rPr>
              <a:t>Remaining</a:t>
            </a:r>
            <a:r>
              <a:rPr lang="nl-BE" dirty="0">
                <a:sym typeface="Wingdings" panose="05000000000000000000" pitchFamily="2" charset="2"/>
              </a:rPr>
              <a:t> question: </a:t>
            </a:r>
            <a:r>
              <a:rPr lang="nl-BE" dirty="0" err="1">
                <a:sym typeface="Wingdings" panose="05000000000000000000" pitchFamily="2" charset="2"/>
              </a:rPr>
              <a:t>Why</a:t>
            </a:r>
            <a:r>
              <a:rPr lang="nl-BE" dirty="0">
                <a:sym typeface="Wingdings" panose="05000000000000000000" pitchFamily="2" charset="2"/>
              </a:rPr>
              <a:t> is </a:t>
            </a:r>
            <a:r>
              <a:rPr lang="nl-BE" dirty="0" err="1">
                <a:sym typeface="Wingdings" panose="05000000000000000000" pitchFamily="2" charset="2"/>
              </a:rPr>
              <a:t>only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comparative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movement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allowed</a:t>
            </a:r>
            <a:r>
              <a:rPr lang="nl-BE" dirty="0">
                <a:sym typeface="Wingdings" panose="05000000000000000000" pitchFamily="2" charset="2"/>
              </a:rPr>
              <a:t>?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F64C93-6CBE-469B-A8C8-33D8B9765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638EAB-D2D1-4F3C-AED6-65E83AD5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001482-463C-4A1A-BC95-28D9907D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19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9001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EF58BE9A-2D6C-467A-9A9E-9610E3A8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Introduction</a:t>
            </a:r>
            <a:endParaRPr lang="nl-BE" dirty="0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8C478150-1866-426B-AC0E-745631B5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/>
              <a:t>In Dutch </a:t>
            </a:r>
            <a:r>
              <a:rPr lang="nl-BE" dirty="0" err="1"/>
              <a:t>one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 </a:t>
            </a:r>
            <a:r>
              <a:rPr lang="nl-BE" dirty="0"/>
              <a:t>(do </a:t>
            </a:r>
            <a:r>
              <a:rPr lang="nl-BE" dirty="0" err="1"/>
              <a:t>that</a:t>
            </a:r>
            <a:r>
              <a:rPr lang="nl-BE" dirty="0"/>
              <a:t>)</a:t>
            </a:r>
            <a:endParaRPr lang="nl-BE" i="1" dirty="0"/>
          </a:p>
          <a:p>
            <a:pPr marL="914400" lvl="1" indent="-457200">
              <a:buAutoNum type="arabicParenBoth"/>
            </a:pPr>
            <a:r>
              <a:rPr lang="nl-BE" dirty="0"/>
              <a:t>Jij	leest	veel 	boeken en	ik 	doe	dat	ook.</a:t>
            </a:r>
          </a:p>
          <a:p>
            <a:pPr marL="457200" lvl="1" indent="0">
              <a:buNone/>
            </a:pPr>
            <a:r>
              <a:rPr lang="nl-BE" dirty="0"/>
              <a:t>	</a:t>
            </a:r>
            <a:r>
              <a:rPr lang="nl-BE" dirty="0" err="1"/>
              <a:t>You</a:t>
            </a:r>
            <a:r>
              <a:rPr lang="nl-BE" dirty="0"/>
              <a:t>	</a:t>
            </a:r>
            <a:r>
              <a:rPr lang="nl-BE" dirty="0" err="1"/>
              <a:t>read</a:t>
            </a:r>
            <a:r>
              <a:rPr lang="nl-BE" dirty="0"/>
              <a:t>	</a:t>
            </a:r>
            <a:r>
              <a:rPr lang="nl-BE" dirty="0" err="1"/>
              <a:t>many</a:t>
            </a:r>
            <a:r>
              <a:rPr lang="nl-BE" dirty="0"/>
              <a:t>	</a:t>
            </a:r>
            <a:r>
              <a:rPr lang="nl-BE" dirty="0" err="1"/>
              <a:t>books</a:t>
            </a:r>
            <a:r>
              <a:rPr lang="nl-BE" dirty="0"/>
              <a:t>	</a:t>
            </a:r>
            <a:r>
              <a:rPr lang="nl-BE" dirty="0" err="1"/>
              <a:t>and</a:t>
            </a:r>
            <a:r>
              <a:rPr lang="nl-BE" dirty="0"/>
              <a:t>	I	do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too</a:t>
            </a:r>
            <a:r>
              <a:rPr lang="nl-BE" dirty="0"/>
              <a:t>.</a:t>
            </a:r>
          </a:p>
          <a:p>
            <a:pPr marL="457200" lvl="1" indent="0">
              <a:buNone/>
            </a:pPr>
            <a:r>
              <a:rPr lang="nl-BE" dirty="0"/>
              <a:t>	‘</a:t>
            </a:r>
            <a:r>
              <a:rPr lang="nl-BE" dirty="0" err="1"/>
              <a:t>You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 </a:t>
            </a:r>
            <a:r>
              <a:rPr lang="nl-BE" dirty="0" err="1"/>
              <a:t>many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do I’</a:t>
            </a:r>
          </a:p>
          <a:p>
            <a:r>
              <a:rPr lang="nl-BE" dirty="0" err="1"/>
              <a:t>Movement</a:t>
            </a:r>
            <a:r>
              <a:rPr lang="nl-BE" dirty="0"/>
              <a:t> is </a:t>
            </a:r>
            <a:r>
              <a:rPr lang="nl-BE" dirty="0" err="1"/>
              <a:t>generally</a:t>
            </a:r>
            <a:r>
              <a:rPr lang="nl-BE" dirty="0"/>
              <a:t>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possible</a:t>
            </a:r>
            <a:r>
              <a:rPr lang="nl-BE" dirty="0"/>
              <a:t> out of </a:t>
            </a:r>
            <a:r>
              <a:rPr lang="nl-BE" dirty="0" err="1"/>
              <a:t>this</a:t>
            </a:r>
            <a:r>
              <a:rPr lang="nl-BE" dirty="0"/>
              <a:t> anaphor.</a:t>
            </a:r>
          </a:p>
          <a:p>
            <a:pPr marL="457200" lvl="1" indent="0">
              <a:buNone/>
            </a:pPr>
            <a:r>
              <a:rPr lang="nl-BE" dirty="0"/>
              <a:t>(2) </a:t>
            </a:r>
            <a:r>
              <a:rPr lang="nl-NL" dirty="0"/>
              <a:t>*Hoeveel	taarten	heeft	Jan	gebakken	en 	hoeveel taarten 	</a:t>
            </a:r>
            <a:r>
              <a:rPr lang="nl-NL" dirty="0" err="1"/>
              <a:t>How.many</a:t>
            </a:r>
            <a:r>
              <a:rPr lang="nl-NL" dirty="0"/>
              <a:t>	cakes	has	Jan	</a:t>
            </a:r>
            <a:r>
              <a:rPr lang="nl-NL" dirty="0" err="1"/>
              <a:t>baked</a:t>
            </a:r>
            <a:r>
              <a:rPr lang="nl-NL" dirty="0"/>
              <a:t>		</a:t>
            </a:r>
            <a:r>
              <a:rPr lang="nl-NL" dirty="0" err="1"/>
              <a:t>and</a:t>
            </a:r>
            <a:r>
              <a:rPr lang="nl-NL" dirty="0"/>
              <a:t>	</a:t>
            </a:r>
            <a:r>
              <a:rPr lang="nl-NL" dirty="0" err="1"/>
              <a:t>how.many</a:t>
            </a:r>
            <a:r>
              <a:rPr lang="nl-NL" dirty="0"/>
              <a:t> 	heeft	Piet	dat	gedaan?</a:t>
            </a:r>
          </a:p>
          <a:p>
            <a:pPr marL="457200" lvl="1" indent="0">
              <a:buNone/>
            </a:pPr>
            <a:r>
              <a:rPr lang="nl-NL" dirty="0"/>
              <a:t>	has	Piet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done</a:t>
            </a:r>
            <a:r>
              <a:rPr lang="nl-NL" dirty="0"/>
              <a:t>?</a:t>
            </a:r>
          </a:p>
          <a:p>
            <a:pPr marL="457200" lvl="1" indent="0">
              <a:buNone/>
            </a:pPr>
            <a:r>
              <a:rPr lang="nl-BE" dirty="0"/>
              <a:t>	‘How </a:t>
            </a:r>
            <a:r>
              <a:rPr lang="nl-BE" dirty="0" err="1"/>
              <a:t>many</a:t>
            </a:r>
            <a:r>
              <a:rPr lang="nl-BE" dirty="0"/>
              <a:t> cakes has John </a:t>
            </a:r>
            <a:r>
              <a:rPr lang="nl-BE" dirty="0" err="1"/>
              <a:t>baked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how</a:t>
            </a:r>
            <a:r>
              <a:rPr lang="nl-BE" dirty="0"/>
              <a:t> </a:t>
            </a:r>
            <a:r>
              <a:rPr lang="nl-BE" dirty="0" err="1"/>
              <a:t>many</a:t>
            </a:r>
            <a:r>
              <a:rPr lang="nl-BE" dirty="0"/>
              <a:t> has Piet?’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01D852-8E3B-4666-9069-E7034C18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36018A-7A96-446D-B3AB-FF213A27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 err="1"/>
              <a:t>Comparative</a:t>
            </a:r>
            <a:r>
              <a:rPr lang="nl-NL" noProof="0" dirty="0"/>
              <a:t> </a:t>
            </a:r>
            <a:r>
              <a:rPr lang="nl-NL" noProof="0" dirty="0" err="1"/>
              <a:t>movement</a:t>
            </a:r>
            <a:r>
              <a:rPr lang="nl-NL" noProof="0" dirty="0"/>
              <a:t> out of Dutch  VP-</a:t>
            </a:r>
            <a:r>
              <a:rPr lang="nl-NL" noProof="0" dirty="0" err="1"/>
              <a:t>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3E514A-FBAC-407F-AAB4-3B0DF353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172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5B41F-E67C-4154-951F-5970F03C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2. 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E96C2A-BFE2-4F29-A0BA-7DE9C5075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Background: timing of ellipsis (</a:t>
            </a:r>
            <a:r>
              <a:rPr lang="nl-BE" dirty="0" err="1"/>
              <a:t>Depiante</a:t>
            </a:r>
            <a:r>
              <a:rPr lang="nl-BE" dirty="0"/>
              <a:t>, 2018; </a:t>
            </a:r>
            <a:r>
              <a:rPr lang="nl-BE" dirty="0" err="1"/>
              <a:t>Aelbrecht</a:t>
            </a:r>
            <a:r>
              <a:rPr lang="nl-BE" dirty="0"/>
              <a:t>, 2010)</a:t>
            </a:r>
          </a:p>
          <a:p>
            <a:r>
              <a:rPr lang="nl-BE" dirty="0"/>
              <a:t>2 criteria </a:t>
            </a:r>
            <a:r>
              <a:rPr lang="nl-BE" dirty="0" err="1"/>
              <a:t>for</a:t>
            </a:r>
            <a:r>
              <a:rPr lang="nl-BE" dirty="0"/>
              <a:t> ellipsis</a:t>
            </a:r>
          </a:p>
          <a:p>
            <a:pPr lvl="1"/>
            <a:r>
              <a:rPr lang="nl-BE" dirty="0" err="1"/>
              <a:t>Recoverability</a:t>
            </a:r>
            <a:r>
              <a:rPr lang="nl-BE" dirty="0"/>
              <a:t>: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 constituent is e-</a:t>
            </a:r>
            <a:r>
              <a:rPr lang="nl-BE" dirty="0" err="1"/>
              <a:t>given</a:t>
            </a:r>
            <a:endParaRPr lang="nl-BE" dirty="0"/>
          </a:p>
          <a:p>
            <a:pPr lvl="1"/>
            <a:r>
              <a:rPr lang="nl-BE" dirty="0"/>
              <a:t>The ellipsis is </a:t>
            </a:r>
            <a:r>
              <a:rPr lang="nl-BE" dirty="0" err="1"/>
              <a:t>licensed</a:t>
            </a:r>
            <a:endParaRPr lang="nl-BE" dirty="0"/>
          </a:p>
          <a:p>
            <a:pPr lvl="2"/>
            <a:r>
              <a:rPr lang="nl-BE" dirty="0" err="1"/>
              <a:t>Aelbrecht</a:t>
            </a:r>
            <a:r>
              <a:rPr lang="nl-BE" dirty="0"/>
              <a:t> (2010): ellipsis is </a:t>
            </a:r>
            <a:r>
              <a:rPr lang="nl-BE" dirty="0" err="1"/>
              <a:t>licensed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an</a:t>
            </a:r>
            <a:r>
              <a:rPr lang="nl-BE" dirty="0"/>
              <a:t> </a:t>
            </a:r>
            <a:r>
              <a:rPr lang="nl-BE" dirty="0" err="1"/>
              <a:t>Agree</a:t>
            </a:r>
            <a:r>
              <a:rPr lang="nl-BE" dirty="0"/>
              <a:t> </a:t>
            </a:r>
            <a:r>
              <a:rPr lang="nl-BE" dirty="0" err="1"/>
              <a:t>relation</a:t>
            </a:r>
            <a:r>
              <a:rPr lang="nl-BE" dirty="0"/>
              <a:t> </a:t>
            </a:r>
            <a:r>
              <a:rPr lang="nl-BE" dirty="0" err="1"/>
              <a:t>between</a:t>
            </a:r>
            <a:r>
              <a:rPr lang="nl-BE" dirty="0"/>
              <a:t> [E]-feature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an</a:t>
            </a:r>
            <a:r>
              <a:rPr lang="nl-BE" dirty="0"/>
              <a:t> ellipsis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endParaRPr lang="nl-BE" dirty="0"/>
          </a:p>
          <a:p>
            <a:pPr lvl="2"/>
            <a:r>
              <a:rPr lang="nl-BE" dirty="0"/>
              <a:t>The ellipsis </a:t>
            </a:r>
            <a:r>
              <a:rPr lang="nl-BE" dirty="0" err="1"/>
              <a:t>occurs</a:t>
            </a:r>
            <a:r>
              <a:rPr lang="nl-BE" dirty="0"/>
              <a:t> </a:t>
            </a:r>
            <a:r>
              <a:rPr lang="nl-BE" dirty="0" err="1"/>
              <a:t>when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is </a:t>
            </a:r>
            <a:r>
              <a:rPr lang="nl-BE" dirty="0" err="1"/>
              <a:t>merged</a:t>
            </a:r>
            <a:endParaRPr lang="nl-BE" dirty="0"/>
          </a:p>
          <a:p>
            <a:pPr marL="1371600" lvl="3" indent="0">
              <a:buNone/>
            </a:pPr>
            <a:r>
              <a:rPr lang="nl-BE" dirty="0">
                <a:sym typeface="Wingdings" panose="05000000000000000000" pitchFamily="2" charset="2"/>
              </a:rPr>
              <a:t> The ellipsis site is no </a:t>
            </a:r>
            <a:r>
              <a:rPr lang="nl-BE" dirty="0" err="1">
                <a:sym typeface="Wingdings" panose="05000000000000000000" pitchFamily="2" charset="2"/>
              </a:rPr>
              <a:t>longer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syntactically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available</a:t>
            </a:r>
            <a:endParaRPr lang="nl-BE" dirty="0"/>
          </a:p>
          <a:p>
            <a:pPr lvl="2"/>
            <a:r>
              <a:rPr lang="nl-BE" dirty="0"/>
              <a:t>Important </a:t>
            </a:r>
            <a:r>
              <a:rPr lang="nl-BE" dirty="0" err="1"/>
              <a:t>consequence</a:t>
            </a:r>
            <a:r>
              <a:rPr lang="nl-BE" dirty="0"/>
              <a:t>: </a:t>
            </a:r>
            <a:r>
              <a:rPr lang="nl-BE" dirty="0" err="1"/>
              <a:t>Structure</a:t>
            </a:r>
            <a:r>
              <a:rPr lang="nl-BE" dirty="0"/>
              <a:t> in </a:t>
            </a:r>
            <a:r>
              <a:rPr lang="nl-BE" dirty="0" err="1"/>
              <a:t>between</a:t>
            </a:r>
            <a:r>
              <a:rPr lang="nl-BE" dirty="0"/>
              <a:t> ellipsis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</a:t>
            </a:r>
            <a:r>
              <a:rPr lang="nl-BE" dirty="0" err="1"/>
              <a:t>allows</a:t>
            </a:r>
            <a:r>
              <a:rPr lang="nl-BE" dirty="0"/>
              <a:t> </a:t>
            </a:r>
            <a:r>
              <a:rPr lang="nl-BE" dirty="0" err="1"/>
              <a:t>some</a:t>
            </a:r>
            <a:r>
              <a:rPr lang="nl-BE" dirty="0"/>
              <a:t> </a:t>
            </a:r>
            <a:r>
              <a:rPr lang="nl-BE" dirty="0" err="1"/>
              <a:t>elements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escape out of </a:t>
            </a:r>
            <a:r>
              <a:rPr lang="nl-BE" dirty="0" err="1"/>
              <a:t>the</a:t>
            </a:r>
            <a:r>
              <a:rPr lang="nl-BE" dirty="0"/>
              <a:t> ellipsis site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AA0D10-06A8-4085-886F-31B64D2A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6C3F3F-287D-4ACB-99A0-69DBCC13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A6CD41-CF07-46DA-B93E-C30A4F37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20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928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err="1"/>
              <a:t>Introduction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b="1" dirty="0" err="1"/>
              <a:t>What</a:t>
            </a:r>
            <a:r>
              <a:rPr lang="nl-BE" b="1" dirty="0"/>
              <a:t> is </a:t>
            </a:r>
            <a:r>
              <a:rPr lang="nl-BE" b="1" dirty="0" err="1"/>
              <a:t>exactly</a:t>
            </a:r>
            <a:r>
              <a:rPr lang="nl-BE" b="1" dirty="0"/>
              <a:t> </a:t>
            </a:r>
            <a:r>
              <a:rPr lang="nl-BE" b="1" dirty="0" err="1"/>
              <a:t>deleted</a:t>
            </a:r>
            <a:r>
              <a:rPr lang="nl-BE" b="1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43179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AD9C8-77B9-41C9-BFA6-7CD6EBF2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2.1 </a:t>
            </a: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929E92-ECF5-4D60-9143-935A4924D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nl-BE" dirty="0"/>
              <a:t>The </a:t>
            </a:r>
            <a:r>
              <a:rPr lang="nl-BE" dirty="0" err="1"/>
              <a:t>main</a:t>
            </a:r>
            <a:r>
              <a:rPr lang="nl-BE" dirty="0"/>
              <a:t> </a:t>
            </a:r>
            <a:r>
              <a:rPr lang="nl-BE" dirty="0" err="1"/>
              <a:t>verb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its</a:t>
            </a:r>
            <a:r>
              <a:rPr lang="nl-BE" dirty="0"/>
              <a:t> </a:t>
            </a:r>
            <a:r>
              <a:rPr lang="nl-BE" dirty="0" err="1"/>
              <a:t>internal</a:t>
            </a:r>
            <a:r>
              <a:rPr lang="nl-BE" dirty="0"/>
              <a:t> </a:t>
            </a:r>
            <a:r>
              <a:rPr lang="nl-BE" dirty="0" err="1"/>
              <a:t>arguments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(18) </a:t>
            </a:r>
            <a:r>
              <a:rPr lang="nl-NL" dirty="0"/>
              <a:t>Jan	bakt	taarten	en	ik	doe	dat	ook	(*taarten	bakken).</a:t>
            </a:r>
          </a:p>
          <a:p>
            <a:pPr marL="457200" lvl="1" indent="0">
              <a:buNone/>
            </a:pPr>
            <a:r>
              <a:rPr lang="nl-NL" dirty="0"/>
              <a:t>       Jan	</a:t>
            </a:r>
            <a:r>
              <a:rPr lang="nl-NL" dirty="0" err="1"/>
              <a:t>bakes</a:t>
            </a:r>
            <a:r>
              <a:rPr lang="nl-NL" dirty="0"/>
              <a:t>	cakes	</a:t>
            </a:r>
            <a:r>
              <a:rPr lang="nl-NL" dirty="0" err="1"/>
              <a:t>and</a:t>
            </a:r>
            <a:r>
              <a:rPr lang="nl-NL" dirty="0"/>
              <a:t>	I	do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	(*cakes	</a:t>
            </a:r>
            <a:r>
              <a:rPr lang="nl-NL" dirty="0" err="1"/>
              <a:t>bake</a:t>
            </a:r>
            <a:r>
              <a:rPr lang="nl-NL" dirty="0"/>
              <a:t>).</a:t>
            </a:r>
          </a:p>
          <a:p>
            <a:pPr marL="457200" lvl="1" indent="0">
              <a:buNone/>
            </a:pPr>
            <a:r>
              <a:rPr lang="nl-BE" dirty="0"/>
              <a:t>	  ‘John </a:t>
            </a:r>
            <a:r>
              <a:rPr lang="nl-BE" dirty="0" err="1"/>
              <a:t>often</a:t>
            </a:r>
            <a:r>
              <a:rPr lang="nl-BE" dirty="0"/>
              <a:t> </a:t>
            </a:r>
            <a:r>
              <a:rPr lang="nl-BE" dirty="0" err="1"/>
              <a:t>bakes</a:t>
            </a:r>
            <a:r>
              <a:rPr lang="nl-BE" dirty="0"/>
              <a:t> cakes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do I’</a:t>
            </a:r>
          </a:p>
          <a:p>
            <a:r>
              <a:rPr lang="nl-BE" dirty="0" err="1"/>
              <a:t>Modals</a:t>
            </a:r>
            <a:r>
              <a:rPr lang="nl-BE" dirty="0"/>
              <a:t>, </a:t>
            </a:r>
            <a:r>
              <a:rPr lang="nl-BE" dirty="0" err="1"/>
              <a:t>aspectual</a:t>
            </a:r>
            <a:r>
              <a:rPr lang="nl-BE" dirty="0"/>
              <a:t> </a:t>
            </a:r>
            <a:r>
              <a:rPr lang="nl-BE" dirty="0" err="1"/>
              <a:t>heads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adverbs</a:t>
            </a:r>
            <a:r>
              <a:rPr lang="nl-BE" dirty="0"/>
              <a:t> are </a:t>
            </a:r>
            <a:r>
              <a:rPr lang="nl-BE" b="1" dirty="0" err="1"/>
              <a:t>not</a:t>
            </a:r>
            <a:r>
              <a:rPr lang="nl-BE" b="1" dirty="0"/>
              <a:t> </a:t>
            </a:r>
            <a:r>
              <a:rPr lang="nl-BE" dirty="0" err="1"/>
              <a:t>deleted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 (20) </a:t>
            </a:r>
            <a:r>
              <a:rPr lang="nl-NL" dirty="0"/>
              <a:t>Ik	bak	veel	taarten	en	mijn	moeder	*(heeft)	dat	vroeger	ook</a:t>
            </a:r>
          </a:p>
          <a:p>
            <a:pPr marL="457200" lvl="1" indent="0">
              <a:buNone/>
            </a:pPr>
            <a:r>
              <a:rPr lang="nl-NL" dirty="0"/>
              <a:t>          I	</a:t>
            </a:r>
            <a:r>
              <a:rPr lang="nl-NL" dirty="0" err="1"/>
              <a:t>bake</a:t>
            </a:r>
            <a:r>
              <a:rPr lang="nl-NL" dirty="0"/>
              <a:t>	</a:t>
            </a:r>
            <a:r>
              <a:rPr lang="nl-NL" dirty="0" err="1"/>
              <a:t>many</a:t>
            </a:r>
            <a:r>
              <a:rPr lang="nl-NL" dirty="0"/>
              <a:t>	cakes	</a:t>
            </a:r>
            <a:r>
              <a:rPr lang="nl-NL" dirty="0" err="1"/>
              <a:t>and</a:t>
            </a:r>
            <a:r>
              <a:rPr lang="nl-NL" dirty="0"/>
              <a:t>	</a:t>
            </a:r>
            <a:r>
              <a:rPr lang="nl-NL" dirty="0" err="1"/>
              <a:t>my</a:t>
            </a:r>
            <a:r>
              <a:rPr lang="nl-NL" dirty="0"/>
              <a:t>	</a:t>
            </a:r>
            <a:r>
              <a:rPr lang="nl-NL" dirty="0" err="1"/>
              <a:t>mother</a:t>
            </a:r>
            <a:r>
              <a:rPr lang="nl-NL" dirty="0"/>
              <a:t>	*(has)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earlier</a:t>
            </a:r>
            <a:r>
              <a:rPr lang="nl-NL" dirty="0"/>
              <a:t>	</a:t>
            </a:r>
            <a:r>
              <a:rPr lang="nl-NL" dirty="0" err="1"/>
              <a:t>also</a:t>
            </a:r>
            <a:endParaRPr lang="nl-NL" dirty="0"/>
          </a:p>
          <a:p>
            <a:pPr marL="457200" lvl="1" indent="0">
              <a:buNone/>
            </a:pPr>
            <a:r>
              <a:rPr lang="nl-NL" dirty="0"/>
              <a:t>        gedaan.</a:t>
            </a:r>
          </a:p>
          <a:p>
            <a:pPr marL="457200" lvl="1" indent="0">
              <a:buNone/>
            </a:pPr>
            <a:r>
              <a:rPr lang="nl-NL" dirty="0"/>
              <a:t>        </a:t>
            </a:r>
            <a:r>
              <a:rPr lang="nl-NL" dirty="0" err="1"/>
              <a:t>done</a:t>
            </a:r>
            <a:r>
              <a:rPr lang="nl-NL" dirty="0"/>
              <a:t>.</a:t>
            </a:r>
          </a:p>
          <a:p>
            <a:pPr marL="457200" lvl="1" indent="0">
              <a:buNone/>
            </a:pPr>
            <a:r>
              <a:rPr lang="nl-BE" dirty="0"/>
              <a:t>	‘I </a:t>
            </a:r>
            <a:r>
              <a:rPr lang="nl-BE" dirty="0" err="1"/>
              <a:t>bake</a:t>
            </a:r>
            <a:r>
              <a:rPr lang="nl-BE" dirty="0"/>
              <a:t> a lot of cakes, </a:t>
            </a:r>
            <a:r>
              <a:rPr lang="nl-BE" dirty="0" err="1"/>
              <a:t>my</a:t>
            </a:r>
            <a:r>
              <a:rPr lang="nl-BE" dirty="0"/>
              <a:t> </a:t>
            </a:r>
            <a:r>
              <a:rPr lang="nl-BE" dirty="0" err="1"/>
              <a:t>mother</a:t>
            </a:r>
            <a:r>
              <a:rPr lang="nl-BE" dirty="0"/>
              <a:t> </a:t>
            </a:r>
            <a:r>
              <a:rPr lang="nl-BE" dirty="0" err="1"/>
              <a:t>used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do </a:t>
            </a:r>
            <a:r>
              <a:rPr lang="nl-BE" dirty="0" err="1"/>
              <a:t>so</a:t>
            </a:r>
            <a:r>
              <a:rPr lang="nl-BE" dirty="0"/>
              <a:t> as well’</a:t>
            </a:r>
          </a:p>
          <a:p>
            <a:pPr marL="457200" lvl="1" indent="0">
              <a:buNone/>
            </a:pPr>
            <a:r>
              <a:rPr lang="en-US" dirty="0"/>
              <a:t>  (21) Er	</a:t>
            </a:r>
            <a:r>
              <a:rPr lang="en-US" dirty="0" err="1"/>
              <a:t>wordt</a:t>
            </a:r>
            <a:r>
              <a:rPr lang="en-US" dirty="0"/>
              <a:t>	</a:t>
            </a:r>
            <a:r>
              <a:rPr lang="en-US" dirty="0" err="1"/>
              <a:t>vandaag</a:t>
            </a:r>
            <a:r>
              <a:rPr lang="en-US" dirty="0"/>
              <a:t>	in	Brussel	</a:t>
            </a:r>
            <a:r>
              <a:rPr lang="en-US" dirty="0" err="1"/>
              <a:t>aan</a:t>
            </a:r>
            <a:r>
              <a:rPr lang="en-US" dirty="0"/>
              <a:t>	de	</a:t>
            </a:r>
            <a:r>
              <a:rPr lang="en-US" dirty="0" err="1"/>
              <a:t>weg</a:t>
            </a:r>
            <a:r>
              <a:rPr lang="en-US" dirty="0"/>
              <a:t>	</a:t>
            </a:r>
            <a:r>
              <a:rPr lang="en-US" dirty="0" err="1"/>
              <a:t>gewerkt</a:t>
            </a:r>
            <a:r>
              <a:rPr lang="en-US" dirty="0"/>
              <a:t>	</a:t>
            </a:r>
            <a:r>
              <a:rPr lang="en-US" dirty="0" err="1"/>
              <a:t>en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   There	 becomes	today	in	Brussels	at	the	road	worked	and</a:t>
            </a:r>
          </a:p>
          <a:p>
            <a:pPr marL="457200" lvl="1" indent="0">
              <a:buNone/>
            </a:pPr>
            <a:r>
              <a:rPr lang="en-US" dirty="0"/>
              <a:t>        in	Gent	</a:t>
            </a:r>
            <a:r>
              <a:rPr lang="en-US" dirty="0" err="1"/>
              <a:t>wordt</a:t>
            </a:r>
            <a:r>
              <a:rPr lang="en-US" dirty="0"/>
              <a:t>	</a:t>
            </a:r>
            <a:r>
              <a:rPr lang="en-US" dirty="0" err="1"/>
              <a:t>dat</a:t>
            </a:r>
            <a:r>
              <a:rPr lang="en-US" dirty="0"/>
              <a:t>	</a:t>
            </a:r>
            <a:r>
              <a:rPr lang="en-US" dirty="0" err="1"/>
              <a:t>ook</a:t>
            </a:r>
            <a:r>
              <a:rPr lang="en-US" dirty="0"/>
              <a:t>	</a:t>
            </a:r>
            <a:r>
              <a:rPr lang="en-US" dirty="0" err="1"/>
              <a:t>gedaan</a:t>
            </a:r>
            <a:r>
              <a:rPr lang="en-US" dirty="0"/>
              <a:t>. </a:t>
            </a:r>
          </a:p>
          <a:p>
            <a:pPr marL="457200" lvl="1" indent="0">
              <a:buNone/>
            </a:pPr>
            <a:r>
              <a:rPr lang="en-US" dirty="0"/>
              <a:t>        in	Ghent	becomes	that	also	done.	</a:t>
            </a:r>
          </a:p>
          <a:p>
            <a:pPr marL="457200" lvl="1" indent="0">
              <a:buNone/>
            </a:pPr>
            <a:r>
              <a:rPr lang="en-US" dirty="0"/>
              <a:t>         ‘There are roadworks in Brussels today and also in Ghent’</a:t>
            </a:r>
          </a:p>
          <a:p>
            <a:pPr marL="457200" lvl="1" indent="0">
              <a:buNone/>
            </a:pPr>
            <a:r>
              <a:rPr lang="en-US" dirty="0"/>
              <a:t>(22) Jan	</a:t>
            </a:r>
            <a:r>
              <a:rPr lang="en-US" dirty="0" err="1"/>
              <a:t>heeft</a:t>
            </a:r>
            <a:r>
              <a:rPr lang="en-US" dirty="0"/>
              <a:t>	</a:t>
            </a:r>
            <a:r>
              <a:rPr lang="en-US" dirty="0" err="1"/>
              <a:t>gisteren</a:t>
            </a:r>
            <a:r>
              <a:rPr lang="en-US" dirty="0"/>
              <a:t>	</a:t>
            </a:r>
            <a:r>
              <a:rPr lang="en-US" dirty="0" err="1"/>
              <a:t>taarten</a:t>
            </a:r>
            <a:r>
              <a:rPr lang="en-US" dirty="0"/>
              <a:t>	</a:t>
            </a:r>
            <a:r>
              <a:rPr lang="en-US" dirty="0" err="1"/>
              <a:t>gebakken</a:t>
            </a:r>
            <a:r>
              <a:rPr lang="en-US" dirty="0"/>
              <a:t>	</a:t>
            </a:r>
            <a:r>
              <a:rPr lang="en-US" dirty="0" err="1"/>
              <a:t>en</a:t>
            </a:r>
            <a:r>
              <a:rPr lang="en-US" dirty="0"/>
              <a:t>	</a:t>
            </a:r>
            <a:r>
              <a:rPr lang="en-US" dirty="0" err="1"/>
              <a:t>ik</a:t>
            </a:r>
            <a:r>
              <a:rPr lang="en-US" dirty="0"/>
              <a:t>	</a:t>
            </a:r>
            <a:r>
              <a:rPr lang="en-US" dirty="0" err="1"/>
              <a:t>zal</a:t>
            </a:r>
            <a:r>
              <a:rPr lang="en-US" dirty="0"/>
              <a:t>	</a:t>
            </a:r>
            <a:r>
              <a:rPr lang="en-US" dirty="0" err="1"/>
              <a:t>dat</a:t>
            </a:r>
            <a:r>
              <a:rPr lang="en-US" dirty="0"/>
              <a:t>	</a:t>
            </a:r>
            <a:r>
              <a:rPr lang="en-US" dirty="0" err="1"/>
              <a:t>weldra</a:t>
            </a:r>
            <a:r>
              <a:rPr lang="en-US" dirty="0"/>
              <a:t>	</a:t>
            </a:r>
            <a:r>
              <a:rPr lang="en-US" dirty="0" err="1"/>
              <a:t>ook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    Jan	has	yesterday	cakes	baked 	and	I	will	that	soon	too	</a:t>
            </a:r>
            <a:r>
              <a:rPr lang="en-US" dirty="0" err="1"/>
              <a:t>doen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/>
              <a:t>	do.</a:t>
            </a:r>
          </a:p>
          <a:p>
            <a:pPr marL="457200" lvl="1" indent="0">
              <a:buNone/>
            </a:pPr>
            <a:r>
              <a:rPr lang="en-US" dirty="0"/>
              <a:t>      ‘John has baked cakes yesterday and I will soon do it as well.’</a:t>
            </a:r>
          </a:p>
          <a:p>
            <a:pPr marL="457200" lvl="1" indent="0">
              <a:buNone/>
            </a:pPr>
            <a:endParaRPr lang="nl-BE" dirty="0"/>
          </a:p>
          <a:p>
            <a:pPr>
              <a:buFont typeface="Wingdings" panose="05000000000000000000" pitchFamily="2" charset="2"/>
              <a:buChar char="è"/>
            </a:pPr>
            <a:r>
              <a:rPr lang="nl-BE" dirty="0">
                <a:sym typeface="Wingdings" panose="05000000000000000000" pitchFamily="2" charset="2"/>
              </a:rPr>
              <a:t>The ellipsis site is VP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dirty="0">
                <a:sym typeface="Wingdings" panose="05000000000000000000" pitchFamily="2" charset="2"/>
              </a:rPr>
              <a:t>The </a:t>
            </a:r>
            <a:r>
              <a:rPr lang="nl-BE" dirty="0" err="1">
                <a:sym typeface="Wingdings" panose="05000000000000000000" pitchFamily="2" charset="2"/>
              </a:rPr>
              <a:t>head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taking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VP as a complement is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head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containing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[E]-feature</a:t>
            </a:r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D5F71D-FB44-4943-BEAD-5832F0977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253C24-F7C3-4807-9D05-791175FF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7D7E8A-2571-4145-91E6-9B146D2E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5024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err="1"/>
              <a:t>Introduction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b="1" dirty="0" err="1"/>
              <a:t>What</a:t>
            </a:r>
            <a:r>
              <a:rPr lang="nl-BE" b="1" dirty="0"/>
              <a:t> is </a:t>
            </a:r>
            <a:r>
              <a:rPr lang="nl-BE" b="1" dirty="0" err="1"/>
              <a:t>the</a:t>
            </a:r>
            <a:r>
              <a:rPr lang="nl-BE" b="1" dirty="0"/>
              <a:t> </a:t>
            </a:r>
            <a:r>
              <a:rPr lang="nl-BE" b="1" dirty="0" err="1"/>
              <a:t>licensing</a:t>
            </a:r>
            <a:r>
              <a:rPr lang="nl-BE" b="1" dirty="0"/>
              <a:t> </a:t>
            </a:r>
            <a:r>
              <a:rPr lang="nl-BE" b="1" dirty="0" err="1"/>
              <a:t>head</a:t>
            </a:r>
            <a:r>
              <a:rPr lang="nl-BE" b="1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114380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443E2-D7B5-4795-9F0A-D194E7FA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2.2 </a:t>
            </a: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5B2BC5-BCCE-461F-96A5-F1650D19F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The ellipsis is </a:t>
            </a:r>
            <a:r>
              <a:rPr lang="nl-BE" dirty="0" err="1"/>
              <a:t>obligatory</a:t>
            </a:r>
            <a:r>
              <a:rPr lang="nl-BE" dirty="0"/>
              <a:t> </a:t>
            </a:r>
            <a:r>
              <a:rPr lang="nl-BE" dirty="0" err="1"/>
              <a:t>when</a:t>
            </a:r>
            <a:r>
              <a:rPr lang="nl-BE" dirty="0"/>
              <a:t> </a:t>
            </a:r>
            <a:r>
              <a:rPr lang="nl-BE" i="1" dirty="0"/>
              <a:t>dat doen </a:t>
            </a:r>
            <a:r>
              <a:rPr lang="nl-BE" dirty="0"/>
              <a:t>is </a:t>
            </a:r>
            <a:r>
              <a:rPr lang="nl-BE" dirty="0" err="1"/>
              <a:t>used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one</a:t>
            </a:r>
            <a:r>
              <a:rPr lang="nl-BE" dirty="0"/>
              <a:t> of </a:t>
            </a:r>
            <a:r>
              <a:rPr lang="nl-BE" dirty="0" err="1"/>
              <a:t>them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i="1" dirty="0" err="1"/>
              <a:t>head</a:t>
            </a:r>
            <a:endParaRPr lang="nl-BE" i="1" dirty="0"/>
          </a:p>
          <a:p>
            <a:r>
              <a:rPr lang="nl-BE" dirty="0" err="1"/>
              <a:t>Note</a:t>
            </a:r>
            <a:r>
              <a:rPr lang="nl-BE" dirty="0"/>
              <a:t>: </a:t>
            </a:r>
            <a:r>
              <a:rPr lang="nl-BE" dirty="0" err="1"/>
              <a:t>predicative</a:t>
            </a:r>
            <a:r>
              <a:rPr lang="nl-BE" dirty="0"/>
              <a:t> </a:t>
            </a:r>
            <a:r>
              <a:rPr lang="nl-BE" dirty="0" err="1"/>
              <a:t>sentences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take </a:t>
            </a:r>
            <a:r>
              <a:rPr lang="nl-BE" i="1" dirty="0"/>
              <a:t>dat </a:t>
            </a:r>
            <a:r>
              <a:rPr lang="nl-BE" dirty="0"/>
              <a:t>as </a:t>
            </a:r>
            <a:r>
              <a:rPr lang="nl-BE" dirty="0" err="1"/>
              <a:t>an</a:t>
            </a:r>
            <a:r>
              <a:rPr lang="nl-BE" dirty="0"/>
              <a:t> anaphor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obligatory</a:t>
            </a:r>
            <a:r>
              <a:rPr lang="nl-BE" dirty="0"/>
              <a:t> </a:t>
            </a:r>
            <a:r>
              <a:rPr lang="nl-BE" dirty="0" err="1"/>
              <a:t>deletion</a:t>
            </a:r>
            <a:r>
              <a:rPr lang="nl-BE" dirty="0"/>
              <a:t>, but does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i="1" dirty="0"/>
              <a:t>doen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(23) Ik	was	gisteren	ziek	en	jij	was	dat	ook.</a:t>
            </a:r>
          </a:p>
          <a:p>
            <a:pPr marL="457200" lvl="1" indent="0">
              <a:buNone/>
            </a:pPr>
            <a:r>
              <a:rPr lang="nl-BE" dirty="0"/>
              <a:t>        I	was	</a:t>
            </a:r>
            <a:r>
              <a:rPr lang="nl-BE" dirty="0" err="1"/>
              <a:t>yesterday</a:t>
            </a:r>
            <a:r>
              <a:rPr lang="nl-BE" dirty="0"/>
              <a:t>	</a:t>
            </a:r>
            <a:r>
              <a:rPr lang="nl-BE" dirty="0" err="1"/>
              <a:t>ill</a:t>
            </a:r>
            <a:r>
              <a:rPr lang="nl-BE" dirty="0"/>
              <a:t>	</a:t>
            </a:r>
            <a:r>
              <a:rPr lang="nl-BE" dirty="0" err="1"/>
              <a:t>and</a:t>
            </a:r>
            <a:r>
              <a:rPr lang="nl-BE" dirty="0"/>
              <a:t>	</a:t>
            </a:r>
            <a:r>
              <a:rPr lang="nl-BE" dirty="0" err="1"/>
              <a:t>you</a:t>
            </a:r>
            <a:r>
              <a:rPr lang="nl-BE" dirty="0"/>
              <a:t>	</a:t>
            </a:r>
            <a:r>
              <a:rPr lang="nl-BE" dirty="0" err="1"/>
              <a:t>were</a:t>
            </a:r>
            <a:r>
              <a:rPr lang="nl-BE" dirty="0"/>
              <a:t>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too</a:t>
            </a:r>
            <a:r>
              <a:rPr lang="nl-BE" dirty="0"/>
              <a:t>.</a:t>
            </a:r>
          </a:p>
          <a:p>
            <a:pPr marL="457200" lvl="1" indent="0">
              <a:buNone/>
            </a:pPr>
            <a:r>
              <a:rPr lang="nl-BE" dirty="0"/>
              <a:t>	  ‘I was </a:t>
            </a:r>
            <a:r>
              <a:rPr lang="nl-BE" dirty="0" err="1"/>
              <a:t>ill</a:t>
            </a:r>
            <a:r>
              <a:rPr lang="nl-BE" dirty="0"/>
              <a:t> </a:t>
            </a:r>
            <a:r>
              <a:rPr lang="nl-BE" dirty="0" err="1"/>
              <a:t>yesterday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were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.’</a:t>
            </a:r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 </a:t>
            </a:r>
            <a:r>
              <a:rPr lang="nl-BE" i="1" dirty="0">
                <a:sym typeface="Wingdings" panose="05000000000000000000" pitchFamily="2" charset="2"/>
              </a:rPr>
              <a:t>Dat </a:t>
            </a:r>
            <a:r>
              <a:rPr lang="nl-BE" dirty="0">
                <a:sym typeface="Wingdings" panose="05000000000000000000" pitchFamily="2" charset="2"/>
              </a:rPr>
              <a:t>is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element </a:t>
            </a:r>
            <a:r>
              <a:rPr lang="nl-BE" dirty="0" err="1">
                <a:sym typeface="Wingdings" panose="05000000000000000000" pitchFamily="2" charset="2"/>
              </a:rPr>
              <a:t>obligatory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causing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ellipsing</a:t>
            </a:r>
            <a:r>
              <a:rPr lang="nl-BE" dirty="0">
                <a:sym typeface="Wingdings" panose="05000000000000000000" pitchFamily="2" charset="2"/>
              </a:rPr>
              <a:t>, </a:t>
            </a:r>
            <a:r>
              <a:rPr lang="nl-BE" dirty="0" err="1">
                <a:sym typeface="Wingdings" panose="05000000000000000000" pitchFamily="2" charset="2"/>
              </a:rPr>
              <a:t>whereas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i="1" dirty="0">
                <a:sym typeface="Wingdings" panose="05000000000000000000" pitchFamily="2" charset="2"/>
              </a:rPr>
              <a:t>doen </a:t>
            </a:r>
            <a:r>
              <a:rPr lang="nl-BE" dirty="0">
                <a:sym typeface="Wingdings" panose="05000000000000000000" pitchFamily="2" charset="2"/>
              </a:rPr>
              <a:t>is last resort </a:t>
            </a:r>
            <a:r>
              <a:rPr lang="nl-BE" dirty="0" err="1">
                <a:sym typeface="Wingdings" panose="05000000000000000000" pitchFamily="2" charset="2"/>
              </a:rPr>
              <a:t>if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there</a:t>
            </a:r>
            <a:r>
              <a:rPr lang="nl-BE" dirty="0">
                <a:sym typeface="Wingdings" panose="05000000000000000000" pitchFamily="2" charset="2"/>
              </a:rPr>
              <a:t> is no </a:t>
            </a:r>
            <a:r>
              <a:rPr lang="nl-BE" dirty="0" err="1">
                <a:sym typeface="Wingdings" panose="05000000000000000000" pitchFamily="2" charset="2"/>
              </a:rPr>
              <a:t>auxiliary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available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C0E4A4-6DF1-4306-ADE3-4BA30AEC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0AED58-8E79-4223-9522-A464E827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89AE5D-38B3-45AD-BCEB-A3743FC6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52082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err="1"/>
              <a:t>Introduction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b="1" dirty="0" err="1"/>
              <a:t>Why</a:t>
            </a:r>
            <a:r>
              <a:rPr lang="nl-BE" b="1" dirty="0"/>
              <a:t> is </a:t>
            </a:r>
            <a:r>
              <a:rPr lang="nl-BE" b="1" dirty="0" err="1"/>
              <a:t>only</a:t>
            </a:r>
            <a:r>
              <a:rPr lang="nl-BE" b="1" dirty="0"/>
              <a:t> </a:t>
            </a:r>
            <a:r>
              <a:rPr lang="nl-BE" b="1" dirty="0" err="1"/>
              <a:t>comparative</a:t>
            </a:r>
            <a:r>
              <a:rPr lang="nl-BE" b="1" dirty="0"/>
              <a:t> </a:t>
            </a:r>
            <a:r>
              <a:rPr lang="nl-BE" b="1" dirty="0" err="1"/>
              <a:t>movement</a:t>
            </a:r>
            <a:r>
              <a:rPr lang="nl-BE" b="1" dirty="0"/>
              <a:t> </a:t>
            </a:r>
            <a:r>
              <a:rPr lang="nl-BE" b="1" dirty="0" err="1"/>
              <a:t>allowed</a:t>
            </a:r>
            <a:r>
              <a:rPr lang="nl-BE" b="1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0228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AB9B1-334D-441E-9B50-FD7BA70F8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2.3 </a:t>
            </a: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movement</a:t>
            </a:r>
            <a:r>
              <a:rPr lang="nl-BE" dirty="0"/>
              <a:t> in </a:t>
            </a:r>
            <a:r>
              <a:rPr lang="nl-BE" dirty="0" err="1"/>
              <a:t>general</a:t>
            </a:r>
            <a:r>
              <a:rPr lang="nl-BE" dirty="0"/>
              <a:t> </a:t>
            </a:r>
            <a:r>
              <a:rPr lang="nl-BE" dirty="0" err="1"/>
              <a:t>blocked</a:t>
            </a:r>
            <a:r>
              <a:rPr lang="nl-BE" dirty="0"/>
              <a:t>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2EF58-28E2-4A01-BB32-39E5B9A9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84495B-B293-4455-A34E-E7B182DC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EE411D-B3CF-4354-B653-1F2574A1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26</a:t>
            </a:fld>
            <a:endParaRPr lang="nl-NL" noProof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ED4B4AC-8653-40B0-BF6E-1CC1B73ED3FD}"/>
              </a:ext>
            </a:extLst>
          </p:cNvPr>
          <p:cNvSpPr txBox="1"/>
          <p:nvPr/>
        </p:nvSpPr>
        <p:spPr>
          <a:xfrm>
            <a:off x="726230" y="2189067"/>
            <a:ext cx="3264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‘</a:t>
            </a:r>
            <a:r>
              <a:rPr lang="nl-BE" dirty="0" err="1"/>
              <a:t>Ordinary</a:t>
            </a:r>
            <a:r>
              <a:rPr lang="nl-BE" dirty="0"/>
              <a:t>’ </a:t>
            </a:r>
            <a:r>
              <a:rPr lang="nl-BE" dirty="0" err="1"/>
              <a:t>sentence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d</a:t>
            </a:r>
            <a:r>
              <a:rPr lang="nl-BE" i="1" dirty="0"/>
              <a:t>at doen</a:t>
            </a:r>
            <a:endParaRPr lang="nl-BE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55919147-1EB4-4320-8EA7-2325E38C7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927" y="2106777"/>
            <a:ext cx="2946863" cy="401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962B667E-8987-41B5-8034-35CA2AA4B0E7}"/>
              </a:ext>
            </a:extLst>
          </p:cNvPr>
          <p:cNvSpPr/>
          <p:nvPr/>
        </p:nvSpPr>
        <p:spPr>
          <a:xfrm>
            <a:off x="6578080" y="4966503"/>
            <a:ext cx="1286071" cy="105435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0671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157ED493-09D9-4882-B891-F9D179D96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407" y="5468038"/>
            <a:ext cx="657225" cy="5048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1FE086-60C8-426B-A3D7-B1B2EBE5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2.3 </a:t>
            </a: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0C4436-04EB-4905-B0F6-DBB7AF9A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4DBCC1-AA66-4131-87EE-643DFD68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C1518D-C8E3-499A-B1BA-CEFAF153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27</a:t>
            </a:fld>
            <a:endParaRPr lang="nl-NL" noProof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A7294F6-79C8-4D59-8A05-02C2E44F8341}"/>
              </a:ext>
            </a:extLst>
          </p:cNvPr>
          <p:cNvSpPr txBox="1"/>
          <p:nvPr/>
        </p:nvSpPr>
        <p:spPr>
          <a:xfrm>
            <a:off x="8392886" y="2563586"/>
            <a:ext cx="33636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i="1" dirty="0"/>
              <a:t>Dat</a:t>
            </a:r>
          </a:p>
          <a:p>
            <a:r>
              <a:rPr lang="nl-BE" dirty="0"/>
              <a:t>[CAT: F]</a:t>
            </a:r>
          </a:p>
          <a:p>
            <a:r>
              <a:rPr lang="nl-BE" dirty="0"/>
              <a:t>[INFL: </a:t>
            </a:r>
            <a:r>
              <a:rPr lang="nl-BE" dirty="0" err="1"/>
              <a:t>uE</a:t>
            </a:r>
            <a:r>
              <a:rPr lang="nl-BE" dirty="0"/>
              <a:t>, E]</a:t>
            </a:r>
          </a:p>
          <a:p>
            <a:r>
              <a:rPr lang="nl-BE" dirty="0"/>
              <a:t>[SEL: VP]</a:t>
            </a:r>
          </a:p>
          <a:p>
            <a:endParaRPr lang="nl-BE" dirty="0"/>
          </a:p>
          <a:p>
            <a:r>
              <a:rPr lang="nl-BE" i="1" dirty="0"/>
              <a:t>Operator</a:t>
            </a:r>
          </a:p>
          <a:p>
            <a:r>
              <a:rPr lang="nl-BE" dirty="0"/>
              <a:t>[CAT: </a:t>
            </a:r>
            <a:r>
              <a:rPr lang="nl-BE" dirty="0" err="1"/>
              <a:t>Deg</a:t>
            </a:r>
            <a:r>
              <a:rPr lang="nl-BE" dirty="0"/>
              <a:t>]</a:t>
            </a:r>
          </a:p>
          <a:p>
            <a:r>
              <a:rPr lang="nl-BE" dirty="0"/>
              <a:t>[INFL: </a:t>
            </a:r>
            <a:r>
              <a:rPr lang="nl-BE" dirty="0" err="1"/>
              <a:t>uE</a:t>
            </a:r>
            <a:r>
              <a:rPr lang="nl-BE" dirty="0"/>
              <a:t>, E]</a:t>
            </a:r>
          </a:p>
          <a:p>
            <a:r>
              <a:rPr lang="nl-BE" dirty="0"/>
              <a:t>[SEL: AP]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C4F59D5-64D7-492B-A793-5A678911E854}"/>
              </a:ext>
            </a:extLst>
          </p:cNvPr>
          <p:cNvSpPr txBox="1"/>
          <p:nvPr/>
        </p:nvSpPr>
        <p:spPr>
          <a:xfrm>
            <a:off x="152400" y="224042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/>
              <a:t>Comparative</a:t>
            </a:r>
            <a:r>
              <a:rPr lang="nl-BE" dirty="0"/>
              <a:t> clause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i="1" dirty="0"/>
              <a:t>dat </a:t>
            </a:r>
            <a:r>
              <a:rPr lang="nl-BE" dirty="0"/>
              <a:t>doen</a:t>
            </a:r>
          </a:p>
        </p:txBody>
      </p:sp>
      <p:pic>
        <p:nvPicPr>
          <p:cNvPr id="7178" name="Picture 10">
            <a:extLst>
              <a:ext uri="{FF2B5EF4-FFF2-40B4-BE49-F238E27FC236}">
                <a16:creationId xmlns:a16="http://schemas.microsoft.com/office/drawing/2014/main" id="{64FD7E3D-07A4-4F92-9E4D-9F78A5A3B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57" y="2164487"/>
            <a:ext cx="3190875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96F127E0-A58B-4AA7-87D9-068304A2C922}"/>
              </a:ext>
            </a:extLst>
          </p:cNvPr>
          <p:cNvSpPr txBox="1"/>
          <p:nvPr/>
        </p:nvSpPr>
        <p:spPr>
          <a:xfrm>
            <a:off x="7931985" y="4379591"/>
            <a:ext cx="5958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Ik heb een mooier huis      dan     jij   (*een mooi huis) (hebt).</a:t>
            </a:r>
          </a:p>
          <a:p>
            <a:r>
              <a:rPr lang="nl-BE" sz="1200" dirty="0"/>
              <a:t>I   have  a      </a:t>
            </a:r>
            <a:r>
              <a:rPr lang="nl-BE" sz="1200" dirty="0" err="1"/>
              <a:t>nicer</a:t>
            </a:r>
            <a:r>
              <a:rPr lang="nl-BE" sz="1200" dirty="0"/>
              <a:t>   house  </a:t>
            </a:r>
            <a:r>
              <a:rPr lang="nl-BE" sz="1200" dirty="0" err="1"/>
              <a:t>than</a:t>
            </a:r>
            <a:r>
              <a:rPr lang="nl-BE" sz="1200" dirty="0"/>
              <a:t>   </a:t>
            </a:r>
            <a:r>
              <a:rPr lang="nl-BE" sz="1200" dirty="0" err="1"/>
              <a:t>you</a:t>
            </a:r>
            <a:r>
              <a:rPr lang="nl-BE" sz="1200" dirty="0"/>
              <a:t> (*a      </a:t>
            </a:r>
            <a:r>
              <a:rPr lang="nl-BE" sz="1200" dirty="0" err="1"/>
              <a:t>nice</a:t>
            </a:r>
            <a:r>
              <a:rPr lang="nl-BE" sz="1200" dirty="0"/>
              <a:t>   house) (have).    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134D7BE-ABA2-4DB0-8FA2-B96984A14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925" y="5445014"/>
            <a:ext cx="657225" cy="504825"/>
          </a:xfrm>
          <a:prstGeom prst="rect">
            <a:avLst/>
          </a:prstGeom>
        </p:spPr>
      </p:pic>
      <p:sp>
        <p:nvSpPr>
          <p:cNvPr id="10" name="Ovaal 9">
            <a:extLst>
              <a:ext uri="{FF2B5EF4-FFF2-40B4-BE49-F238E27FC236}">
                <a16:creationId xmlns:a16="http://schemas.microsoft.com/office/drawing/2014/main" id="{FDF593A8-9593-40BE-B8F4-5570649F0264}"/>
              </a:ext>
            </a:extLst>
          </p:cNvPr>
          <p:cNvSpPr/>
          <p:nvPr/>
        </p:nvSpPr>
        <p:spPr>
          <a:xfrm>
            <a:off x="5663925" y="5212708"/>
            <a:ext cx="657225" cy="822331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D5BFB4D-4188-4935-9C15-ACCA1E4A5148}"/>
              </a:ext>
            </a:extLst>
          </p:cNvPr>
          <p:cNvSpPr/>
          <p:nvPr/>
        </p:nvSpPr>
        <p:spPr>
          <a:xfrm>
            <a:off x="4606290" y="3954780"/>
            <a:ext cx="1939290" cy="221386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731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err="1"/>
              <a:t>Introduction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b="1" dirty="0" err="1"/>
              <a:t>Conclusion</a:t>
            </a:r>
            <a:endParaRPr lang="nl-BE" b="1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10790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36CB1-C10D-4723-B9FF-0E28E54C1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3. </a:t>
            </a:r>
            <a:r>
              <a:rPr lang="nl-BE" dirty="0" err="1"/>
              <a:t>Conclusion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B4505E-E909-41F1-9706-D7DEFCAAB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i="1" dirty="0"/>
              <a:t>Dat </a:t>
            </a:r>
            <a:r>
              <a:rPr lang="nl-BE" dirty="0"/>
              <a:t>is a VP-</a:t>
            </a:r>
            <a:r>
              <a:rPr lang="nl-BE" dirty="0" err="1"/>
              <a:t>pronominalizing</a:t>
            </a:r>
            <a:r>
              <a:rPr lang="nl-BE" dirty="0"/>
              <a:t> anaphor, </a:t>
            </a:r>
            <a:r>
              <a:rPr lang="nl-BE" i="1" dirty="0"/>
              <a:t>doen </a:t>
            </a:r>
            <a:r>
              <a:rPr lang="nl-BE" dirty="0"/>
              <a:t>is last resort</a:t>
            </a:r>
          </a:p>
          <a:p>
            <a:r>
              <a:rPr lang="nl-BE" i="1" dirty="0"/>
              <a:t>Dat </a:t>
            </a:r>
            <a:r>
              <a:rPr lang="nl-BE" dirty="0"/>
              <a:t>is </a:t>
            </a:r>
            <a:r>
              <a:rPr lang="nl-BE" dirty="0" err="1"/>
              <a:t>both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an</a:t>
            </a:r>
            <a:r>
              <a:rPr lang="nl-BE" dirty="0"/>
              <a:t> [E]-feature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licensor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ellipsis</a:t>
            </a:r>
          </a:p>
          <a:p>
            <a:r>
              <a:rPr lang="nl-BE" dirty="0" err="1"/>
              <a:t>Elements</a:t>
            </a:r>
            <a:r>
              <a:rPr lang="nl-BE" dirty="0"/>
              <a:t> </a:t>
            </a:r>
            <a:r>
              <a:rPr lang="nl-BE" dirty="0" err="1"/>
              <a:t>containing</a:t>
            </a:r>
            <a:r>
              <a:rPr lang="nl-BE" dirty="0"/>
              <a:t> </a:t>
            </a:r>
            <a:r>
              <a:rPr lang="nl-BE" dirty="0" err="1"/>
              <a:t>an</a:t>
            </a:r>
            <a:r>
              <a:rPr lang="nl-BE" dirty="0"/>
              <a:t> [E]-feature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extracted</a:t>
            </a:r>
            <a:r>
              <a:rPr lang="nl-BE" dirty="0"/>
              <a:t> out of </a:t>
            </a:r>
            <a:r>
              <a:rPr lang="nl-BE" dirty="0" err="1"/>
              <a:t>an</a:t>
            </a:r>
            <a:r>
              <a:rPr lang="nl-BE" dirty="0"/>
              <a:t> ellipsis site, even </a:t>
            </a:r>
            <a:r>
              <a:rPr lang="nl-BE" dirty="0" err="1"/>
              <a:t>if</a:t>
            </a:r>
            <a:r>
              <a:rPr lang="nl-BE" dirty="0"/>
              <a:t> </a:t>
            </a:r>
            <a:r>
              <a:rPr lang="nl-BE" dirty="0" err="1"/>
              <a:t>there</a:t>
            </a:r>
            <a:r>
              <a:rPr lang="nl-BE" dirty="0"/>
              <a:t> is no </a:t>
            </a:r>
            <a:r>
              <a:rPr lang="nl-BE" dirty="0" err="1"/>
              <a:t>material</a:t>
            </a:r>
            <a:r>
              <a:rPr lang="nl-BE" dirty="0"/>
              <a:t> </a:t>
            </a:r>
            <a:r>
              <a:rPr lang="nl-BE" dirty="0" err="1"/>
              <a:t>between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licensor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[E]-feature</a:t>
            </a:r>
          </a:p>
          <a:p>
            <a:r>
              <a:rPr lang="nl-BE" dirty="0"/>
              <a:t>In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deletion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AP is </a:t>
            </a:r>
            <a:r>
              <a:rPr lang="nl-BE" dirty="0" err="1"/>
              <a:t>deleted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operator is  </a:t>
            </a:r>
            <a:r>
              <a:rPr lang="nl-BE" dirty="0" err="1"/>
              <a:t>both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licensor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 </a:t>
            </a:r>
            <a:r>
              <a:rPr lang="nl-BE" dirty="0" err="1"/>
              <a:t>containing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[E]-feature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860D7E-6533-4BF6-93B6-2BD18D53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11C7F5-F4D5-436D-B926-F9C3DDEC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09365C-3381-4F5C-8D9D-ABDC5F2D3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29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17833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D7E0C-0C63-424C-9BCE-DD8DCE23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Introduction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C1F0E1-28E8-400E-93AD-A06306A8C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err="1"/>
              <a:t>However</a:t>
            </a:r>
            <a:r>
              <a:rPr lang="nl-BE" dirty="0"/>
              <a:t>, </a:t>
            </a:r>
            <a:r>
              <a:rPr lang="nl-BE" dirty="0" err="1"/>
              <a:t>the</a:t>
            </a:r>
            <a:r>
              <a:rPr lang="nl-BE" dirty="0"/>
              <a:t> VP anaphor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occur</a:t>
            </a:r>
            <a:r>
              <a:rPr lang="nl-BE" dirty="0"/>
              <a:t> in a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than</a:t>
            </a:r>
            <a:r>
              <a:rPr lang="nl-BE" dirty="0"/>
              <a:t>-clause</a:t>
            </a:r>
          </a:p>
          <a:p>
            <a:pPr marL="457200" lvl="1" indent="0">
              <a:buNone/>
            </a:pPr>
            <a:r>
              <a:rPr lang="nl-BE" dirty="0"/>
              <a:t>(3) </a:t>
            </a:r>
            <a:r>
              <a:rPr lang="nl-NL" dirty="0"/>
              <a:t>Jan	bakt	meer	taarten	 dan	Piet	dat	ooit	gedaan </a:t>
            </a:r>
          </a:p>
          <a:p>
            <a:pPr marL="457200" lvl="1" indent="0">
              <a:buNone/>
            </a:pPr>
            <a:r>
              <a:rPr lang="nl-NL" dirty="0"/>
              <a:t>      Jan	</a:t>
            </a:r>
            <a:r>
              <a:rPr lang="nl-NL" dirty="0" err="1"/>
              <a:t>bakes</a:t>
            </a:r>
            <a:r>
              <a:rPr lang="nl-NL" dirty="0"/>
              <a:t>	more	cakes	</a:t>
            </a:r>
            <a:r>
              <a:rPr lang="nl-NL" dirty="0" err="1"/>
              <a:t>than</a:t>
            </a:r>
            <a:r>
              <a:rPr lang="nl-NL" dirty="0"/>
              <a:t>	Piet	</a:t>
            </a:r>
            <a:r>
              <a:rPr lang="nl-NL" dirty="0" err="1"/>
              <a:t>that</a:t>
            </a:r>
            <a:r>
              <a:rPr lang="nl-NL" dirty="0"/>
              <a:t>	ever	</a:t>
            </a:r>
            <a:r>
              <a:rPr lang="nl-NL" dirty="0" err="1"/>
              <a:t>done</a:t>
            </a:r>
            <a:r>
              <a:rPr lang="nl-NL" dirty="0"/>
              <a:t> 	</a:t>
            </a:r>
          </a:p>
          <a:p>
            <a:pPr marL="457200" lvl="1" indent="0">
              <a:buNone/>
            </a:pPr>
            <a:r>
              <a:rPr lang="nl-NL" dirty="0"/>
              <a:t>	heeft.</a:t>
            </a:r>
          </a:p>
          <a:p>
            <a:pPr marL="457200" lvl="1" indent="0">
              <a:buNone/>
            </a:pPr>
            <a:r>
              <a:rPr lang="nl-NL" dirty="0"/>
              <a:t>	has.</a:t>
            </a:r>
          </a:p>
          <a:p>
            <a:pPr marL="457200" lvl="1" indent="0">
              <a:buNone/>
            </a:pPr>
            <a:r>
              <a:rPr lang="nl-BE" dirty="0"/>
              <a:t>	 ‘Jan is </a:t>
            </a:r>
            <a:r>
              <a:rPr lang="nl-BE" dirty="0" err="1"/>
              <a:t>baking</a:t>
            </a:r>
            <a:r>
              <a:rPr lang="nl-BE" dirty="0"/>
              <a:t> more cakes </a:t>
            </a:r>
            <a:r>
              <a:rPr lang="nl-BE" dirty="0" err="1"/>
              <a:t>than</a:t>
            </a:r>
            <a:r>
              <a:rPr lang="nl-BE" dirty="0"/>
              <a:t> Piet has ever </a:t>
            </a:r>
            <a:r>
              <a:rPr lang="nl-BE" dirty="0" err="1"/>
              <a:t>done</a:t>
            </a:r>
            <a:r>
              <a:rPr lang="nl-BE" dirty="0"/>
              <a:t>’</a:t>
            </a:r>
          </a:p>
          <a:p>
            <a:r>
              <a:rPr lang="nl-BE" dirty="0"/>
              <a:t>Comparatives are </a:t>
            </a:r>
            <a:r>
              <a:rPr lang="nl-BE" dirty="0" err="1"/>
              <a:t>generally</a:t>
            </a:r>
            <a:r>
              <a:rPr lang="nl-BE" dirty="0"/>
              <a:t> </a:t>
            </a:r>
            <a:r>
              <a:rPr lang="nl-BE" dirty="0" err="1"/>
              <a:t>assumed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involve</a:t>
            </a:r>
            <a:r>
              <a:rPr lang="nl-BE" dirty="0"/>
              <a:t> A-bar </a:t>
            </a:r>
            <a:r>
              <a:rPr lang="nl-BE" dirty="0" err="1"/>
              <a:t>movement</a:t>
            </a:r>
            <a:r>
              <a:rPr lang="nl-BE" dirty="0"/>
              <a:t> of </a:t>
            </a:r>
            <a:r>
              <a:rPr lang="nl-BE" dirty="0" err="1"/>
              <a:t>an</a:t>
            </a:r>
            <a:r>
              <a:rPr lang="nl-BE" dirty="0"/>
              <a:t> empty </a:t>
            </a:r>
            <a:r>
              <a:rPr lang="nl-BE" dirty="0" err="1"/>
              <a:t>degree</a:t>
            </a:r>
            <a:r>
              <a:rPr lang="nl-BE" dirty="0"/>
              <a:t> operator </a:t>
            </a:r>
            <a:r>
              <a:rPr lang="nl-BE" sz="2000" dirty="0"/>
              <a:t>(Lechner &amp; Corver, 2017; Kennedy, 2002; </a:t>
            </a:r>
            <a:r>
              <a:rPr lang="nl-BE" sz="2000" dirty="0" err="1"/>
              <a:t>Chomsky</a:t>
            </a:r>
            <a:r>
              <a:rPr lang="nl-BE" sz="2000" dirty="0"/>
              <a:t>, 1977; Lechner, 2004)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DABF5E-46E3-4351-ACCF-C0D5C2A2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69A2EA-ADEF-4E5A-975C-E37C7803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/>
              <a:t>Comparative</a:t>
            </a:r>
            <a:r>
              <a:rPr lang="nl-NL" dirty="0"/>
              <a:t> </a:t>
            </a:r>
            <a:r>
              <a:rPr lang="nl-NL" dirty="0" err="1"/>
              <a:t>movement</a:t>
            </a:r>
            <a:r>
              <a:rPr lang="nl-NL" dirty="0"/>
              <a:t> out of Dutch  VP-</a:t>
            </a:r>
            <a:r>
              <a:rPr lang="nl-NL" dirty="0" err="1"/>
              <a:t>anaphors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3868FB-6BEC-4CC0-A71E-EEB4C4843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088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E6614E-1AAC-4C2B-BD39-66F083EB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Bibliography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1E1205-242B-4B1C-9C90-0D610B531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1800" b="0" i="0" u="none" strike="noStrike" baseline="0" dirty="0" err="1">
                <a:latin typeface="LMRoman12-Regular-Identity-H"/>
              </a:rPr>
              <a:t>Aelbrecht</a:t>
            </a:r>
            <a:r>
              <a:rPr lang="nl-NL" sz="1800" b="0" i="0" u="none" strike="noStrike" baseline="0" dirty="0">
                <a:latin typeface="LMRoman12-Regular-Identity-H"/>
              </a:rPr>
              <a:t>, Lobke (2010). </a:t>
            </a:r>
            <a:r>
              <a:rPr lang="nl-NL" sz="1800" b="0" i="1" u="none" strike="noStrike" baseline="0" dirty="0">
                <a:latin typeface="LMRoman12-Regular-Identity-H"/>
              </a:rPr>
              <a:t>The </a:t>
            </a:r>
            <a:r>
              <a:rPr lang="nl-NL" sz="1800" b="0" i="1" u="none" strike="noStrike" baseline="0" dirty="0" err="1">
                <a:latin typeface="LMRoman12-Regular-Identity-H"/>
              </a:rPr>
              <a:t>syntactic</a:t>
            </a:r>
            <a:r>
              <a:rPr lang="nl-NL" sz="1800" b="0" i="1" u="none" strike="noStrike" baseline="0" dirty="0">
                <a:latin typeface="LMRoman12-Regular-Identity-H"/>
              </a:rPr>
              <a:t> </a:t>
            </a:r>
            <a:r>
              <a:rPr lang="nl-NL" sz="1800" b="0" i="1" u="none" strike="noStrike" baseline="0" dirty="0" err="1">
                <a:latin typeface="LMRoman12-Regular-Identity-H"/>
              </a:rPr>
              <a:t>licensing</a:t>
            </a:r>
            <a:r>
              <a:rPr lang="nl-NL" sz="1800" b="0" i="1" u="none" strike="noStrike" baseline="0" dirty="0">
                <a:latin typeface="LMRoman12-Regular-Identity-H"/>
              </a:rPr>
              <a:t> of </a:t>
            </a:r>
            <a:r>
              <a:rPr lang="nl-NL" sz="1800" b="0" i="1" u="none" strike="noStrike" baseline="0" dirty="0" err="1">
                <a:latin typeface="LMRoman12-Regular-Identity-H"/>
              </a:rPr>
              <a:t>ellipsis</a:t>
            </a:r>
            <a:r>
              <a:rPr lang="nl-NL" sz="1800" b="0" i="1" u="none" strike="noStrike" baseline="0" dirty="0">
                <a:latin typeface="LMRoman12-Regular-Identity-H"/>
              </a:rPr>
              <a:t>. </a:t>
            </a:r>
            <a:r>
              <a:rPr lang="nl-NL" sz="1800" b="0" u="none" strike="noStrike" baseline="0" dirty="0">
                <a:latin typeface="LMRoman12-Regular-Identity-H"/>
              </a:rPr>
              <a:t>Amsterdam: John Benjamins Publishing Company.</a:t>
            </a:r>
            <a:endParaRPr lang="nl-NL" sz="1800" b="0" i="0" u="none" strike="noStrike" baseline="0" dirty="0">
              <a:latin typeface="LMRoman12-Regular-Identity-H"/>
            </a:endParaRPr>
          </a:p>
          <a:p>
            <a:pPr marL="0" indent="0">
              <a:buNone/>
            </a:pPr>
            <a:r>
              <a:rPr lang="nl-NL" sz="1800" b="0" i="0" u="none" strike="noStrike" baseline="0" dirty="0" err="1">
                <a:latin typeface="LMRoman12-Regular-Identity-H"/>
              </a:rPr>
              <a:t>Baltin</a:t>
            </a:r>
            <a:r>
              <a:rPr lang="nl-NL" sz="1800" b="0" i="0" u="none" strike="noStrike" baseline="0" dirty="0">
                <a:latin typeface="LMRoman12-Regular-Identity-H"/>
              </a:rPr>
              <a:t>, Mark (2012). </a:t>
            </a:r>
            <a:r>
              <a:rPr lang="nl-NL" sz="1800" b="0" i="0" u="none" strike="noStrike" baseline="0" dirty="0" err="1">
                <a:latin typeface="LMRoman12-Regular-Identity-H"/>
              </a:rPr>
              <a:t>Deletion</a:t>
            </a:r>
            <a:r>
              <a:rPr lang="nl-NL" sz="1800" b="0" i="0" u="none" strike="noStrike" baseline="0" dirty="0">
                <a:latin typeface="LMRoman12-Regular-Identity-H"/>
              </a:rPr>
              <a:t> versus pro-</a:t>
            </a:r>
            <a:r>
              <a:rPr lang="nl-NL" sz="1800" b="0" i="0" u="none" strike="noStrike" baseline="0" dirty="0" err="1">
                <a:latin typeface="LMRoman12-Regular-Identity-H"/>
              </a:rPr>
              <a:t>forms</a:t>
            </a:r>
            <a:r>
              <a:rPr lang="nl-NL" sz="1800" dirty="0">
                <a:latin typeface="LMRoman12-Regular-Identity-H"/>
              </a:rPr>
              <a:t>: </a:t>
            </a:r>
            <a:r>
              <a:rPr lang="nl-NL" sz="1800" dirty="0" err="1">
                <a:latin typeface="LMRoman12-Regular-Identity-H"/>
              </a:rPr>
              <a:t>an</a:t>
            </a:r>
            <a:r>
              <a:rPr lang="nl-NL" sz="1800" dirty="0">
                <a:latin typeface="LMRoman12-Regular-Identity-H"/>
              </a:rPr>
              <a:t> </a:t>
            </a:r>
            <a:r>
              <a:rPr lang="nl-NL" sz="1800" dirty="0" err="1">
                <a:latin typeface="LMRoman12-Regular-Identity-H"/>
              </a:rPr>
              <a:t>overly</a:t>
            </a:r>
            <a:r>
              <a:rPr lang="nl-NL" sz="1800" dirty="0">
                <a:latin typeface="LMRoman12-Regular-Identity-H"/>
              </a:rPr>
              <a:t> </a:t>
            </a:r>
            <a:r>
              <a:rPr lang="nl-NL" sz="1800" dirty="0" err="1">
                <a:latin typeface="LMRoman12-Regular-Identity-H"/>
              </a:rPr>
              <a:t>simple</a:t>
            </a:r>
            <a:r>
              <a:rPr lang="nl-NL" sz="1800" dirty="0">
                <a:latin typeface="LMRoman12-Regular-Identity-H"/>
              </a:rPr>
              <a:t> </a:t>
            </a:r>
            <a:r>
              <a:rPr lang="nl-NL" sz="1800" dirty="0" err="1">
                <a:latin typeface="LMRoman12-Regular-Identity-H"/>
              </a:rPr>
              <a:t>dichotomy</a:t>
            </a:r>
            <a:r>
              <a:rPr lang="nl-NL" sz="1800" dirty="0">
                <a:latin typeface="LMRoman12-Regular-Identity-H"/>
              </a:rPr>
              <a:t>? </a:t>
            </a:r>
            <a:r>
              <a:rPr lang="nl-NL" sz="1800" i="1" dirty="0">
                <a:latin typeface="LMRoman12-Regular-Identity-H"/>
              </a:rPr>
              <a:t>Natural Language &amp; </a:t>
            </a:r>
            <a:r>
              <a:rPr lang="nl-NL" sz="1800" i="1" dirty="0" err="1">
                <a:latin typeface="LMRoman12-Regular-Identity-H"/>
              </a:rPr>
              <a:t>Linguistic</a:t>
            </a:r>
            <a:r>
              <a:rPr lang="nl-NL" sz="1800" i="1" dirty="0">
                <a:latin typeface="LMRoman12-Regular-Identity-H"/>
              </a:rPr>
              <a:t> </a:t>
            </a:r>
            <a:r>
              <a:rPr lang="nl-NL" sz="1800" i="1" dirty="0" err="1">
                <a:latin typeface="LMRoman12-Regular-Identity-H"/>
              </a:rPr>
              <a:t>Theory</a:t>
            </a:r>
            <a:r>
              <a:rPr lang="nl-NL" sz="1800" i="1" dirty="0">
                <a:latin typeface="LMRoman12-Regular-Identity-H"/>
              </a:rPr>
              <a:t>, </a:t>
            </a:r>
            <a:r>
              <a:rPr lang="nl-NL" sz="1800" dirty="0">
                <a:latin typeface="LMRoman12-Regular-Identity-H"/>
              </a:rPr>
              <a:t>2, pp. 381-423.</a:t>
            </a:r>
            <a:endParaRPr lang="nl-NL" sz="1800" b="0" i="0" u="none" strike="noStrike" baseline="0" dirty="0">
              <a:latin typeface="LMRoman12-Regular-Identity-H"/>
            </a:endParaRPr>
          </a:p>
          <a:p>
            <a:pPr marL="0" indent="0">
              <a:buNone/>
            </a:pPr>
            <a:r>
              <a:rPr lang="nl-NL" sz="1800" b="0" i="0" u="none" strike="noStrike" baseline="0" dirty="0" err="1">
                <a:latin typeface="LMRoman12-Regular-Identity-H"/>
              </a:rPr>
              <a:t>Bentzen</a:t>
            </a:r>
            <a:r>
              <a:rPr lang="nl-NL" sz="1800" b="0" i="0" u="none" strike="noStrike" baseline="0" dirty="0">
                <a:latin typeface="LMRoman12-Regular-Identity-H"/>
              </a:rPr>
              <a:t>, </a:t>
            </a:r>
            <a:r>
              <a:rPr lang="nl-NL" sz="1800" b="0" i="0" u="none" strike="noStrike" baseline="0" dirty="0" err="1">
                <a:latin typeface="LMRoman12-Regular-Identity-H"/>
              </a:rPr>
              <a:t>Kristine</a:t>
            </a:r>
            <a:r>
              <a:rPr lang="nl-NL" sz="1800" b="0" i="0" u="none" strike="noStrike" baseline="0" dirty="0">
                <a:latin typeface="LMRoman12-Regular-Identity-H"/>
              </a:rPr>
              <a:t>, Jason Merchant, &amp; Peter </a:t>
            </a:r>
            <a:r>
              <a:rPr lang="nl-NL" sz="1800" b="0" i="0" u="none" strike="noStrike" baseline="0" dirty="0" err="1">
                <a:latin typeface="LMRoman12-Regular-Identity-H"/>
              </a:rPr>
              <a:t>Svenonius</a:t>
            </a:r>
            <a:r>
              <a:rPr lang="nl-NL" sz="1800" b="0" i="0" u="none" strike="noStrike" baseline="0" dirty="0">
                <a:latin typeface="LMRoman12-Regular-Identity-H"/>
              </a:rPr>
              <a:t> (2013). </a:t>
            </a:r>
            <a:r>
              <a:rPr lang="nl-NL" sz="1800" b="0" i="0" u="none" strike="noStrike" baseline="0" dirty="0" err="1">
                <a:latin typeface="LMRoman12-Regular-Identity-H"/>
              </a:rPr>
              <a:t>Deep</a:t>
            </a:r>
            <a:r>
              <a:rPr lang="nl-NL" sz="1800" b="0" i="0" u="none" strike="noStrike" baseline="0" dirty="0">
                <a:latin typeface="LMRoman12-Regular-Identity-H"/>
              </a:rPr>
              <a:t> </a:t>
            </a:r>
            <a:r>
              <a:rPr lang="nl-NL" sz="1800" b="0" i="0" u="none" strike="noStrike" baseline="0" dirty="0" err="1">
                <a:latin typeface="LMRoman12-Regular-Identity-H"/>
              </a:rPr>
              <a:t>Properties</a:t>
            </a:r>
            <a:r>
              <a:rPr lang="nl-NL" sz="1800" b="0" i="0" u="none" strike="noStrike" baseline="0" dirty="0">
                <a:latin typeface="LMRoman12-Regular-Identity-H"/>
              </a:rPr>
              <a:t> </a:t>
            </a:r>
            <a:r>
              <a:rPr lang="en-US" sz="1800" b="0" i="0" u="none" strike="noStrike" baseline="0" dirty="0">
                <a:latin typeface="LMRoman12-Regular-Identity-H"/>
              </a:rPr>
              <a:t>of surface Pronouns: pronominal predicate Anaphors in Norwegian and German. </a:t>
            </a:r>
            <a:r>
              <a:rPr lang="en-US" sz="1800" b="0" i="1" u="none" strike="noStrike" baseline="0" dirty="0">
                <a:latin typeface="LMRoman12-Italic-Identity-H"/>
              </a:rPr>
              <a:t>J. Comp German Linguistics</a:t>
            </a:r>
            <a:r>
              <a:rPr lang="en-US" sz="1800" b="0" i="0" u="none" strike="noStrike" baseline="0" dirty="0">
                <a:latin typeface="LMRoman12-Regular-Identity-H"/>
              </a:rPr>
              <a:t>, 16, pp. 97-125.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latin typeface="LMRoman12-Regular-Identity-H"/>
              </a:rPr>
              <a:t>Chomsky, Noam (1977). On wh-movement. In P.W. </a:t>
            </a:r>
            <a:r>
              <a:rPr lang="en-US" sz="1800" b="0" i="0" u="none" strike="noStrike" baseline="0" dirty="0" err="1">
                <a:latin typeface="LMRoman12-Regular-Identity-H"/>
              </a:rPr>
              <a:t>Culicover</a:t>
            </a:r>
            <a:r>
              <a:rPr lang="en-US" sz="1800" b="0" i="0" u="none" strike="noStrike" baseline="0" dirty="0">
                <a:latin typeface="LMRoman12-Regular-Identity-H"/>
              </a:rPr>
              <a:t>, T. </a:t>
            </a:r>
            <a:r>
              <a:rPr lang="en-US" sz="1800" b="0" i="0" u="none" strike="noStrike" baseline="0" dirty="0" err="1">
                <a:latin typeface="LMRoman12-Regular-Identity-H"/>
              </a:rPr>
              <a:t>Wasow</a:t>
            </a:r>
            <a:r>
              <a:rPr lang="en-US" sz="1800" b="0" i="0" u="none" strike="noStrike" baseline="0" dirty="0">
                <a:latin typeface="LMRoman12-Regular-Identity-H"/>
              </a:rPr>
              <a:t>, &amp; A. </a:t>
            </a:r>
            <a:r>
              <a:rPr lang="en-US" sz="1800" b="0" i="0" u="none" strike="noStrike" baseline="0" dirty="0" err="1">
                <a:latin typeface="LMRoman12-Regular-Identity-H"/>
              </a:rPr>
              <a:t>Akmajian</a:t>
            </a:r>
            <a:r>
              <a:rPr lang="en-US" sz="1800" b="0" i="0" u="none" strike="noStrike" baseline="0" dirty="0">
                <a:latin typeface="LMRoman12-Regular-Identity-H"/>
              </a:rPr>
              <a:t> (eds.), </a:t>
            </a:r>
            <a:r>
              <a:rPr lang="en-US" sz="1800" b="0" i="1" u="none" strike="noStrike" baseline="0" dirty="0">
                <a:latin typeface="LMRoman12-Italic-Identity-H"/>
              </a:rPr>
              <a:t>Formal Syntax </a:t>
            </a:r>
            <a:r>
              <a:rPr lang="en-US" sz="1800" b="0" i="0" u="none" strike="noStrike" baseline="0" dirty="0">
                <a:latin typeface="LMRoman12-Regular-Identity-H"/>
              </a:rPr>
              <a:t>(pp. 71-132). New York: Academic </a:t>
            </a:r>
            <a:r>
              <a:rPr lang="nl-BE" sz="1800" b="0" i="0" u="none" strike="noStrike" baseline="0" dirty="0">
                <a:latin typeface="LMRoman12-Regular-Identity-H"/>
              </a:rPr>
              <a:t>Press.</a:t>
            </a:r>
          </a:p>
          <a:p>
            <a:pPr marL="0" indent="0">
              <a:buNone/>
            </a:pPr>
            <a:r>
              <a:rPr lang="en-US" sz="1800" b="0" i="0" u="none" strike="noStrike" baseline="0" dirty="0" err="1">
                <a:latin typeface="LMRoman12-Regular-Identity-H"/>
              </a:rPr>
              <a:t>Hankamer</a:t>
            </a:r>
            <a:r>
              <a:rPr lang="en-US" sz="1800" b="0" i="0" u="none" strike="noStrike" baseline="0" dirty="0">
                <a:latin typeface="LMRoman12-Regular-Identity-H"/>
              </a:rPr>
              <a:t>, Jorge, &amp; Ivan Sag (1976). Deep and Surface Anaphora. </a:t>
            </a:r>
            <a:r>
              <a:rPr lang="en-US" sz="1800" b="0" i="1" u="none" strike="noStrike" baseline="0" dirty="0">
                <a:latin typeface="LMRoman12-Regular-Identity-H"/>
              </a:rPr>
              <a:t>Linguistic Inquiry, </a:t>
            </a:r>
            <a:r>
              <a:rPr lang="en-US" sz="1800" b="0" u="none" strike="noStrike" baseline="0" dirty="0">
                <a:latin typeface="LMRoman12-Regular-Identity-H"/>
              </a:rPr>
              <a:t>7, pp. 391-428.</a:t>
            </a:r>
            <a:endParaRPr lang="en-US" sz="1800" b="0" i="0" u="none" strike="noStrike" baseline="0" dirty="0">
              <a:latin typeface="LMRoman12-Regular-Identity-H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LMRoman12-Regular-Identity-H"/>
              </a:rPr>
              <a:t>Kennedy, Christopher (2002). Comparative Deletion and Optimality in Syntax. </a:t>
            </a:r>
            <a:r>
              <a:rPr lang="en-US" sz="1800" b="0" i="1" u="none" strike="noStrike" baseline="0" dirty="0">
                <a:latin typeface="LMRoman12-Italic-Identity-H"/>
              </a:rPr>
              <a:t>Natural Language &amp;Linguistic Theory</a:t>
            </a:r>
            <a:r>
              <a:rPr lang="en-US" sz="1800" b="0" i="0" u="none" strike="noStrike" baseline="0" dirty="0">
                <a:latin typeface="LMRoman12-Regular-Identity-H"/>
              </a:rPr>
              <a:t>, 20, 3, pp. 553-621.</a:t>
            </a:r>
          </a:p>
          <a:p>
            <a:pPr marL="0" indent="0" algn="l">
              <a:buNone/>
            </a:pPr>
            <a:r>
              <a:rPr lang="nl-BE" sz="1800" b="0" i="0" u="none" strike="noStrike" baseline="0" dirty="0">
                <a:latin typeface="LMRoman12-Regular-Identity-H"/>
              </a:rPr>
              <a:t>Lechner, Winfried (</a:t>
            </a:r>
            <a:r>
              <a:rPr lang="nl-BE" sz="1800" dirty="0">
                <a:latin typeface="LMRoman12-Regular-Identity-H"/>
              </a:rPr>
              <a:t>2004</a:t>
            </a:r>
            <a:r>
              <a:rPr lang="nl-BE" sz="1800" b="0" i="0" u="none" strike="noStrike" baseline="0" dirty="0">
                <a:latin typeface="LMRoman12-Regular-Identity-H"/>
              </a:rPr>
              <a:t>). </a:t>
            </a:r>
            <a:r>
              <a:rPr lang="nl-BE" sz="1800" b="0" i="1" u="none" strike="noStrike" baseline="0" dirty="0">
                <a:latin typeface="LMRoman12-Italic-Identity-H"/>
              </a:rPr>
              <a:t>Ellipsis in comparatives</a:t>
            </a:r>
            <a:r>
              <a:rPr lang="nl-BE" sz="1800" b="0" i="0" u="none" strike="noStrike" baseline="0" dirty="0">
                <a:latin typeface="LMRoman12-Regular-Identity-H"/>
              </a:rPr>
              <a:t>. Berlin: </a:t>
            </a:r>
            <a:r>
              <a:rPr lang="nl-BE" sz="1800" b="0" i="0" u="none" strike="noStrike" baseline="0" dirty="0" err="1">
                <a:latin typeface="LMRoman12-Regular-Identity-H"/>
              </a:rPr>
              <a:t>Mouton</a:t>
            </a:r>
            <a:r>
              <a:rPr lang="nl-BE" sz="1800" b="0" i="0" u="none" strike="noStrike" baseline="0" dirty="0">
                <a:latin typeface="LMRoman12-Regular-Identity-H"/>
              </a:rPr>
              <a:t> de Gruyter.</a:t>
            </a:r>
          </a:p>
          <a:p>
            <a:pPr marL="0" indent="0" algn="l">
              <a:buNone/>
            </a:pPr>
            <a:r>
              <a:rPr lang="nl-BE" sz="1800" b="0" i="0" u="none" strike="noStrike" baseline="0" dirty="0">
                <a:latin typeface="LMRoman12-Regular-Identity-H"/>
              </a:rPr>
              <a:t>Lechner, Winfried, &amp; Norbert Corver (2017). </a:t>
            </a:r>
            <a:r>
              <a:rPr lang="nl-BE" sz="1800" b="0" i="0" u="none" strike="noStrike" baseline="0" dirty="0" err="1">
                <a:latin typeface="LMRoman12-Regular-Identity-H"/>
              </a:rPr>
              <a:t>Comparative</a:t>
            </a:r>
            <a:r>
              <a:rPr lang="nl-BE" sz="1800" b="0" i="0" u="none" strike="noStrike" baseline="0" dirty="0">
                <a:latin typeface="LMRoman12-Regular-Identity-H"/>
              </a:rPr>
              <a:t> </a:t>
            </a:r>
            <a:r>
              <a:rPr lang="nl-BE" sz="1800" b="0" i="0" u="none" strike="noStrike" baseline="0" dirty="0" err="1">
                <a:latin typeface="LMRoman12-Regular-Identity-H"/>
              </a:rPr>
              <a:t>deletion</a:t>
            </a:r>
            <a:r>
              <a:rPr lang="nl-BE" sz="1800" b="0" i="0" u="none" strike="noStrike" baseline="0" dirty="0">
                <a:latin typeface="LMRoman12-Regular-Identity-H"/>
              </a:rPr>
              <a:t> </a:t>
            </a:r>
            <a:r>
              <a:rPr lang="nl-BE" sz="1800" b="0" i="0" u="none" strike="noStrike" baseline="0" dirty="0" err="1">
                <a:latin typeface="LMRoman12-Regular-Identity-H"/>
              </a:rPr>
              <a:t>and</a:t>
            </a:r>
            <a:r>
              <a:rPr lang="nl-BE" sz="1800" dirty="0">
                <a:latin typeface="LMRoman12-Regular-Identity-H"/>
              </a:rPr>
              <a:t> </a:t>
            </a:r>
            <a:r>
              <a:rPr lang="en-US" sz="1800" b="0" i="0" u="none" strike="noStrike" baseline="0" dirty="0">
                <a:latin typeface="LMRoman12-Regular-Identity-H"/>
              </a:rPr>
              <a:t>Comparative </a:t>
            </a:r>
            <a:r>
              <a:rPr lang="en-US" sz="1800" b="0" i="0" u="none" strike="noStrike" baseline="0" dirty="0" err="1">
                <a:latin typeface="LMRoman12-Regular-Identity-H"/>
              </a:rPr>
              <a:t>subdeletion</a:t>
            </a:r>
            <a:r>
              <a:rPr lang="en-US" sz="1800" b="0" i="0" u="none" strike="noStrike" baseline="0" dirty="0">
                <a:latin typeface="LMRoman12-Regular-Identity-H"/>
              </a:rPr>
              <a:t>. In: M. </a:t>
            </a:r>
            <a:r>
              <a:rPr lang="en-US" sz="1800" b="0" i="0" u="none" strike="noStrike" baseline="0" dirty="0" err="1">
                <a:latin typeface="LMRoman12-Regular-Identity-H"/>
              </a:rPr>
              <a:t>Everaert</a:t>
            </a:r>
            <a:r>
              <a:rPr lang="en-US" sz="1800" b="0" i="0" u="none" strike="noStrike" baseline="0" dirty="0">
                <a:latin typeface="LMRoman12-Regular-Identity-H"/>
              </a:rPr>
              <a:t>, &amp; H.C. van </a:t>
            </a:r>
            <a:r>
              <a:rPr lang="en-US" sz="1800" b="0" i="0" u="none" strike="noStrike" baseline="0" dirty="0" err="1">
                <a:latin typeface="LMRoman12-Regular-Identity-H"/>
              </a:rPr>
              <a:t>Riemsdijk</a:t>
            </a:r>
            <a:r>
              <a:rPr lang="en-US" sz="1800" b="0" i="0" u="none" strike="noStrike" baseline="0" dirty="0">
                <a:latin typeface="LMRoman12-Regular-Identity-H"/>
              </a:rPr>
              <a:t>. </a:t>
            </a:r>
            <a:r>
              <a:rPr lang="en-US" sz="1800" b="0" i="1" u="none" strike="noStrike" baseline="0" dirty="0">
                <a:latin typeface="LMRoman12-Italic-Identity-H"/>
              </a:rPr>
              <a:t>The Wiley Blackwell Companion to Syntax</a:t>
            </a:r>
            <a:r>
              <a:rPr lang="en-US" sz="1800" b="0" i="0" u="none" strike="noStrike" baseline="0" dirty="0">
                <a:latin typeface="LMRoman12-Regular-Identity-H"/>
              </a:rPr>
              <a:t>. Hoboken: Wiley Blackwell.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B7D45C-3D2A-40F1-B7A1-F6232AC4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29670A-4589-42C1-B056-2F8087A5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D588BC-578B-427C-A93C-F74C44DF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30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938870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>
            <a:extLst>
              <a:ext uri="{FF2B5EF4-FFF2-40B4-BE49-F238E27FC236}">
                <a16:creationId xmlns:a16="http://schemas.microsoft.com/office/drawing/2014/main" id="{62EF59E7-ADA3-41BB-867D-1780D6FC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Appendix 1: </a:t>
            </a:r>
            <a:r>
              <a:rPr lang="nl-BE" dirty="0" err="1"/>
              <a:t>examples</a:t>
            </a:r>
            <a:r>
              <a:rPr lang="nl-BE" dirty="0"/>
              <a:t> of </a:t>
            </a:r>
            <a:r>
              <a:rPr lang="nl-BE" dirty="0" err="1"/>
              <a:t>disallowed</a:t>
            </a:r>
            <a:r>
              <a:rPr lang="nl-BE" dirty="0"/>
              <a:t> types of </a:t>
            </a:r>
            <a:r>
              <a:rPr lang="nl-BE" dirty="0" err="1"/>
              <a:t>movement</a:t>
            </a:r>
            <a:r>
              <a:rPr lang="nl-BE" dirty="0"/>
              <a:t> out </a:t>
            </a:r>
            <a:r>
              <a:rPr lang="nl-BE" i="1" dirty="0"/>
              <a:t>dat </a:t>
            </a:r>
            <a:endParaRPr lang="nl-BE" dirty="0"/>
          </a:p>
        </p:txBody>
      </p:sp>
      <p:sp>
        <p:nvSpPr>
          <p:cNvPr id="17" name="Tijdelijke aanduiding voor inhoud 16">
            <a:extLst>
              <a:ext uri="{FF2B5EF4-FFF2-40B4-BE49-F238E27FC236}">
                <a16:creationId xmlns:a16="http://schemas.microsoft.com/office/drawing/2014/main" id="{A2BF38EA-C626-460C-8DE5-51E38FB9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dirty="0"/>
              <a:t>A-</a:t>
            </a:r>
            <a:r>
              <a:rPr lang="nl-BE" dirty="0" err="1"/>
              <a:t>movement</a:t>
            </a:r>
            <a:r>
              <a:rPr lang="nl-BE" dirty="0"/>
              <a:t>:</a:t>
            </a:r>
          </a:p>
          <a:p>
            <a:r>
              <a:rPr lang="nl-BE" dirty="0" err="1"/>
              <a:t>Passives</a:t>
            </a:r>
            <a:endParaRPr lang="nl-BE" dirty="0"/>
          </a:p>
          <a:p>
            <a:pPr marL="914400" lvl="1" indent="-457200">
              <a:buAutoNum type="arabicParenBoth"/>
            </a:pPr>
            <a:r>
              <a:rPr lang="nl-BE" dirty="0"/>
              <a:t>*Hij	is	al	de	hele	dag	aan	het	lezen	en</a:t>
            </a:r>
          </a:p>
          <a:p>
            <a:pPr marL="457200" lvl="1" indent="0">
              <a:buNone/>
            </a:pPr>
            <a:r>
              <a:rPr lang="nl-BE" dirty="0"/>
              <a:t>        He	is	</a:t>
            </a:r>
            <a:r>
              <a:rPr lang="nl-BE" dirty="0" err="1"/>
              <a:t>already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	</a:t>
            </a:r>
            <a:r>
              <a:rPr lang="nl-BE" dirty="0" err="1"/>
              <a:t>whole</a:t>
            </a:r>
            <a:r>
              <a:rPr lang="nl-BE" dirty="0"/>
              <a:t>	</a:t>
            </a:r>
            <a:r>
              <a:rPr lang="nl-BE" dirty="0" err="1"/>
              <a:t>day</a:t>
            </a:r>
            <a:r>
              <a:rPr lang="nl-BE" dirty="0"/>
              <a:t>	dur. 	Dur.	reading </a:t>
            </a:r>
            <a:r>
              <a:rPr lang="nl-BE" dirty="0" err="1"/>
              <a:t>and</a:t>
            </a:r>
            <a:r>
              <a:rPr lang="nl-BE" dirty="0"/>
              <a:t> 	die	drie	boeken	moeten	dat	ook	nog </a:t>
            </a:r>
          </a:p>
          <a:p>
            <a:pPr marL="457200" lvl="1" indent="0">
              <a:buNone/>
            </a:pPr>
            <a:r>
              <a:rPr lang="nl-BE" dirty="0"/>
              <a:t>      </a:t>
            </a:r>
            <a:r>
              <a:rPr lang="nl-BE" dirty="0" err="1"/>
              <a:t>those</a:t>
            </a:r>
            <a:r>
              <a:rPr lang="nl-BE" dirty="0"/>
              <a:t>	</a:t>
            </a:r>
            <a:r>
              <a:rPr lang="nl-BE" dirty="0" err="1"/>
              <a:t>three</a:t>
            </a:r>
            <a:r>
              <a:rPr lang="nl-BE" dirty="0"/>
              <a:t>	</a:t>
            </a:r>
            <a:r>
              <a:rPr lang="nl-BE" dirty="0" err="1"/>
              <a:t>books</a:t>
            </a:r>
            <a:r>
              <a:rPr lang="nl-BE" dirty="0"/>
              <a:t>		must	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also</a:t>
            </a:r>
            <a:r>
              <a:rPr lang="nl-BE" dirty="0"/>
              <a:t>	</a:t>
            </a:r>
            <a:r>
              <a:rPr lang="nl-BE" dirty="0" err="1"/>
              <a:t>yet</a:t>
            </a:r>
            <a:r>
              <a:rPr lang="nl-BE" dirty="0"/>
              <a:t>		gedaan	worden.</a:t>
            </a:r>
          </a:p>
          <a:p>
            <a:pPr marL="457200" lvl="1" indent="0">
              <a:buNone/>
            </a:pPr>
            <a:r>
              <a:rPr lang="nl-BE" dirty="0"/>
              <a:t>	</a:t>
            </a:r>
            <a:r>
              <a:rPr lang="nl-BE" dirty="0" err="1"/>
              <a:t>done</a:t>
            </a:r>
            <a:r>
              <a:rPr lang="nl-BE" dirty="0"/>
              <a:t>		</a:t>
            </a:r>
            <a:r>
              <a:rPr lang="nl-BE" dirty="0" err="1"/>
              <a:t>become</a:t>
            </a:r>
            <a:r>
              <a:rPr lang="nl-BE" dirty="0"/>
              <a:t>.</a:t>
            </a:r>
          </a:p>
          <a:p>
            <a:pPr marL="457200" lvl="1" indent="0">
              <a:buNone/>
            </a:pPr>
            <a:r>
              <a:rPr lang="nl-BE" dirty="0"/>
              <a:t>	‘He has been reading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whole</a:t>
            </a:r>
            <a:r>
              <a:rPr lang="nl-BE" dirty="0"/>
              <a:t> </a:t>
            </a:r>
            <a:r>
              <a:rPr lang="nl-BE" dirty="0" err="1"/>
              <a:t>day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those</a:t>
            </a:r>
            <a:r>
              <a:rPr lang="nl-BE" dirty="0"/>
              <a:t> </a:t>
            </a:r>
            <a:r>
              <a:rPr lang="nl-BE" dirty="0" err="1"/>
              <a:t>three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	</a:t>
            </a:r>
            <a:r>
              <a:rPr lang="nl-BE" dirty="0" err="1"/>
              <a:t>should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’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3FABAFCC-7707-4E2D-805C-A2EAB14C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50C54FDA-EBCF-48C5-9900-83353AC61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9C913ECD-A6CA-4581-94ED-128BE187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31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173164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C6B0B-51A7-4DAD-9CE9-E0CDB67CA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Appendix 1: </a:t>
            </a:r>
            <a:r>
              <a:rPr lang="nl-BE" dirty="0" err="1"/>
              <a:t>examples</a:t>
            </a:r>
            <a:r>
              <a:rPr lang="nl-BE" dirty="0"/>
              <a:t> of </a:t>
            </a:r>
            <a:r>
              <a:rPr lang="nl-BE" dirty="0" err="1"/>
              <a:t>disallowed</a:t>
            </a:r>
            <a:r>
              <a:rPr lang="nl-BE" dirty="0"/>
              <a:t> types of </a:t>
            </a:r>
            <a:r>
              <a:rPr lang="nl-BE" dirty="0" err="1"/>
              <a:t>movement</a:t>
            </a:r>
            <a:r>
              <a:rPr lang="nl-BE" dirty="0"/>
              <a:t> out of </a:t>
            </a:r>
            <a:r>
              <a:rPr lang="nl-BE" i="1" dirty="0"/>
              <a:t>dat </a:t>
            </a:r>
            <a:r>
              <a:rPr lang="nl-BE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615BCD-DB57-47AE-AA1D-EA29A1A60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61" y="2062065"/>
            <a:ext cx="11364686" cy="42472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BE" dirty="0"/>
              <a:t>A’-</a:t>
            </a:r>
            <a:r>
              <a:rPr lang="nl-BE" dirty="0" err="1"/>
              <a:t>movement</a:t>
            </a:r>
            <a:r>
              <a:rPr lang="nl-BE" dirty="0"/>
              <a:t>:</a:t>
            </a:r>
          </a:p>
          <a:p>
            <a:r>
              <a:rPr lang="nl-BE" dirty="0" err="1"/>
              <a:t>Topicalisation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(2) *Claus heb ik vaak uitgenodigd, maar Brusselmans heb ik dat nooit gedaan.</a:t>
            </a:r>
          </a:p>
          <a:p>
            <a:pPr marL="457200" lvl="1" indent="0">
              <a:buNone/>
            </a:pPr>
            <a:r>
              <a:rPr lang="nl-BE" dirty="0"/>
              <a:t>      Claus have I  </a:t>
            </a:r>
            <a:r>
              <a:rPr lang="nl-BE" dirty="0" err="1"/>
              <a:t>often</a:t>
            </a:r>
            <a:r>
              <a:rPr lang="nl-BE" dirty="0"/>
              <a:t>  </a:t>
            </a:r>
            <a:r>
              <a:rPr lang="nl-BE" dirty="0" err="1"/>
              <a:t>invited</a:t>
            </a:r>
            <a:r>
              <a:rPr lang="nl-BE" dirty="0"/>
              <a:t>,  	but   Brusselmans have I </a:t>
            </a:r>
            <a:r>
              <a:rPr lang="nl-BE" dirty="0" err="1"/>
              <a:t>that</a:t>
            </a:r>
            <a:r>
              <a:rPr lang="nl-BE" dirty="0"/>
              <a:t> never </a:t>
            </a:r>
            <a:r>
              <a:rPr lang="nl-BE" dirty="0" err="1"/>
              <a:t>done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‘I have </a:t>
            </a:r>
            <a:r>
              <a:rPr lang="nl-BE" dirty="0" err="1"/>
              <a:t>often</a:t>
            </a:r>
            <a:r>
              <a:rPr lang="nl-BE" dirty="0"/>
              <a:t> </a:t>
            </a:r>
            <a:r>
              <a:rPr lang="nl-BE" dirty="0" err="1"/>
              <a:t>invited</a:t>
            </a:r>
            <a:r>
              <a:rPr lang="nl-BE" dirty="0"/>
              <a:t> Claus, but I have never </a:t>
            </a:r>
            <a:r>
              <a:rPr lang="nl-BE" dirty="0" err="1"/>
              <a:t>invited</a:t>
            </a:r>
            <a:r>
              <a:rPr lang="nl-BE" dirty="0"/>
              <a:t> Brusselmans’</a:t>
            </a:r>
          </a:p>
          <a:p>
            <a:r>
              <a:rPr lang="nl-BE" dirty="0" err="1"/>
              <a:t>Relativization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(3) *Jan heeft veel schrijvers uitgenodigd in zijn carrière, maar dat is een schrijver die hij dat nooit gedaan heeft.</a:t>
            </a:r>
          </a:p>
          <a:p>
            <a:pPr marL="457200" lvl="1" indent="0">
              <a:buNone/>
            </a:pPr>
            <a:r>
              <a:rPr lang="nl-BE" dirty="0"/>
              <a:t>         Jan has </a:t>
            </a:r>
            <a:r>
              <a:rPr lang="nl-BE" dirty="0" err="1"/>
              <a:t>many</a:t>
            </a:r>
            <a:r>
              <a:rPr lang="nl-BE" dirty="0"/>
              <a:t> </a:t>
            </a:r>
            <a:r>
              <a:rPr lang="nl-BE" dirty="0" err="1"/>
              <a:t>writers</a:t>
            </a:r>
            <a:r>
              <a:rPr lang="nl-BE" dirty="0"/>
              <a:t>        </a:t>
            </a:r>
            <a:r>
              <a:rPr lang="nl-BE" dirty="0" err="1"/>
              <a:t>invited</a:t>
            </a:r>
            <a:r>
              <a:rPr lang="nl-BE" dirty="0"/>
              <a:t>        in   his </a:t>
            </a:r>
            <a:r>
              <a:rPr lang="nl-BE" dirty="0" err="1"/>
              <a:t>carreer</a:t>
            </a:r>
            <a:r>
              <a:rPr lang="nl-BE" dirty="0"/>
              <a:t>, but </a:t>
            </a:r>
            <a:r>
              <a:rPr lang="nl-BE" dirty="0" err="1"/>
              <a:t>that</a:t>
            </a:r>
            <a:r>
              <a:rPr lang="nl-BE" dirty="0"/>
              <a:t>    is a      </a:t>
            </a:r>
            <a:r>
              <a:rPr lang="nl-BE" dirty="0" err="1"/>
              <a:t>writer</a:t>
            </a:r>
            <a:r>
              <a:rPr lang="nl-BE" dirty="0"/>
              <a:t>     </a:t>
            </a:r>
            <a:r>
              <a:rPr lang="nl-BE" dirty="0" err="1"/>
              <a:t>that</a:t>
            </a:r>
            <a:r>
              <a:rPr lang="nl-BE" dirty="0"/>
              <a:t> he </a:t>
            </a:r>
            <a:r>
              <a:rPr lang="nl-BE" dirty="0" err="1"/>
              <a:t>that</a:t>
            </a:r>
            <a:r>
              <a:rPr lang="nl-BE" dirty="0"/>
              <a:t> never </a:t>
            </a:r>
            <a:r>
              <a:rPr lang="nl-BE" dirty="0" err="1"/>
              <a:t>done</a:t>
            </a:r>
            <a:r>
              <a:rPr lang="nl-BE" dirty="0"/>
              <a:t> has.</a:t>
            </a:r>
          </a:p>
          <a:p>
            <a:pPr marL="457200" lvl="1" indent="0">
              <a:buNone/>
            </a:pPr>
            <a:r>
              <a:rPr lang="nl-BE" dirty="0"/>
              <a:t>	‘John has </a:t>
            </a:r>
            <a:r>
              <a:rPr lang="nl-BE" dirty="0" err="1"/>
              <a:t>invited</a:t>
            </a:r>
            <a:r>
              <a:rPr lang="nl-BE" dirty="0"/>
              <a:t> </a:t>
            </a:r>
            <a:r>
              <a:rPr lang="nl-BE" dirty="0" err="1"/>
              <a:t>many</a:t>
            </a:r>
            <a:r>
              <a:rPr lang="nl-BE" dirty="0"/>
              <a:t> </a:t>
            </a:r>
            <a:r>
              <a:rPr lang="nl-BE" dirty="0" err="1"/>
              <a:t>writers</a:t>
            </a:r>
            <a:r>
              <a:rPr lang="nl-BE" dirty="0"/>
              <a:t> in his </a:t>
            </a:r>
            <a:r>
              <a:rPr lang="nl-BE" dirty="0" err="1"/>
              <a:t>carreer</a:t>
            </a:r>
            <a:r>
              <a:rPr lang="nl-BE" dirty="0"/>
              <a:t>, but </a:t>
            </a:r>
            <a:r>
              <a:rPr lang="nl-BE" dirty="0" err="1"/>
              <a:t>that</a:t>
            </a:r>
            <a:r>
              <a:rPr lang="nl-BE" dirty="0"/>
              <a:t> is a </a:t>
            </a:r>
            <a:r>
              <a:rPr lang="nl-BE" dirty="0" err="1"/>
              <a:t>writer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he has never </a:t>
            </a:r>
            <a:r>
              <a:rPr lang="nl-BE" dirty="0" err="1"/>
              <a:t>invited</a:t>
            </a:r>
            <a:r>
              <a:rPr lang="nl-BE" dirty="0"/>
              <a:t>.’</a:t>
            </a:r>
          </a:p>
          <a:p>
            <a:r>
              <a:rPr lang="nl-BE" dirty="0"/>
              <a:t>Wh-</a:t>
            </a:r>
            <a:r>
              <a:rPr lang="nl-BE" dirty="0" err="1"/>
              <a:t>movement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(4) *Wat heeft Jan gekocht en wat    wil     Piet dat doen?</a:t>
            </a:r>
          </a:p>
          <a:p>
            <a:pPr marL="457200" lvl="1" indent="0">
              <a:buNone/>
            </a:pPr>
            <a:r>
              <a:rPr lang="nl-BE" dirty="0"/>
              <a:t>       </a:t>
            </a:r>
            <a:r>
              <a:rPr lang="nl-BE" dirty="0" err="1"/>
              <a:t>What</a:t>
            </a:r>
            <a:r>
              <a:rPr lang="nl-BE" dirty="0"/>
              <a:t> has Jan </a:t>
            </a:r>
            <a:r>
              <a:rPr lang="nl-BE" dirty="0" err="1"/>
              <a:t>bought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what</a:t>
            </a:r>
            <a:r>
              <a:rPr lang="nl-BE" dirty="0"/>
              <a:t> wants Piet </a:t>
            </a:r>
            <a:r>
              <a:rPr lang="nl-BE" dirty="0" err="1"/>
              <a:t>that</a:t>
            </a:r>
            <a:r>
              <a:rPr lang="nl-BE" dirty="0"/>
              <a:t> do?</a:t>
            </a:r>
          </a:p>
          <a:p>
            <a:pPr marL="457200" lvl="1" indent="0">
              <a:buNone/>
            </a:pPr>
            <a:r>
              <a:rPr lang="nl-BE" dirty="0"/>
              <a:t>       ‘</a:t>
            </a:r>
            <a:r>
              <a:rPr lang="nl-BE" dirty="0" err="1"/>
              <a:t>What</a:t>
            </a:r>
            <a:r>
              <a:rPr lang="nl-BE" dirty="0"/>
              <a:t> has John </a:t>
            </a:r>
            <a:r>
              <a:rPr lang="nl-BE" dirty="0" err="1"/>
              <a:t>bought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did</a:t>
            </a:r>
            <a:r>
              <a:rPr lang="nl-BE" dirty="0"/>
              <a:t> Piet </a:t>
            </a:r>
            <a:r>
              <a:rPr lang="nl-BE" dirty="0" err="1"/>
              <a:t>wanted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buy</a:t>
            </a:r>
            <a:r>
              <a:rPr lang="nl-BE" dirty="0"/>
              <a:t>?’</a:t>
            </a:r>
          </a:p>
          <a:p>
            <a:r>
              <a:rPr lang="nl-BE" dirty="0" err="1"/>
              <a:t>Clefting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(5) *Welke boeken moet Jan lezen? *Het zijn die     drie   boeken die hij dat moet doen.</a:t>
            </a:r>
          </a:p>
          <a:p>
            <a:pPr marL="457200" lvl="1" indent="0">
              <a:buNone/>
            </a:pPr>
            <a:r>
              <a:rPr lang="nl-BE" dirty="0"/>
              <a:t>       </a:t>
            </a:r>
            <a:r>
              <a:rPr lang="nl-BE" dirty="0" err="1"/>
              <a:t>Which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   must Jan </a:t>
            </a:r>
            <a:r>
              <a:rPr lang="nl-BE" dirty="0" err="1"/>
              <a:t>read</a:t>
            </a:r>
            <a:r>
              <a:rPr lang="nl-BE" dirty="0"/>
              <a:t>?    It      are these </a:t>
            </a:r>
            <a:r>
              <a:rPr lang="nl-BE" dirty="0" err="1"/>
              <a:t>three</a:t>
            </a:r>
            <a:r>
              <a:rPr lang="nl-BE" dirty="0"/>
              <a:t> </a:t>
            </a:r>
            <a:r>
              <a:rPr lang="nl-BE" dirty="0" err="1"/>
              <a:t>book</a:t>
            </a:r>
            <a:r>
              <a:rPr lang="nl-BE" dirty="0"/>
              <a:t>     </a:t>
            </a:r>
            <a:r>
              <a:rPr lang="nl-BE" dirty="0" err="1"/>
              <a:t>that</a:t>
            </a:r>
            <a:r>
              <a:rPr lang="nl-BE" dirty="0"/>
              <a:t> he </a:t>
            </a:r>
            <a:r>
              <a:rPr lang="nl-BE" dirty="0" err="1"/>
              <a:t>that</a:t>
            </a:r>
            <a:r>
              <a:rPr lang="nl-BE" dirty="0"/>
              <a:t> must do.</a:t>
            </a:r>
          </a:p>
          <a:p>
            <a:pPr marL="457200" lvl="1" indent="0">
              <a:buNone/>
            </a:pPr>
            <a:r>
              <a:rPr lang="nl-BE" dirty="0"/>
              <a:t>       ‘</a:t>
            </a:r>
            <a:r>
              <a:rPr lang="nl-BE" dirty="0" err="1"/>
              <a:t>Which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does John have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? It is these </a:t>
            </a:r>
            <a:r>
              <a:rPr lang="nl-BE" dirty="0" err="1"/>
              <a:t>three</a:t>
            </a:r>
            <a:r>
              <a:rPr lang="nl-BE" dirty="0"/>
              <a:t> </a:t>
            </a:r>
            <a:r>
              <a:rPr lang="nl-BE" dirty="0" err="1"/>
              <a:t>book</a:t>
            </a:r>
            <a:r>
              <a:rPr lang="nl-BE" dirty="0"/>
              <a:t> </a:t>
            </a:r>
            <a:r>
              <a:rPr lang="nl-BE" dirty="0" err="1"/>
              <a:t>sthat</a:t>
            </a:r>
            <a:r>
              <a:rPr lang="nl-BE" dirty="0"/>
              <a:t> John had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.’</a:t>
            </a:r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50A554-9548-47AA-8639-660BFEF9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507D2F-3935-4439-96A7-844A48C4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6310B1-62DF-4275-883B-389374A6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32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422698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FF9614-36BD-406E-90CC-BF776BC48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Appendix 1: </a:t>
            </a:r>
            <a:r>
              <a:rPr lang="nl-BE" dirty="0" err="1"/>
              <a:t>examples</a:t>
            </a:r>
            <a:r>
              <a:rPr lang="nl-BE" dirty="0"/>
              <a:t> of </a:t>
            </a:r>
            <a:r>
              <a:rPr lang="nl-BE" dirty="0" err="1"/>
              <a:t>disallowed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out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3F1619-F3B9-46CC-8045-635D6CF6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780" y="2258008"/>
            <a:ext cx="10527916" cy="3914192"/>
          </a:xfrm>
        </p:spPr>
        <p:txBody>
          <a:bodyPr>
            <a:normAutofit fontScale="62500" lnSpcReduction="20000"/>
          </a:bodyPr>
          <a:lstStyle/>
          <a:p>
            <a:r>
              <a:rPr lang="nl-BE" dirty="0" err="1"/>
              <a:t>Preposing</a:t>
            </a:r>
            <a:r>
              <a:rPr lang="nl-BE" dirty="0"/>
              <a:t>/</a:t>
            </a:r>
            <a:r>
              <a:rPr lang="nl-BE" dirty="0" err="1"/>
              <a:t>pseudoclefting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(6) Jan moet niet de boeken uit de kast             lezen. *Die drie    boeken zijn degene die   hij dat  moet doen.</a:t>
            </a:r>
          </a:p>
          <a:p>
            <a:pPr marL="457200" lvl="1" indent="0">
              <a:buNone/>
            </a:pPr>
            <a:r>
              <a:rPr lang="nl-BE" dirty="0"/>
              <a:t>      Jan must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  out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bookcase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. </a:t>
            </a:r>
            <a:r>
              <a:rPr lang="nl-BE" dirty="0" err="1"/>
              <a:t>Those</a:t>
            </a:r>
            <a:r>
              <a:rPr lang="nl-BE" dirty="0"/>
              <a:t> </a:t>
            </a:r>
            <a:r>
              <a:rPr lang="nl-BE" dirty="0" err="1"/>
              <a:t>three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  are </a:t>
            </a:r>
            <a:r>
              <a:rPr lang="nl-BE" dirty="0" err="1"/>
              <a:t>the.ones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he </a:t>
            </a:r>
            <a:r>
              <a:rPr lang="nl-BE" dirty="0" err="1"/>
              <a:t>that</a:t>
            </a:r>
            <a:r>
              <a:rPr lang="nl-BE" dirty="0"/>
              <a:t> must do.</a:t>
            </a:r>
          </a:p>
          <a:p>
            <a:pPr marL="457200" lvl="1" indent="0">
              <a:buNone/>
            </a:pPr>
            <a:r>
              <a:rPr lang="nl-BE" dirty="0"/>
              <a:t>	‘John </a:t>
            </a:r>
            <a:r>
              <a:rPr lang="nl-BE" dirty="0" err="1"/>
              <a:t>doesn’t</a:t>
            </a:r>
            <a:r>
              <a:rPr lang="nl-BE" dirty="0"/>
              <a:t> have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bookcase</a:t>
            </a:r>
            <a:r>
              <a:rPr lang="nl-BE" dirty="0"/>
              <a:t>. </a:t>
            </a:r>
            <a:r>
              <a:rPr lang="nl-BE" dirty="0" err="1"/>
              <a:t>Those</a:t>
            </a:r>
            <a:r>
              <a:rPr lang="nl-BE" dirty="0"/>
              <a:t> 	</a:t>
            </a:r>
            <a:r>
              <a:rPr lang="nl-BE" dirty="0" err="1"/>
              <a:t>three</a:t>
            </a:r>
            <a:r>
              <a:rPr lang="nl-BE" dirty="0"/>
              <a:t> </a:t>
            </a:r>
            <a:r>
              <a:rPr lang="nl-BE" dirty="0" err="1"/>
              <a:t>books</a:t>
            </a:r>
            <a:r>
              <a:rPr lang="nl-BE" dirty="0"/>
              <a:t> are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ones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he 	has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.’</a:t>
            </a:r>
          </a:p>
          <a:p>
            <a:r>
              <a:rPr lang="nl-BE" dirty="0" err="1"/>
              <a:t>Scrambling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(7) *Ik heb ‘m    vaker            uitgenodigd dan dat    jij   ‘m   dat  ooit gedaan hebt.</a:t>
            </a:r>
          </a:p>
          <a:p>
            <a:pPr marL="457200" lvl="1" indent="0">
              <a:buNone/>
            </a:pPr>
            <a:r>
              <a:rPr lang="nl-BE" dirty="0"/>
              <a:t>       I    have </a:t>
            </a:r>
            <a:r>
              <a:rPr lang="nl-BE" dirty="0" err="1"/>
              <a:t>em</a:t>
            </a:r>
            <a:r>
              <a:rPr lang="nl-BE" dirty="0"/>
              <a:t> </a:t>
            </a:r>
            <a:r>
              <a:rPr lang="nl-BE" dirty="0" err="1"/>
              <a:t>more.often</a:t>
            </a:r>
            <a:r>
              <a:rPr lang="nl-BE" dirty="0"/>
              <a:t> </a:t>
            </a:r>
            <a:r>
              <a:rPr lang="nl-BE" dirty="0" err="1"/>
              <a:t>invited</a:t>
            </a:r>
            <a:r>
              <a:rPr lang="nl-BE" dirty="0"/>
              <a:t>            </a:t>
            </a:r>
            <a:r>
              <a:rPr lang="nl-BE" dirty="0" err="1"/>
              <a:t>than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 </a:t>
            </a:r>
            <a:r>
              <a:rPr lang="nl-BE" dirty="0" err="1"/>
              <a:t>em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ever </a:t>
            </a:r>
            <a:r>
              <a:rPr lang="nl-BE" dirty="0" err="1"/>
              <a:t>done</a:t>
            </a:r>
            <a:r>
              <a:rPr lang="nl-BE" dirty="0"/>
              <a:t>   has.</a:t>
            </a:r>
          </a:p>
          <a:p>
            <a:pPr marL="457200" lvl="1" indent="0">
              <a:buNone/>
            </a:pPr>
            <a:r>
              <a:rPr lang="nl-BE" dirty="0"/>
              <a:t>	‘I have </a:t>
            </a:r>
            <a:r>
              <a:rPr lang="nl-BE" dirty="0" err="1"/>
              <a:t>invited</a:t>
            </a:r>
            <a:r>
              <a:rPr lang="nl-BE" dirty="0"/>
              <a:t> </a:t>
            </a:r>
            <a:r>
              <a:rPr lang="nl-BE" dirty="0" err="1"/>
              <a:t>him</a:t>
            </a:r>
            <a:r>
              <a:rPr lang="nl-BE" dirty="0"/>
              <a:t> more </a:t>
            </a:r>
            <a:r>
              <a:rPr lang="nl-BE" dirty="0" err="1"/>
              <a:t>often</a:t>
            </a:r>
            <a:r>
              <a:rPr lang="nl-BE" dirty="0"/>
              <a:t> </a:t>
            </a:r>
            <a:r>
              <a:rPr lang="nl-BE" dirty="0" err="1"/>
              <a:t>than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 have ever </a:t>
            </a:r>
            <a:r>
              <a:rPr lang="nl-BE" dirty="0" err="1"/>
              <a:t>invited</a:t>
            </a:r>
            <a:r>
              <a:rPr lang="nl-BE" dirty="0"/>
              <a:t> </a:t>
            </a:r>
            <a:r>
              <a:rPr lang="nl-BE" dirty="0" err="1"/>
              <a:t>him</a:t>
            </a:r>
            <a:r>
              <a:rPr lang="nl-BE" dirty="0"/>
              <a:t>’</a:t>
            </a:r>
          </a:p>
          <a:p>
            <a:r>
              <a:rPr lang="nl-BE" dirty="0" err="1"/>
              <a:t>Tough-movement</a:t>
            </a:r>
            <a:endParaRPr lang="nl-BE" dirty="0"/>
          </a:p>
          <a:p>
            <a:pPr marL="457200" lvl="1" indent="0">
              <a:buNone/>
            </a:pPr>
            <a:r>
              <a:rPr lang="nl-BE" dirty="0"/>
              <a:t>(8) *Dit artikel   is lastig  om te lezen en dat  boek is ook lastig   om dat te doen.</a:t>
            </a:r>
          </a:p>
          <a:p>
            <a:pPr marL="457200" lvl="1" indent="0">
              <a:buNone/>
            </a:pPr>
            <a:r>
              <a:rPr lang="nl-BE" dirty="0"/>
              <a:t>       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article</a:t>
            </a:r>
            <a:r>
              <a:rPr lang="nl-BE" dirty="0"/>
              <a:t> is </a:t>
            </a:r>
            <a:r>
              <a:rPr lang="nl-BE" dirty="0" err="1"/>
              <a:t>tough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      </a:t>
            </a:r>
            <a:r>
              <a:rPr lang="nl-BE" dirty="0" err="1"/>
              <a:t>read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</a:t>
            </a:r>
            <a:r>
              <a:rPr lang="nl-BE" dirty="0" err="1"/>
              <a:t>book</a:t>
            </a:r>
            <a:r>
              <a:rPr lang="nl-BE" dirty="0"/>
              <a:t> is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tough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do.</a:t>
            </a:r>
          </a:p>
          <a:p>
            <a:pPr marL="457200" lvl="1" indent="0">
              <a:buNone/>
            </a:pPr>
            <a:r>
              <a:rPr lang="nl-BE" dirty="0"/>
              <a:t>        ‘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article</a:t>
            </a:r>
            <a:r>
              <a:rPr lang="nl-BE" dirty="0"/>
              <a:t> is </a:t>
            </a:r>
            <a:r>
              <a:rPr lang="nl-BE" dirty="0" err="1"/>
              <a:t>tough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read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is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book</a:t>
            </a:r>
            <a:r>
              <a:rPr lang="nl-BE" dirty="0"/>
              <a:t>’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280200-D792-46CF-9FE6-DA1AB746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F09F89-20CA-44DA-8441-02D8C92D9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432E4F-698A-4FB8-965F-71F6EEAE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33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1259895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32A2FA-163E-4599-B8A1-A25105E9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Appendix 1: </a:t>
            </a:r>
            <a:r>
              <a:rPr lang="nl-BE" dirty="0" err="1"/>
              <a:t>Examples</a:t>
            </a:r>
            <a:r>
              <a:rPr lang="nl-BE" dirty="0"/>
              <a:t> of </a:t>
            </a:r>
            <a:r>
              <a:rPr lang="nl-BE" dirty="0" err="1"/>
              <a:t>disallowed</a:t>
            </a:r>
            <a:r>
              <a:rPr lang="nl-BE" dirty="0"/>
              <a:t> types of </a:t>
            </a:r>
            <a:r>
              <a:rPr lang="nl-BE" dirty="0" err="1"/>
              <a:t>movement</a:t>
            </a:r>
            <a:r>
              <a:rPr lang="nl-BE" dirty="0"/>
              <a:t> out of </a:t>
            </a:r>
            <a:r>
              <a:rPr lang="nl-BE" i="1" dirty="0"/>
              <a:t>dat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AA51B4-CDD3-42E1-9E79-EBC25749A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Covert </a:t>
            </a:r>
            <a:r>
              <a:rPr lang="nl-BE" dirty="0" err="1"/>
              <a:t>movement</a:t>
            </a:r>
            <a:endParaRPr lang="nl-BE" dirty="0"/>
          </a:p>
          <a:p>
            <a:r>
              <a:rPr lang="nl-BE" dirty="0" err="1"/>
              <a:t>Quantifier</a:t>
            </a:r>
            <a:r>
              <a:rPr lang="nl-BE" dirty="0"/>
              <a:t> </a:t>
            </a:r>
            <a:r>
              <a:rPr lang="nl-BE" dirty="0" err="1"/>
              <a:t>Raising</a:t>
            </a:r>
            <a:r>
              <a:rPr lang="nl-BE" dirty="0"/>
              <a:t> (</a:t>
            </a:r>
            <a:r>
              <a:rPr lang="nl-BE" dirty="0" err="1"/>
              <a:t>see</a:t>
            </a:r>
            <a:r>
              <a:rPr lang="nl-BE" dirty="0"/>
              <a:t> </a:t>
            </a:r>
            <a:r>
              <a:rPr lang="nl-BE" dirty="0" err="1"/>
              <a:t>example</a:t>
            </a:r>
            <a:r>
              <a:rPr lang="nl-BE" dirty="0"/>
              <a:t> of inverse scope)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5C9DA3-9B1B-4E38-8DCA-D9AF1D44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20C290-1685-4264-8850-6C5ECE02F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F00A9A-47EB-482B-8665-CFB62F7C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34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32449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07180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b="1" dirty="0"/>
              <a:t>The Dutch </a:t>
            </a:r>
            <a:r>
              <a:rPr lang="nl-BE" b="1" dirty="0" err="1"/>
              <a:t>anaphorical</a:t>
            </a:r>
            <a:r>
              <a:rPr lang="nl-BE" b="1" dirty="0"/>
              <a:t> </a:t>
            </a:r>
            <a:r>
              <a:rPr lang="nl-BE" b="1" dirty="0" err="1"/>
              <a:t>construction</a:t>
            </a:r>
            <a:r>
              <a:rPr lang="nl-BE" b="1" dirty="0"/>
              <a:t> </a:t>
            </a:r>
            <a:r>
              <a:rPr lang="nl-BE" b="1" i="1" dirty="0"/>
              <a:t>dat doen</a:t>
            </a:r>
            <a:r>
              <a:rPr lang="nl-BE" dirty="0"/>
              <a:t> </a:t>
            </a:r>
            <a:r>
              <a:rPr lang="nl-BE" b="1" dirty="0"/>
              <a:t>(do </a:t>
            </a:r>
            <a:r>
              <a:rPr lang="nl-BE" b="1" dirty="0" err="1"/>
              <a:t>that</a:t>
            </a:r>
            <a:r>
              <a:rPr lang="nl-BE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b="1" dirty="0" err="1"/>
              <a:t>Properties</a:t>
            </a:r>
            <a:r>
              <a:rPr lang="nl-BE" b="1" dirty="0"/>
              <a:t> of </a:t>
            </a:r>
            <a:r>
              <a:rPr lang="nl-BE" b="1" i="1" dirty="0"/>
              <a:t>doen </a:t>
            </a:r>
            <a:r>
              <a:rPr lang="nl-BE" b="1" dirty="0"/>
              <a:t>(</a:t>
            </a:r>
            <a:r>
              <a:rPr lang="nl-BE" b="1" dirty="0" err="1"/>
              <a:t>to</a:t>
            </a:r>
            <a:r>
              <a:rPr lang="nl-BE" b="1" dirty="0"/>
              <a:t> do)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dat </a:t>
            </a:r>
            <a:r>
              <a:rPr lang="nl-BE" dirty="0"/>
              <a:t>(</a:t>
            </a:r>
            <a:r>
              <a:rPr lang="nl-BE" dirty="0" err="1"/>
              <a:t>that</a:t>
            </a:r>
            <a:r>
              <a:rPr lang="nl-BE" dirty="0"/>
              <a:t>)</a:t>
            </a:r>
            <a:endParaRPr lang="nl-BE" i="1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dirty="0"/>
              <a:t>1</a:t>
            </a:r>
            <a:r>
              <a:rPr lang="nl-NL" noProof="0" dirty="0"/>
              <a:t>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83811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0EA4B-8F75-469D-871D-FE8D84FE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1.1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 </a:t>
            </a:r>
            <a:r>
              <a:rPr lang="nl-BE" dirty="0"/>
              <a:t>(</a:t>
            </a:r>
            <a:r>
              <a:rPr lang="nl-BE" dirty="0" err="1"/>
              <a:t>to</a:t>
            </a:r>
            <a:r>
              <a:rPr lang="nl-BE" dirty="0"/>
              <a:t> do)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E29F38-A327-41E9-89ED-C1FEDBC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Different </a:t>
            </a:r>
            <a:r>
              <a:rPr lang="nl-BE" dirty="0" err="1"/>
              <a:t>uses</a:t>
            </a:r>
            <a:endParaRPr lang="nl-BE" dirty="0"/>
          </a:p>
          <a:p>
            <a:pPr lvl="1"/>
            <a:r>
              <a:rPr lang="nl-BE" dirty="0" err="1"/>
              <a:t>Carrying</a:t>
            </a:r>
            <a:r>
              <a:rPr lang="nl-BE" dirty="0"/>
              <a:t> out </a:t>
            </a:r>
            <a:r>
              <a:rPr lang="nl-BE" dirty="0" err="1"/>
              <a:t>an</a:t>
            </a:r>
            <a:r>
              <a:rPr lang="nl-BE" dirty="0"/>
              <a:t> action</a:t>
            </a:r>
          </a:p>
          <a:p>
            <a:pPr lvl="1"/>
            <a:r>
              <a:rPr lang="nl-BE" dirty="0" err="1"/>
              <a:t>Causative</a:t>
            </a:r>
            <a:r>
              <a:rPr lang="nl-BE" dirty="0"/>
              <a:t>: making </a:t>
            </a:r>
            <a:r>
              <a:rPr lang="nl-BE" dirty="0" err="1"/>
              <a:t>someone</a:t>
            </a:r>
            <a:r>
              <a:rPr lang="nl-BE" dirty="0"/>
              <a:t> do </a:t>
            </a:r>
            <a:r>
              <a:rPr lang="nl-BE" dirty="0" err="1"/>
              <a:t>something</a:t>
            </a:r>
            <a:endParaRPr lang="nl-BE" dirty="0"/>
          </a:p>
          <a:p>
            <a:pPr lvl="1"/>
            <a:r>
              <a:rPr lang="nl-BE" dirty="0"/>
              <a:t>VP-</a:t>
            </a:r>
            <a:r>
              <a:rPr lang="nl-BE" dirty="0" err="1"/>
              <a:t>topicalization</a:t>
            </a:r>
            <a:r>
              <a:rPr lang="nl-BE" dirty="0"/>
              <a:t>: </a:t>
            </a:r>
          </a:p>
          <a:p>
            <a:pPr marL="1371600" lvl="3" indent="0">
              <a:buNone/>
            </a:pPr>
            <a:r>
              <a:rPr lang="nl-BE" dirty="0"/>
              <a:t>(4) </a:t>
            </a:r>
            <a:r>
              <a:rPr lang="nl-NL" dirty="0"/>
              <a:t>Haar	verraden,	dat	doe	ik	niet.</a:t>
            </a:r>
          </a:p>
          <a:p>
            <a:pPr marL="1371600" lvl="3" indent="0">
              <a:buNone/>
            </a:pPr>
            <a:r>
              <a:rPr lang="nl-NL" dirty="0"/>
              <a:t>      Her	</a:t>
            </a:r>
            <a:r>
              <a:rPr lang="nl-NL" dirty="0" err="1"/>
              <a:t>betray</a:t>
            </a:r>
            <a:r>
              <a:rPr lang="nl-NL" dirty="0"/>
              <a:t>,	</a:t>
            </a:r>
            <a:r>
              <a:rPr lang="nl-NL" dirty="0" err="1"/>
              <a:t>that</a:t>
            </a:r>
            <a:r>
              <a:rPr lang="nl-NL" dirty="0"/>
              <a:t>	do	I	</a:t>
            </a:r>
            <a:r>
              <a:rPr lang="nl-NL" dirty="0" err="1"/>
              <a:t>not</a:t>
            </a:r>
            <a:r>
              <a:rPr lang="nl-NL" dirty="0"/>
              <a:t>.</a:t>
            </a:r>
          </a:p>
          <a:p>
            <a:pPr marL="1371600" lvl="3" indent="0">
              <a:buNone/>
            </a:pPr>
            <a:r>
              <a:rPr lang="nl-BE" dirty="0"/>
              <a:t>      ‘I do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betray</a:t>
            </a:r>
            <a:r>
              <a:rPr lang="nl-BE" dirty="0"/>
              <a:t> her’</a:t>
            </a:r>
          </a:p>
          <a:p>
            <a:pPr lvl="1"/>
            <a:r>
              <a:rPr lang="nl-BE" b="1" dirty="0"/>
              <a:t>VP-</a:t>
            </a:r>
            <a:r>
              <a:rPr lang="nl-BE" b="1" dirty="0" err="1"/>
              <a:t>pronominalization</a:t>
            </a:r>
            <a:endParaRPr lang="nl-BE" b="1" dirty="0"/>
          </a:p>
          <a:p>
            <a:pPr marL="1371600" lvl="3" indent="0">
              <a:buNone/>
            </a:pPr>
            <a:r>
              <a:rPr lang="nl-BE" dirty="0"/>
              <a:t>(5) Jan	verraadde	 Marie	en	Peter	deed	dat	ook.</a:t>
            </a:r>
          </a:p>
          <a:p>
            <a:pPr marL="1371600" lvl="3" indent="0">
              <a:buNone/>
            </a:pPr>
            <a:r>
              <a:rPr lang="nl-BE" dirty="0"/>
              <a:t>      Jan	</a:t>
            </a:r>
            <a:r>
              <a:rPr lang="nl-BE" dirty="0" err="1"/>
              <a:t>betrayed</a:t>
            </a:r>
            <a:r>
              <a:rPr lang="nl-BE" dirty="0"/>
              <a:t>	Marie	</a:t>
            </a:r>
            <a:r>
              <a:rPr lang="nl-BE" dirty="0" err="1"/>
              <a:t>and</a:t>
            </a:r>
            <a:r>
              <a:rPr lang="nl-BE" dirty="0"/>
              <a:t>	Peter	</a:t>
            </a:r>
            <a:r>
              <a:rPr lang="nl-BE" dirty="0" err="1"/>
              <a:t>did</a:t>
            </a:r>
            <a:r>
              <a:rPr lang="nl-BE" dirty="0"/>
              <a:t>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too</a:t>
            </a:r>
            <a:r>
              <a:rPr lang="nl-BE" dirty="0"/>
              <a:t>.</a:t>
            </a:r>
          </a:p>
          <a:p>
            <a:pPr marL="1371600" lvl="3" indent="0">
              <a:buNone/>
            </a:pPr>
            <a:r>
              <a:rPr lang="nl-BE" dirty="0"/>
              <a:t>       ‘John </a:t>
            </a:r>
            <a:r>
              <a:rPr lang="nl-BE" dirty="0" err="1"/>
              <a:t>betrayed</a:t>
            </a:r>
            <a:r>
              <a:rPr lang="nl-BE" dirty="0"/>
              <a:t> Mary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did</a:t>
            </a:r>
            <a:r>
              <a:rPr lang="nl-BE" dirty="0"/>
              <a:t> Peter’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824703-82A5-44D1-A652-DEC76F3CF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586091-37E0-445B-B6D0-B8C310AE3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EC6740-BEF8-4538-9ACC-5D55647E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6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02611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DDC44-4448-44AF-9399-098EC3B1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1.1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 </a:t>
            </a:r>
            <a:r>
              <a:rPr lang="nl-BE" dirty="0"/>
              <a:t>(</a:t>
            </a:r>
            <a:r>
              <a:rPr lang="nl-BE" dirty="0" err="1"/>
              <a:t>to</a:t>
            </a:r>
            <a:r>
              <a:rPr lang="nl-BE" dirty="0"/>
              <a:t> do)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265EA7-F67F-4056-9D66-5138FC659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 err="1"/>
              <a:t>Syntactic</a:t>
            </a:r>
            <a:r>
              <a:rPr lang="nl-BE" dirty="0"/>
              <a:t> </a:t>
            </a:r>
            <a:r>
              <a:rPr lang="nl-BE" dirty="0" err="1"/>
              <a:t>properties</a:t>
            </a:r>
            <a:r>
              <a:rPr lang="nl-BE" dirty="0"/>
              <a:t> of doen in VP-</a:t>
            </a:r>
            <a:r>
              <a:rPr lang="nl-BE" dirty="0" err="1"/>
              <a:t>pronominalization</a:t>
            </a:r>
            <a:r>
              <a:rPr lang="nl-BE" dirty="0"/>
              <a:t> </a:t>
            </a:r>
            <a:r>
              <a:rPr lang="nl-BE" dirty="0" err="1"/>
              <a:t>structure</a:t>
            </a:r>
            <a:r>
              <a:rPr lang="nl-BE" dirty="0"/>
              <a:t>:</a:t>
            </a:r>
          </a:p>
          <a:p>
            <a:pPr lvl="1"/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non-</a:t>
            </a:r>
            <a:r>
              <a:rPr lang="nl-BE" dirty="0" err="1"/>
              <a:t>finite</a:t>
            </a:r>
            <a:endParaRPr lang="nl-BE" dirty="0"/>
          </a:p>
          <a:p>
            <a:pPr marL="914400" lvl="2" indent="0">
              <a:buNone/>
            </a:pPr>
            <a:r>
              <a:rPr lang="nl-BE" dirty="0"/>
              <a:t>(6) </a:t>
            </a:r>
            <a:r>
              <a:rPr lang="nl-NL" dirty="0"/>
              <a:t>Jan	bakte	een	taart	en	ik	heb	dat	ook	gedaan/</a:t>
            </a:r>
          </a:p>
          <a:p>
            <a:pPr marL="914400" lvl="2" indent="0">
              <a:buNone/>
            </a:pPr>
            <a:r>
              <a:rPr lang="nl-NL" dirty="0"/>
              <a:t>     Jan	</a:t>
            </a:r>
            <a:r>
              <a:rPr lang="nl-NL" dirty="0" err="1"/>
              <a:t>baked</a:t>
            </a:r>
            <a:r>
              <a:rPr lang="nl-NL" dirty="0"/>
              <a:t>	a	cake	</a:t>
            </a:r>
            <a:r>
              <a:rPr lang="nl-NL" dirty="0" err="1"/>
              <a:t>and</a:t>
            </a:r>
            <a:r>
              <a:rPr lang="nl-NL" dirty="0"/>
              <a:t>	I	have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	</a:t>
            </a:r>
            <a:r>
              <a:rPr lang="nl-NL" dirty="0" err="1"/>
              <a:t>done</a:t>
            </a:r>
            <a:r>
              <a:rPr lang="nl-NL" dirty="0"/>
              <a:t>/</a:t>
            </a:r>
          </a:p>
          <a:p>
            <a:pPr marL="914400" lvl="2" indent="0">
              <a:buNone/>
            </a:pPr>
            <a:r>
              <a:rPr lang="nl-NL" dirty="0"/>
              <a:t>     zal	dat	ook	doen.</a:t>
            </a:r>
          </a:p>
          <a:p>
            <a:pPr marL="914400" lvl="2" indent="0">
              <a:buNone/>
            </a:pPr>
            <a:r>
              <a:rPr lang="nl-NL" dirty="0"/>
              <a:t>     </a:t>
            </a:r>
            <a:r>
              <a:rPr lang="nl-NL" dirty="0" err="1"/>
              <a:t>will</a:t>
            </a:r>
            <a:r>
              <a:rPr lang="nl-NL" dirty="0"/>
              <a:t>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	do.</a:t>
            </a:r>
          </a:p>
          <a:p>
            <a:pPr marL="914400" lvl="2" indent="0">
              <a:buNone/>
            </a:pPr>
            <a:r>
              <a:rPr lang="nl-BE" dirty="0"/>
              <a:t>      ‘John </a:t>
            </a:r>
            <a:r>
              <a:rPr lang="nl-BE" dirty="0" err="1"/>
              <a:t>baked</a:t>
            </a:r>
            <a:r>
              <a:rPr lang="nl-BE" dirty="0"/>
              <a:t> a cake </a:t>
            </a:r>
            <a:r>
              <a:rPr lang="nl-BE" dirty="0" err="1"/>
              <a:t>and</a:t>
            </a:r>
            <a:r>
              <a:rPr lang="nl-BE" dirty="0"/>
              <a:t> I </a:t>
            </a:r>
            <a:r>
              <a:rPr lang="nl-BE" dirty="0" err="1"/>
              <a:t>will</a:t>
            </a:r>
            <a:r>
              <a:rPr lang="nl-BE" dirty="0"/>
              <a:t> do </a:t>
            </a:r>
            <a:r>
              <a:rPr lang="nl-BE" dirty="0" err="1"/>
              <a:t>too</a:t>
            </a:r>
            <a:r>
              <a:rPr lang="nl-BE" dirty="0"/>
              <a:t>’</a:t>
            </a:r>
          </a:p>
          <a:p>
            <a:pPr lvl="1"/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inflected</a:t>
            </a:r>
            <a:r>
              <a:rPr lang="nl-BE" dirty="0"/>
              <a:t> (</a:t>
            </a:r>
            <a:r>
              <a:rPr lang="nl-BE" dirty="0" err="1"/>
              <a:t>previous</a:t>
            </a:r>
            <a:r>
              <a:rPr lang="nl-BE" dirty="0"/>
              <a:t> </a:t>
            </a:r>
            <a:r>
              <a:rPr lang="nl-BE" dirty="0" err="1"/>
              <a:t>examples</a:t>
            </a:r>
            <a:r>
              <a:rPr lang="nl-BE" dirty="0"/>
              <a:t>)</a:t>
            </a:r>
          </a:p>
          <a:p>
            <a:pPr lvl="1"/>
            <a:r>
              <a:rPr lang="nl-BE" dirty="0" err="1"/>
              <a:t>Cannot</a:t>
            </a:r>
            <a:r>
              <a:rPr lang="nl-BE" dirty="0"/>
              <a:t> </a:t>
            </a:r>
            <a:r>
              <a:rPr lang="nl-BE" dirty="0" err="1"/>
              <a:t>refer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states</a:t>
            </a:r>
            <a:r>
              <a:rPr lang="nl-BE" dirty="0"/>
              <a:t> </a:t>
            </a:r>
          </a:p>
          <a:p>
            <a:pPr marL="914400" lvl="2" indent="0">
              <a:buNone/>
            </a:pPr>
            <a:r>
              <a:rPr lang="nl-BE" dirty="0"/>
              <a:t>(7) </a:t>
            </a:r>
            <a:r>
              <a:rPr lang="nl-NL" dirty="0"/>
              <a:t>*Hij	kent	de	eerste	minister	en	ik	doe	dat	ook.</a:t>
            </a:r>
          </a:p>
          <a:p>
            <a:pPr marL="914400" lvl="2" indent="0">
              <a:buNone/>
            </a:pPr>
            <a:r>
              <a:rPr lang="nl-NL" dirty="0"/>
              <a:t>       He	</a:t>
            </a:r>
            <a:r>
              <a:rPr lang="nl-NL" dirty="0" err="1"/>
              <a:t>knows</a:t>
            </a:r>
            <a:r>
              <a:rPr lang="nl-NL" dirty="0"/>
              <a:t>	</a:t>
            </a:r>
            <a:r>
              <a:rPr lang="nl-NL" dirty="0" err="1"/>
              <a:t>the</a:t>
            </a:r>
            <a:r>
              <a:rPr lang="nl-NL" dirty="0"/>
              <a:t>	prime	minister	</a:t>
            </a:r>
            <a:r>
              <a:rPr lang="nl-NL" dirty="0" err="1"/>
              <a:t>and</a:t>
            </a:r>
            <a:r>
              <a:rPr lang="nl-NL" dirty="0"/>
              <a:t>	I	do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.</a:t>
            </a:r>
          </a:p>
          <a:p>
            <a:pPr marL="914400" lvl="2" indent="0">
              <a:buNone/>
            </a:pPr>
            <a:r>
              <a:rPr lang="nl-BE" dirty="0"/>
              <a:t>        ‘He </a:t>
            </a:r>
            <a:r>
              <a:rPr lang="nl-BE" dirty="0" err="1"/>
              <a:t>knows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prime minister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do I’</a:t>
            </a:r>
          </a:p>
          <a:p>
            <a:pPr marL="914400" lvl="2" indent="0">
              <a:buNone/>
            </a:pPr>
            <a:endParaRPr lang="nl-BE" dirty="0"/>
          </a:p>
          <a:p>
            <a:pPr marL="914400" lvl="2" indent="0">
              <a:buNone/>
            </a:pPr>
            <a:endParaRPr lang="nl-BE" dirty="0"/>
          </a:p>
          <a:p>
            <a:pPr lvl="2"/>
            <a:endParaRPr lang="nl-BE" dirty="0"/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0E2466-2274-426F-A85F-74392A5B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467E10-E5B5-4FD3-BB1E-6F27CC6A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00002E-EEB1-4C42-9DE6-D355603AD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7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20037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32D25-C759-4C3D-B131-8DDAB241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1.1 The </a:t>
            </a: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 </a:t>
            </a:r>
            <a:r>
              <a:rPr lang="nl-BE" dirty="0"/>
              <a:t>(</a:t>
            </a:r>
            <a:r>
              <a:rPr lang="nl-BE" dirty="0" err="1"/>
              <a:t>to</a:t>
            </a:r>
            <a:r>
              <a:rPr lang="nl-BE" dirty="0"/>
              <a:t> do)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30EAA0-30C0-4C00-9300-C205D6039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/>
            <a:r>
              <a:rPr lang="nl-BE" sz="2900" dirty="0" err="1"/>
              <a:t>Can</a:t>
            </a:r>
            <a:r>
              <a:rPr lang="nl-BE" sz="2900" dirty="0"/>
              <a:t> </a:t>
            </a:r>
            <a:r>
              <a:rPr lang="nl-BE" sz="2900" dirty="0" err="1"/>
              <a:t>be</a:t>
            </a:r>
            <a:r>
              <a:rPr lang="nl-BE" sz="2900" dirty="0"/>
              <a:t> </a:t>
            </a:r>
            <a:r>
              <a:rPr lang="nl-BE" sz="2900" dirty="0" err="1"/>
              <a:t>embedded</a:t>
            </a:r>
            <a:r>
              <a:rPr lang="nl-BE" sz="2900" dirty="0"/>
              <a:t> </a:t>
            </a:r>
            <a:r>
              <a:rPr lang="nl-BE" sz="2900" dirty="0" err="1"/>
              <a:t>under</a:t>
            </a:r>
            <a:r>
              <a:rPr lang="nl-BE" sz="2900" dirty="0"/>
              <a:t> </a:t>
            </a:r>
            <a:r>
              <a:rPr lang="nl-BE" sz="2900" dirty="0" err="1"/>
              <a:t>modals</a:t>
            </a:r>
            <a:r>
              <a:rPr lang="nl-BE" sz="2900" dirty="0"/>
              <a:t> </a:t>
            </a:r>
            <a:r>
              <a:rPr lang="nl-BE" sz="2900" dirty="0" err="1"/>
              <a:t>and</a:t>
            </a:r>
            <a:r>
              <a:rPr lang="nl-BE" sz="2900" dirty="0"/>
              <a:t> </a:t>
            </a:r>
            <a:r>
              <a:rPr lang="nl-BE" sz="2900" dirty="0" err="1"/>
              <a:t>auxiliaries</a:t>
            </a:r>
            <a:endParaRPr lang="nl-BE" sz="2900" dirty="0"/>
          </a:p>
          <a:p>
            <a:pPr marL="914400" lvl="2" indent="0">
              <a:buNone/>
            </a:pPr>
            <a:r>
              <a:rPr lang="nl-BE" dirty="0"/>
              <a:t>(8) </a:t>
            </a:r>
            <a:r>
              <a:rPr lang="nl-NL" dirty="0"/>
              <a:t>Hij	bakt	lekkere	taarten	en	ik	kan	dat	ook	doen.</a:t>
            </a:r>
          </a:p>
          <a:p>
            <a:pPr marL="914400" lvl="2" indent="0">
              <a:buNone/>
            </a:pPr>
            <a:r>
              <a:rPr lang="nl-NL" dirty="0"/>
              <a:t>     He	</a:t>
            </a:r>
            <a:r>
              <a:rPr lang="nl-NL" dirty="0" err="1"/>
              <a:t>bakes</a:t>
            </a:r>
            <a:r>
              <a:rPr lang="nl-NL" dirty="0"/>
              <a:t>	</a:t>
            </a:r>
            <a:r>
              <a:rPr lang="nl-NL" dirty="0" err="1"/>
              <a:t>nice</a:t>
            </a:r>
            <a:r>
              <a:rPr lang="nl-NL" dirty="0"/>
              <a:t>	cakes	</a:t>
            </a:r>
            <a:r>
              <a:rPr lang="nl-NL" dirty="0" err="1"/>
              <a:t>and</a:t>
            </a:r>
            <a:r>
              <a:rPr lang="nl-NL" dirty="0"/>
              <a:t>	I	</a:t>
            </a:r>
            <a:r>
              <a:rPr lang="nl-NL" dirty="0" err="1"/>
              <a:t>can</a:t>
            </a:r>
            <a:r>
              <a:rPr lang="nl-NL" dirty="0"/>
              <a:t>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too</a:t>
            </a:r>
            <a:r>
              <a:rPr lang="nl-NL" dirty="0"/>
              <a:t>	do.</a:t>
            </a:r>
          </a:p>
          <a:p>
            <a:pPr marL="914400" lvl="2" indent="0">
              <a:buNone/>
            </a:pPr>
            <a:r>
              <a:rPr lang="nl-BE" dirty="0"/>
              <a:t>      ‘He </a:t>
            </a:r>
            <a:r>
              <a:rPr lang="nl-BE" dirty="0" err="1"/>
              <a:t>bakes</a:t>
            </a:r>
            <a:r>
              <a:rPr lang="nl-BE" dirty="0"/>
              <a:t> </a:t>
            </a:r>
            <a:r>
              <a:rPr lang="nl-BE" dirty="0" err="1"/>
              <a:t>nice</a:t>
            </a:r>
            <a:r>
              <a:rPr lang="nl-BE" dirty="0"/>
              <a:t> cakes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I’</a:t>
            </a:r>
          </a:p>
          <a:p>
            <a:pPr marL="914400" lvl="2" indent="0">
              <a:buNone/>
            </a:pPr>
            <a:r>
              <a:rPr lang="nl-BE" dirty="0"/>
              <a:t>(9) </a:t>
            </a:r>
            <a:r>
              <a:rPr lang="nl-NL" dirty="0"/>
              <a:t>Hij	was	nog	altijd	taarten	aan	het	bakken,	dus	ik</a:t>
            </a:r>
          </a:p>
          <a:p>
            <a:pPr marL="914400" lvl="2" indent="0">
              <a:buNone/>
            </a:pPr>
            <a:r>
              <a:rPr lang="nl-NL" dirty="0"/>
              <a:t>      He	was	</a:t>
            </a:r>
            <a:r>
              <a:rPr lang="nl-NL" dirty="0" err="1"/>
              <a:t>yet</a:t>
            </a:r>
            <a:r>
              <a:rPr lang="nl-NL" dirty="0"/>
              <a:t>	</a:t>
            </a:r>
            <a:r>
              <a:rPr lang="nl-NL" dirty="0" err="1"/>
              <a:t>always</a:t>
            </a:r>
            <a:r>
              <a:rPr lang="nl-NL" dirty="0"/>
              <a:t>	cakes	</a:t>
            </a:r>
            <a:r>
              <a:rPr lang="nl-NL" dirty="0" err="1"/>
              <a:t>progr</a:t>
            </a:r>
            <a:r>
              <a:rPr lang="nl-NL" dirty="0"/>
              <a:t>.	</a:t>
            </a:r>
            <a:r>
              <a:rPr lang="nl-NL" dirty="0" err="1"/>
              <a:t>progr</a:t>
            </a:r>
            <a:r>
              <a:rPr lang="nl-NL" dirty="0"/>
              <a:t>.	</a:t>
            </a:r>
            <a:r>
              <a:rPr lang="nl-NL" dirty="0" err="1"/>
              <a:t>baking</a:t>
            </a:r>
            <a:r>
              <a:rPr lang="nl-NL" dirty="0"/>
              <a:t>,	</a:t>
            </a:r>
            <a:r>
              <a:rPr lang="nl-NL" dirty="0" err="1"/>
              <a:t>so</a:t>
            </a:r>
            <a:r>
              <a:rPr lang="nl-NL" dirty="0"/>
              <a:t>	I</a:t>
            </a:r>
          </a:p>
          <a:p>
            <a:pPr marL="914400" lvl="2" indent="0">
              <a:buNone/>
            </a:pPr>
            <a:r>
              <a:rPr lang="nl-NL" dirty="0"/>
              <a:t>     bleef	dat	ook	maar	doen.</a:t>
            </a:r>
          </a:p>
          <a:p>
            <a:pPr marL="914400" lvl="2" indent="0">
              <a:buNone/>
            </a:pPr>
            <a:r>
              <a:rPr lang="nl-NL" dirty="0"/>
              <a:t>   </a:t>
            </a:r>
            <a:r>
              <a:rPr lang="nl-NL" dirty="0" err="1"/>
              <a:t>stayed</a:t>
            </a:r>
            <a:r>
              <a:rPr lang="nl-NL" dirty="0"/>
              <a:t>	</a:t>
            </a:r>
            <a:r>
              <a:rPr lang="nl-NL" dirty="0" err="1"/>
              <a:t>that</a:t>
            </a:r>
            <a:r>
              <a:rPr lang="nl-NL" dirty="0"/>
              <a:t>	</a:t>
            </a:r>
            <a:r>
              <a:rPr lang="nl-NL" dirty="0" err="1"/>
              <a:t>also</a:t>
            </a:r>
            <a:r>
              <a:rPr lang="nl-NL" dirty="0"/>
              <a:t>	but	do.</a:t>
            </a:r>
          </a:p>
          <a:p>
            <a:pPr marL="914400" lvl="2" indent="0">
              <a:buNone/>
            </a:pPr>
            <a:r>
              <a:rPr lang="nl-BE" dirty="0"/>
              <a:t>      ‘He was </a:t>
            </a:r>
            <a:r>
              <a:rPr lang="nl-BE" dirty="0" err="1"/>
              <a:t>still</a:t>
            </a:r>
            <a:r>
              <a:rPr lang="nl-BE" dirty="0"/>
              <a:t> </a:t>
            </a:r>
            <a:r>
              <a:rPr lang="nl-BE" dirty="0" err="1"/>
              <a:t>baking</a:t>
            </a:r>
            <a:r>
              <a:rPr lang="nl-BE" dirty="0"/>
              <a:t> cakes, </a:t>
            </a:r>
            <a:r>
              <a:rPr lang="nl-BE" dirty="0" err="1"/>
              <a:t>so</a:t>
            </a:r>
            <a:r>
              <a:rPr lang="nl-BE" dirty="0"/>
              <a:t> I </a:t>
            </a:r>
            <a:r>
              <a:rPr lang="nl-BE" dirty="0" err="1"/>
              <a:t>kept</a:t>
            </a:r>
            <a:r>
              <a:rPr lang="nl-BE" dirty="0"/>
              <a:t> on </a:t>
            </a:r>
            <a:r>
              <a:rPr lang="nl-BE" dirty="0" err="1"/>
              <a:t>doing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as well.’</a:t>
            </a:r>
          </a:p>
          <a:p>
            <a:pPr marL="914400" lvl="2" indent="0">
              <a:buNone/>
            </a:pPr>
            <a:r>
              <a:rPr lang="nl-BE" dirty="0"/>
              <a:t>(10) Er	wordt	vandaag	in	Brussel	aan	de	weg	gewerkt	en</a:t>
            </a:r>
          </a:p>
          <a:p>
            <a:pPr marL="914400" lvl="2" indent="0">
              <a:buNone/>
            </a:pPr>
            <a:r>
              <a:rPr lang="nl-BE" dirty="0"/>
              <a:t>       </a:t>
            </a:r>
            <a:r>
              <a:rPr lang="nl-BE" dirty="0" err="1"/>
              <a:t>There</a:t>
            </a:r>
            <a:r>
              <a:rPr lang="nl-BE" dirty="0"/>
              <a:t>	</a:t>
            </a:r>
            <a:r>
              <a:rPr lang="nl-BE" dirty="0" err="1"/>
              <a:t>becomes</a:t>
            </a:r>
            <a:r>
              <a:rPr lang="nl-BE" dirty="0"/>
              <a:t>	</a:t>
            </a:r>
            <a:r>
              <a:rPr lang="nl-BE" dirty="0" err="1"/>
              <a:t>today</a:t>
            </a:r>
            <a:r>
              <a:rPr lang="nl-BE" dirty="0"/>
              <a:t>	in	Brussels	at	</a:t>
            </a:r>
            <a:r>
              <a:rPr lang="nl-BE" dirty="0" err="1"/>
              <a:t>the</a:t>
            </a:r>
            <a:r>
              <a:rPr lang="nl-BE" dirty="0"/>
              <a:t>	</a:t>
            </a:r>
            <a:r>
              <a:rPr lang="nl-BE" dirty="0" err="1"/>
              <a:t>road</a:t>
            </a:r>
            <a:r>
              <a:rPr lang="nl-BE" dirty="0"/>
              <a:t>	</a:t>
            </a:r>
            <a:r>
              <a:rPr lang="nl-BE" dirty="0" err="1"/>
              <a:t>worked</a:t>
            </a:r>
            <a:r>
              <a:rPr lang="nl-BE" dirty="0"/>
              <a:t>	</a:t>
            </a:r>
            <a:r>
              <a:rPr lang="nl-BE" dirty="0" err="1"/>
              <a:t>and</a:t>
            </a:r>
            <a:endParaRPr lang="nl-BE" dirty="0"/>
          </a:p>
          <a:p>
            <a:pPr marL="914400" lvl="2" indent="0">
              <a:buNone/>
            </a:pPr>
            <a:r>
              <a:rPr lang="nl-BE" dirty="0"/>
              <a:t>        in	Gent	wordt	dat	ook	gedaan. </a:t>
            </a:r>
          </a:p>
          <a:p>
            <a:pPr marL="914400" lvl="2" indent="0">
              <a:buNone/>
            </a:pPr>
            <a:r>
              <a:rPr lang="nl-BE" dirty="0"/>
              <a:t>        in	</a:t>
            </a:r>
            <a:r>
              <a:rPr lang="nl-BE" dirty="0" err="1"/>
              <a:t>Ghent</a:t>
            </a:r>
            <a:r>
              <a:rPr lang="nl-BE" dirty="0"/>
              <a:t>	</a:t>
            </a:r>
            <a:r>
              <a:rPr lang="nl-BE" dirty="0" err="1"/>
              <a:t>becomes</a:t>
            </a:r>
            <a:r>
              <a:rPr lang="nl-BE" dirty="0"/>
              <a:t>	</a:t>
            </a:r>
            <a:r>
              <a:rPr lang="nl-BE" dirty="0" err="1"/>
              <a:t>that</a:t>
            </a:r>
            <a:r>
              <a:rPr lang="nl-BE" dirty="0"/>
              <a:t>	</a:t>
            </a:r>
            <a:r>
              <a:rPr lang="nl-BE" dirty="0" err="1"/>
              <a:t>also</a:t>
            </a:r>
            <a:r>
              <a:rPr lang="nl-BE" dirty="0"/>
              <a:t>	</a:t>
            </a:r>
            <a:r>
              <a:rPr lang="nl-BE" dirty="0" err="1"/>
              <a:t>done</a:t>
            </a:r>
            <a:r>
              <a:rPr lang="nl-BE" dirty="0"/>
              <a:t>.	</a:t>
            </a:r>
          </a:p>
          <a:p>
            <a:pPr marL="914400" lvl="2" indent="0">
              <a:buNone/>
            </a:pPr>
            <a:r>
              <a:rPr lang="nl-BE" dirty="0"/>
              <a:t>         ‘</a:t>
            </a:r>
            <a:r>
              <a:rPr lang="nl-BE" dirty="0" err="1"/>
              <a:t>There</a:t>
            </a:r>
            <a:r>
              <a:rPr lang="nl-BE" dirty="0"/>
              <a:t> are </a:t>
            </a:r>
            <a:r>
              <a:rPr lang="nl-BE" dirty="0" err="1"/>
              <a:t>roadworks</a:t>
            </a:r>
            <a:r>
              <a:rPr lang="nl-BE" dirty="0"/>
              <a:t> in Brussels </a:t>
            </a:r>
            <a:r>
              <a:rPr lang="nl-BE" dirty="0" err="1"/>
              <a:t>today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in </a:t>
            </a:r>
            <a:r>
              <a:rPr lang="nl-BE" dirty="0" err="1"/>
              <a:t>Ghent</a:t>
            </a:r>
            <a:r>
              <a:rPr lang="nl-BE" dirty="0"/>
              <a:t>’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i="1" dirty="0"/>
              <a:t>Doen </a:t>
            </a:r>
            <a:r>
              <a:rPr lang="nl-BE" dirty="0"/>
              <a:t>is in V or </a:t>
            </a:r>
            <a:r>
              <a:rPr lang="nl-BE" dirty="0" err="1"/>
              <a:t>little</a:t>
            </a:r>
            <a:r>
              <a:rPr lang="nl-BE" dirty="0"/>
              <a:t> v </a:t>
            </a:r>
            <a:r>
              <a:rPr lang="nl-BE" dirty="0" err="1"/>
              <a:t>position</a:t>
            </a:r>
            <a:endParaRPr lang="nl-BE" i="1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B54CE1-FC1C-4343-8523-9C60DBF2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A625F8-1C52-4580-88FA-990A13AD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389262-A03B-45A5-AD0E-DCC94198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99288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10141-0A55-4113-B7CD-AB1CE19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Table</a:t>
            </a:r>
            <a:r>
              <a:rPr lang="nl-BE" dirty="0"/>
              <a:t> of contents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1B951-81B5-4204-B537-6695599E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err="1"/>
              <a:t>Introduction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The Dutch </a:t>
            </a:r>
            <a:r>
              <a:rPr lang="nl-BE" dirty="0" err="1"/>
              <a:t>anaphorical</a:t>
            </a:r>
            <a:r>
              <a:rPr lang="nl-BE" dirty="0"/>
              <a:t> </a:t>
            </a:r>
            <a:r>
              <a:rPr lang="nl-BE" dirty="0" err="1"/>
              <a:t>construction</a:t>
            </a:r>
            <a:r>
              <a:rPr lang="nl-BE" dirty="0"/>
              <a:t> </a:t>
            </a:r>
            <a:r>
              <a:rPr lang="nl-BE" i="1" dirty="0"/>
              <a:t>dat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Properties</a:t>
            </a:r>
            <a:r>
              <a:rPr lang="nl-BE" dirty="0"/>
              <a:t> of </a:t>
            </a:r>
            <a:r>
              <a:rPr lang="nl-BE" i="1" dirty="0"/>
              <a:t>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b="1" dirty="0" err="1"/>
              <a:t>Properties</a:t>
            </a:r>
            <a:r>
              <a:rPr lang="nl-BE" b="1" dirty="0"/>
              <a:t> of </a:t>
            </a:r>
            <a:r>
              <a:rPr lang="nl-BE" b="1" i="1" dirty="0"/>
              <a:t>dat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An analysis </a:t>
            </a:r>
            <a:r>
              <a:rPr lang="nl-BE" dirty="0" err="1"/>
              <a:t>featuring</a:t>
            </a:r>
            <a:r>
              <a:rPr lang="nl-BE" dirty="0"/>
              <a:t> ellipsis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exactly</a:t>
            </a:r>
            <a:r>
              <a:rPr lang="nl-BE" dirty="0"/>
              <a:t> </a:t>
            </a:r>
            <a:r>
              <a:rPr lang="nl-BE" dirty="0" err="1"/>
              <a:t>deleted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What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licensing</a:t>
            </a:r>
            <a:r>
              <a:rPr lang="nl-BE" dirty="0"/>
              <a:t> </a:t>
            </a:r>
            <a:r>
              <a:rPr lang="nl-BE" dirty="0" err="1"/>
              <a:t>head</a:t>
            </a:r>
            <a:r>
              <a:rPr lang="nl-BE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BE" dirty="0" err="1"/>
              <a:t>Why</a:t>
            </a:r>
            <a:r>
              <a:rPr lang="nl-BE" dirty="0"/>
              <a:t> is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comparative</a:t>
            </a:r>
            <a:r>
              <a:rPr lang="nl-BE" dirty="0"/>
              <a:t> </a:t>
            </a:r>
            <a:r>
              <a:rPr lang="nl-BE" dirty="0" err="1"/>
              <a:t>movement</a:t>
            </a:r>
            <a:r>
              <a:rPr lang="nl-BE" dirty="0"/>
              <a:t> </a:t>
            </a:r>
            <a:r>
              <a:rPr lang="nl-BE" dirty="0" err="1"/>
              <a:t>allowed</a:t>
            </a:r>
            <a:r>
              <a:rPr lang="nl-B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/>
              <a:t>Conclusion</a:t>
            </a:r>
            <a:endParaRPr lang="nl-BE" dirty="0"/>
          </a:p>
          <a:p>
            <a:pPr marL="97155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DB3C74-07B4-4A2D-A616-3F6D5512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1/6/2021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7EA020-A264-45DB-8EC1-4113F0B2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noProof="0" dirty="0"/>
              <a:t>Comparative movement out of Dutch VP-anaphors</a:t>
            </a:r>
            <a:endParaRPr lang="nl-NL" noProof="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B30E9-CC96-4FF3-ADD6-ACAE2F44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65A5C87-DF58-40C8-B092-1DE63DB4547E}" type="slidenum">
              <a:rPr lang="nl-NL" noProof="0" smtClean="0"/>
              <a:t>9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9976140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00_TF89213316_Win32" id="{F003F2A7-8F6A-4257-B849-3A3EC7880651}" vid="{577CE5D7-69BF-4997-BE92-B483DD3BED8B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Accentvak</Template>
  <TotalTime>15612</TotalTime>
  <Words>4478</Words>
  <Application>Microsoft Office PowerPoint</Application>
  <PresentationFormat>Breedbeeld</PresentationFormat>
  <Paragraphs>523</Paragraphs>
  <Slides>34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41" baseType="lpstr">
      <vt:lpstr>Arial</vt:lpstr>
      <vt:lpstr>Avenir Next LT Pro</vt:lpstr>
      <vt:lpstr>Calibri</vt:lpstr>
      <vt:lpstr>LMRoman12-Italic-Identity-H</vt:lpstr>
      <vt:lpstr>LMRoman12-Regular-Identity-H</vt:lpstr>
      <vt:lpstr>Wingdings</vt:lpstr>
      <vt:lpstr>AccentBoxVTI</vt:lpstr>
      <vt:lpstr>Comparative movement out of Dutch VP-anaphors</vt:lpstr>
      <vt:lpstr>Introduction</vt:lpstr>
      <vt:lpstr>Introduction</vt:lpstr>
      <vt:lpstr>Table of contents</vt:lpstr>
      <vt:lpstr>Table of contents</vt:lpstr>
      <vt:lpstr>1.1 The properties of doen (to do)</vt:lpstr>
      <vt:lpstr>1.1 The properties of doen (to do)</vt:lpstr>
      <vt:lpstr>1.1 The properties of doen (to do) </vt:lpstr>
      <vt:lpstr>Table of contents</vt:lpstr>
      <vt:lpstr>1.2 The properties of dat</vt:lpstr>
      <vt:lpstr>1.2 The properties of dat</vt:lpstr>
      <vt:lpstr>1.2 The properties of dat</vt:lpstr>
      <vt:lpstr>1.2 The properties of dat</vt:lpstr>
      <vt:lpstr>1.2 The properties of dat</vt:lpstr>
      <vt:lpstr>1.2 Properties of dat</vt:lpstr>
      <vt:lpstr>1.2 Properties of dat</vt:lpstr>
      <vt:lpstr>1.2 Properties of dat</vt:lpstr>
      <vt:lpstr>Table of contents</vt:lpstr>
      <vt:lpstr>2. An analysis featuring ellipsis</vt:lpstr>
      <vt:lpstr>2. An analysis featuring ellipsis</vt:lpstr>
      <vt:lpstr>Table of contents</vt:lpstr>
      <vt:lpstr>2.1 What is exactly deleted?</vt:lpstr>
      <vt:lpstr>Table of contents</vt:lpstr>
      <vt:lpstr>2.2 What is the licensing head?</vt:lpstr>
      <vt:lpstr>Table of contents</vt:lpstr>
      <vt:lpstr>2.3 Why is movement in general blocked?</vt:lpstr>
      <vt:lpstr>2.3 Why is comparative movement allowed?</vt:lpstr>
      <vt:lpstr>Table of contents</vt:lpstr>
      <vt:lpstr>3. Conclusion</vt:lpstr>
      <vt:lpstr>Bibliography</vt:lpstr>
      <vt:lpstr>Appendix 1: examples of disallowed types of movement out dat </vt:lpstr>
      <vt:lpstr>Appendix 1: examples of disallowed types of movement out of dat  </vt:lpstr>
      <vt:lpstr>Appendix 1: examples of disallowed movement out of dat</vt:lpstr>
      <vt:lpstr>Appendix 1: Examples of disallowed types of movement out of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movement out of Dutch VP-anaphors</dc:title>
  <dc:creator>Lena Heynen</dc:creator>
  <cp:lastModifiedBy>Lena Heynen</cp:lastModifiedBy>
  <cp:revision>82</cp:revision>
  <dcterms:created xsi:type="dcterms:W3CDTF">2021-05-29T10:45:32Z</dcterms:created>
  <dcterms:modified xsi:type="dcterms:W3CDTF">2022-02-01T11:46:55Z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